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57" r:id="rId3"/>
    <p:sldId id="273" r:id="rId4"/>
    <p:sldId id="258" r:id="rId5"/>
    <p:sldId id="259" r:id="rId6"/>
    <p:sldId id="274" r:id="rId7"/>
    <p:sldId id="275" r:id="rId8"/>
    <p:sldId id="276" r:id="rId9"/>
    <p:sldId id="260" r:id="rId10"/>
    <p:sldId id="277" r:id="rId11"/>
    <p:sldId id="278" r:id="rId12"/>
    <p:sldId id="279" r:id="rId13"/>
    <p:sldId id="280" r:id="rId14"/>
    <p:sldId id="281" r:id="rId15"/>
    <p:sldId id="283" r:id="rId16"/>
    <p:sldId id="282" r:id="rId17"/>
    <p:sldId id="269" r:id="rId18"/>
    <p:sldId id="285" r:id="rId19"/>
    <p:sldId id="298" r:id="rId20"/>
    <p:sldId id="284" r:id="rId21"/>
    <p:sldId id="286" r:id="rId22"/>
    <p:sldId id="270" r:id="rId23"/>
    <p:sldId id="287" r:id="rId24"/>
    <p:sldId id="288" r:id="rId25"/>
    <p:sldId id="289" r:id="rId26"/>
    <p:sldId id="290" r:id="rId27"/>
    <p:sldId id="291" r:id="rId28"/>
    <p:sldId id="271" r:id="rId29"/>
    <p:sldId id="292" r:id="rId30"/>
    <p:sldId id="293" r:id="rId31"/>
    <p:sldId id="294" r:id="rId32"/>
    <p:sldId id="295" r:id="rId33"/>
    <p:sldId id="296" r:id="rId34"/>
    <p:sldId id="297" r:id="rId35"/>
    <p:sldId id="26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a:srgbClr val="DEA900"/>
    <a:srgbClr val="B48900"/>
    <a:srgbClr val="D6A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595358-60EF-4C92-80E2-844C5889F1D4}" type="datetimeFigureOut">
              <a:rPr lang="en-US" smtClean="0"/>
              <a:t>22-Feb-21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C56AF5-D95B-43DF-A6C3-1023E2986780}" type="slidenum">
              <a:rPr lang="en-US" smtClean="0"/>
              <a:t>‹#›</a:t>
            </a:fld>
            <a:endParaRPr lang="en-US"/>
          </a:p>
        </p:txBody>
      </p:sp>
    </p:spTree>
    <p:extLst>
      <p:ext uri="{BB962C8B-B14F-4D97-AF65-F5344CB8AC3E}">
        <p14:creationId xmlns:p14="http://schemas.microsoft.com/office/powerpoint/2010/main" val="2387911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C56AF5-D95B-43DF-A6C3-1023E2986780}" type="slidenum">
              <a:rPr lang="en-US" smtClean="0"/>
              <a:t>27</a:t>
            </a:fld>
            <a:endParaRPr lang="en-US"/>
          </a:p>
        </p:txBody>
      </p:sp>
    </p:spTree>
    <p:extLst>
      <p:ext uri="{BB962C8B-B14F-4D97-AF65-F5344CB8AC3E}">
        <p14:creationId xmlns:p14="http://schemas.microsoft.com/office/powerpoint/2010/main" val="3727541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88BAA-5A5A-485A-AC8A-B2D4ADDD97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33A8A17-DBF6-4025-923D-C2D27CF006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B1D6D3C-F7BE-4569-953A-8CCD8F7B852B}"/>
              </a:ext>
            </a:extLst>
          </p:cNvPr>
          <p:cNvSpPr>
            <a:spLocks noGrp="1"/>
          </p:cNvSpPr>
          <p:nvPr>
            <p:ph type="dt" sz="half" idx="10"/>
          </p:nvPr>
        </p:nvSpPr>
        <p:spPr/>
        <p:txBody>
          <a:bodyPr/>
          <a:lstStyle/>
          <a:p>
            <a:fld id="{C657F948-2B49-47E7-B0FB-856D8D08BD94}" type="datetimeFigureOut">
              <a:rPr lang="en-GB" smtClean="0"/>
              <a:t>22/02/2021</a:t>
            </a:fld>
            <a:endParaRPr lang="en-GB"/>
          </a:p>
        </p:txBody>
      </p:sp>
      <p:sp>
        <p:nvSpPr>
          <p:cNvPr id="5" name="Footer Placeholder 4">
            <a:extLst>
              <a:ext uri="{FF2B5EF4-FFF2-40B4-BE49-F238E27FC236}">
                <a16:creationId xmlns:a16="http://schemas.microsoft.com/office/drawing/2014/main" id="{E5186320-7960-486F-ABC5-C261A52448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D23A938-A495-49C6-B7BA-3C6E0B727F1C}"/>
              </a:ext>
            </a:extLst>
          </p:cNvPr>
          <p:cNvSpPr>
            <a:spLocks noGrp="1"/>
          </p:cNvSpPr>
          <p:nvPr>
            <p:ph type="sldNum" sz="quarter" idx="12"/>
          </p:nvPr>
        </p:nvSpPr>
        <p:spPr/>
        <p:txBody>
          <a:bodyPr/>
          <a:lstStyle/>
          <a:p>
            <a:fld id="{5E473315-8739-44A1-8018-82DC33E57E07}" type="slidenum">
              <a:rPr lang="en-GB" smtClean="0"/>
              <a:t>‹#›</a:t>
            </a:fld>
            <a:endParaRPr lang="en-GB"/>
          </a:p>
        </p:txBody>
      </p:sp>
    </p:spTree>
    <p:extLst>
      <p:ext uri="{BB962C8B-B14F-4D97-AF65-F5344CB8AC3E}">
        <p14:creationId xmlns:p14="http://schemas.microsoft.com/office/powerpoint/2010/main" val="257455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6006B-7A1E-4145-9470-C3EF7FF3E2B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E9FBD1E-8733-4387-A03E-430EAF61F5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7FA3C5-E902-4809-9B96-8BEBA9C90963}"/>
              </a:ext>
            </a:extLst>
          </p:cNvPr>
          <p:cNvSpPr>
            <a:spLocks noGrp="1"/>
          </p:cNvSpPr>
          <p:nvPr>
            <p:ph type="dt" sz="half" idx="10"/>
          </p:nvPr>
        </p:nvSpPr>
        <p:spPr/>
        <p:txBody>
          <a:bodyPr/>
          <a:lstStyle/>
          <a:p>
            <a:fld id="{C657F948-2B49-47E7-B0FB-856D8D08BD94}" type="datetimeFigureOut">
              <a:rPr lang="en-GB" smtClean="0"/>
              <a:t>22/02/2021</a:t>
            </a:fld>
            <a:endParaRPr lang="en-GB"/>
          </a:p>
        </p:txBody>
      </p:sp>
      <p:sp>
        <p:nvSpPr>
          <p:cNvPr id="5" name="Footer Placeholder 4">
            <a:extLst>
              <a:ext uri="{FF2B5EF4-FFF2-40B4-BE49-F238E27FC236}">
                <a16:creationId xmlns:a16="http://schemas.microsoft.com/office/drawing/2014/main" id="{5004C939-63D3-449E-8B6C-9EBB2D57EE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DD2669-3889-4BEC-93EC-7B2FC720FEFD}"/>
              </a:ext>
            </a:extLst>
          </p:cNvPr>
          <p:cNvSpPr>
            <a:spLocks noGrp="1"/>
          </p:cNvSpPr>
          <p:nvPr>
            <p:ph type="sldNum" sz="quarter" idx="12"/>
          </p:nvPr>
        </p:nvSpPr>
        <p:spPr/>
        <p:txBody>
          <a:bodyPr/>
          <a:lstStyle/>
          <a:p>
            <a:fld id="{5E473315-8739-44A1-8018-82DC33E57E07}" type="slidenum">
              <a:rPr lang="en-GB" smtClean="0"/>
              <a:t>‹#›</a:t>
            </a:fld>
            <a:endParaRPr lang="en-GB"/>
          </a:p>
        </p:txBody>
      </p:sp>
    </p:spTree>
    <p:extLst>
      <p:ext uri="{BB962C8B-B14F-4D97-AF65-F5344CB8AC3E}">
        <p14:creationId xmlns:p14="http://schemas.microsoft.com/office/powerpoint/2010/main" val="3551167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CB0E72-E4AF-4B37-82DF-ABDA306FE22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150701-0CCD-438F-BF0F-B113138E02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A3B0B7-4122-4E87-8AAA-83D6315F1E19}"/>
              </a:ext>
            </a:extLst>
          </p:cNvPr>
          <p:cNvSpPr>
            <a:spLocks noGrp="1"/>
          </p:cNvSpPr>
          <p:nvPr>
            <p:ph type="dt" sz="half" idx="10"/>
          </p:nvPr>
        </p:nvSpPr>
        <p:spPr/>
        <p:txBody>
          <a:bodyPr/>
          <a:lstStyle/>
          <a:p>
            <a:fld id="{C657F948-2B49-47E7-B0FB-856D8D08BD94}" type="datetimeFigureOut">
              <a:rPr lang="en-GB" smtClean="0"/>
              <a:t>22/02/2021</a:t>
            </a:fld>
            <a:endParaRPr lang="en-GB"/>
          </a:p>
        </p:txBody>
      </p:sp>
      <p:sp>
        <p:nvSpPr>
          <p:cNvPr id="5" name="Footer Placeholder 4">
            <a:extLst>
              <a:ext uri="{FF2B5EF4-FFF2-40B4-BE49-F238E27FC236}">
                <a16:creationId xmlns:a16="http://schemas.microsoft.com/office/drawing/2014/main" id="{D38B0132-5964-4810-A365-03A948A187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2F7F8C-FBEA-4085-A6E0-935E8B39CAF0}"/>
              </a:ext>
            </a:extLst>
          </p:cNvPr>
          <p:cNvSpPr>
            <a:spLocks noGrp="1"/>
          </p:cNvSpPr>
          <p:nvPr>
            <p:ph type="sldNum" sz="quarter" idx="12"/>
          </p:nvPr>
        </p:nvSpPr>
        <p:spPr/>
        <p:txBody>
          <a:bodyPr/>
          <a:lstStyle/>
          <a:p>
            <a:fld id="{5E473315-8739-44A1-8018-82DC33E57E07}" type="slidenum">
              <a:rPr lang="en-GB" smtClean="0"/>
              <a:t>‹#›</a:t>
            </a:fld>
            <a:endParaRPr lang="en-GB"/>
          </a:p>
        </p:txBody>
      </p:sp>
    </p:spTree>
    <p:extLst>
      <p:ext uri="{BB962C8B-B14F-4D97-AF65-F5344CB8AC3E}">
        <p14:creationId xmlns:p14="http://schemas.microsoft.com/office/powerpoint/2010/main" val="2168857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8825F-A7FB-4372-A68A-451DE62918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841E7E-00E2-459C-A792-E27545EBD7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717AAD-CCE6-459A-9997-6697FD9E26F0}"/>
              </a:ext>
            </a:extLst>
          </p:cNvPr>
          <p:cNvSpPr>
            <a:spLocks noGrp="1"/>
          </p:cNvSpPr>
          <p:nvPr>
            <p:ph type="dt" sz="half" idx="10"/>
          </p:nvPr>
        </p:nvSpPr>
        <p:spPr/>
        <p:txBody>
          <a:bodyPr/>
          <a:lstStyle/>
          <a:p>
            <a:fld id="{C657F948-2B49-47E7-B0FB-856D8D08BD94}" type="datetimeFigureOut">
              <a:rPr lang="en-GB" smtClean="0"/>
              <a:t>22/02/2021</a:t>
            </a:fld>
            <a:endParaRPr lang="en-GB"/>
          </a:p>
        </p:txBody>
      </p:sp>
      <p:sp>
        <p:nvSpPr>
          <p:cNvPr id="5" name="Footer Placeholder 4">
            <a:extLst>
              <a:ext uri="{FF2B5EF4-FFF2-40B4-BE49-F238E27FC236}">
                <a16:creationId xmlns:a16="http://schemas.microsoft.com/office/drawing/2014/main" id="{A46BD81F-C2F1-4588-A36A-1A24297FF2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CEC396-F190-40C6-B76A-28340B1B2FF5}"/>
              </a:ext>
            </a:extLst>
          </p:cNvPr>
          <p:cNvSpPr>
            <a:spLocks noGrp="1"/>
          </p:cNvSpPr>
          <p:nvPr>
            <p:ph type="sldNum" sz="quarter" idx="12"/>
          </p:nvPr>
        </p:nvSpPr>
        <p:spPr/>
        <p:txBody>
          <a:bodyPr/>
          <a:lstStyle/>
          <a:p>
            <a:fld id="{5E473315-8739-44A1-8018-82DC33E57E07}" type="slidenum">
              <a:rPr lang="en-GB" smtClean="0"/>
              <a:t>‹#›</a:t>
            </a:fld>
            <a:endParaRPr lang="en-GB"/>
          </a:p>
        </p:txBody>
      </p:sp>
    </p:spTree>
    <p:extLst>
      <p:ext uri="{BB962C8B-B14F-4D97-AF65-F5344CB8AC3E}">
        <p14:creationId xmlns:p14="http://schemas.microsoft.com/office/powerpoint/2010/main" val="1544183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C4F29-61D0-410E-9991-438E3F9F46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73E8149-5D81-4C4D-AF90-200F6A7E3B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F8916A-E980-4A4A-A485-F9B2021EB82E}"/>
              </a:ext>
            </a:extLst>
          </p:cNvPr>
          <p:cNvSpPr>
            <a:spLocks noGrp="1"/>
          </p:cNvSpPr>
          <p:nvPr>
            <p:ph type="dt" sz="half" idx="10"/>
          </p:nvPr>
        </p:nvSpPr>
        <p:spPr/>
        <p:txBody>
          <a:bodyPr/>
          <a:lstStyle/>
          <a:p>
            <a:fld id="{C657F948-2B49-47E7-B0FB-856D8D08BD94}" type="datetimeFigureOut">
              <a:rPr lang="en-GB" smtClean="0"/>
              <a:t>22/02/2021</a:t>
            </a:fld>
            <a:endParaRPr lang="en-GB"/>
          </a:p>
        </p:txBody>
      </p:sp>
      <p:sp>
        <p:nvSpPr>
          <p:cNvPr id="5" name="Footer Placeholder 4">
            <a:extLst>
              <a:ext uri="{FF2B5EF4-FFF2-40B4-BE49-F238E27FC236}">
                <a16:creationId xmlns:a16="http://schemas.microsoft.com/office/drawing/2014/main" id="{7A0725E0-5FA7-4978-AEB5-EBB85CF556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BB1E08-90E9-4A6D-9FEB-29480A007FC3}"/>
              </a:ext>
            </a:extLst>
          </p:cNvPr>
          <p:cNvSpPr>
            <a:spLocks noGrp="1"/>
          </p:cNvSpPr>
          <p:nvPr>
            <p:ph type="sldNum" sz="quarter" idx="12"/>
          </p:nvPr>
        </p:nvSpPr>
        <p:spPr/>
        <p:txBody>
          <a:bodyPr/>
          <a:lstStyle/>
          <a:p>
            <a:fld id="{5E473315-8739-44A1-8018-82DC33E57E07}" type="slidenum">
              <a:rPr lang="en-GB" smtClean="0"/>
              <a:t>‹#›</a:t>
            </a:fld>
            <a:endParaRPr lang="en-GB"/>
          </a:p>
        </p:txBody>
      </p:sp>
    </p:spTree>
    <p:extLst>
      <p:ext uri="{BB962C8B-B14F-4D97-AF65-F5344CB8AC3E}">
        <p14:creationId xmlns:p14="http://schemas.microsoft.com/office/powerpoint/2010/main" val="1328178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54F2C-39C6-4B31-8D7A-90F7DC5B7B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2D0F527-F413-4ED6-9C9C-71546EC485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0DE1246-A8CA-4CEE-A402-DD8E57883E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0D94DAE-0096-4A53-A504-DB060A7AD95A}"/>
              </a:ext>
            </a:extLst>
          </p:cNvPr>
          <p:cNvSpPr>
            <a:spLocks noGrp="1"/>
          </p:cNvSpPr>
          <p:nvPr>
            <p:ph type="dt" sz="half" idx="10"/>
          </p:nvPr>
        </p:nvSpPr>
        <p:spPr/>
        <p:txBody>
          <a:bodyPr/>
          <a:lstStyle/>
          <a:p>
            <a:fld id="{C657F948-2B49-47E7-B0FB-856D8D08BD94}" type="datetimeFigureOut">
              <a:rPr lang="en-GB" smtClean="0"/>
              <a:t>22/02/2021</a:t>
            </a:fld>
            <a:endParaRPr lang="en-GB"/>
          </a:p>
        </p:txBody>
      </p:sp>
      <p:sp>
        <p:nvSpPr>
          <p:cNvPr id="6" name="Footer Placeholder 5">
            <a:extLst>
              <a:ext uri="{FF2B5EF4-FFF2-40B4-BE49-F238E27FC236}">
                <a16:creationId xmlns:a16="http://schemas.microsoft.com/office/drawing/2014/main" id="{06F08FDC-74B1-42A6-99DC-C3C40253D81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12ECE0-BE8A-4599-B689-96BD9236A5CE}"/>
              </a:ext>
            </a:extLst>
          </p:cNvPr>
          <p:cNvSpPr>
            <a:spLocks noGrp="1"/>
          </p:cNvSpPr>
          <p:nvPr>
            <p:ph type="sldNum" sz="quarter" idx="12"/>
          </p:nvPr>
        </p:nvSpPr>
        <p:spPr/>
        <p:txBody>
          <a:bodyPr/>
          <a:lstStyle/>
          <a:p>
            <a:fld id="{5E473315-8739-44A1-8018-82DC33E57E07}" type="slidenum">
              <a:rPr lang="en-GB" smtClean="0"/>
              <a:t>‹#›</a:t>
            </a:fld>
            <a:endParaRPr lang="en-GB"/>
          </a:p>
        </p:txBody>
      </p:sp>
    </p:spTree>
    <p:extLst>
      <p:ext uri="{BB962C8B-B14F-4D97-AF65-F5344CB8AC3E}">
        <p14:creationId xmlns:p14="http://schemas.microsoft.com/office/powerpoint/2010/main" val="3176796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D27C3-2BD6-488A-A7EE-9D0A7A6B20C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146C4F8-1EE6-4FFE-A174-C9C29D32F5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D999C3-EE8F-471A-82A7-5EA186A494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8BF1C0B-015C-4008-AD9B-E97ECCF77C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A8A51C-04AF-49E1-B6B5-D8EEF35A63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10AB48D-915B-4681-8269-8396013F48AD}"/>
              </a:ext>
            </a:extLst>
          </p:cNvPr>
          <p:cNvSpPr>
            <a:spLocks noGrp="1"/>
          </p:cNvSpPr>
          <p:nvPr>
            <p:ph type="dt" sz="half" idx="10"/>
          </p:nvPr>
        </p:nvSpPr>
        <p:spPr/>
        <p:txBody>
          <a:bodyPr/>
          <a:lstStyle/>
          <a:p>
            <a:fld id="{C657F948-2B49-47E7-B0FB-856D8D08BD94}" type="datetimeFigureOut">
              <a:rPr lang="en-GB" smtClean="0"/>
              <a:t>22/02/2021</a:t>
            </a:fld>
            <a:endParaRPr lang="en-GB"/>
          </a:p>
        </p:txBody>
      </p:sp>
      <p:sp>
        <p:nvSpPr>
          <p:cNvPr id="8" name="Footer Placeholder 7">
            <a:extLst>
              <a:ext uri="{FF2B5EF4-FFF2-40B4-BE49-F238E27FC236}">
                <a16:creationId xmlns:a16="http://schemas.microsoft.com/office/drawing/2014/main" id="{BA8BB24D-EEC8-4173-BECB-1BF70A440B5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4442EEB-9BCD-4A5A-BF9C-8B5FBB32F067}"/>
              </a:ext>
            </a:extLst>
          </p:cNvPr>
          <p:cNvSpPr>
            <a:spLocks noGrp="1"/>
          </p:cNvSpPr>
          <p:nvPr>
            <p:ph type="sldNum" sz="quarter" idx="12"/>
          </p:nvPr>
        </p:nvSpPr>
        <p:spPr/>
        <p:txBody>
          <a:bodyPr/>
          <a:lstStyle/>
          <a:p>
            <a:fld id="{5E473315-8739-44A1-8018-82DC33E57E07}" type="slidenum">
              <a:rPr lang="en-GB" smtClean="0"/>
              <a:t>‹#›</a:t>
            </a:fld>
            <a:endParaRPr lang="en-GB"/>
          </a:p>
        </p:txBody>
      </p:sp>
    </p:spTree>
    <p:extLst>
      <p:ext uri="{BB962C8B-B14F-4D97-AF65-F5344CB8AC3E}">
        <p14:creationId xmlns:p14="http://schemas.microsoft.com/office/powerpoint/2010/main" val="1440963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41F85-F752-4B00-8136-56F115BED3F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D80CCE8-CBE5-4EB4-9A15-E400F514F3AD}"/>
              </a:ext>
            </a:extLst>
          </p:cNvPr>
          <p:cNvSpPr>
            <a:spLocks noGrp="1"/>
          </p:cNvSpPr>
          <p:nvPr>
            <p:ph type="dt" sz="half" idx="10"/>
          </p:nvPr>
        </p:nvSpPr>
        <p:spPr/>
        <p:txBody>
          <a:bodyPr/>
          <a:lstStyle/>
          <a:p>
            <a:fld id="{C657F948-2B49-47E7-B0FB-856D8D08BD94}" type="datetimeFigureOut">
              <a:rPr lang="en-GB" smtClean="0"/>
              <a:t>22/02/2021</a:t>
            </a:fld>
            <a:endParaRPr lang="en-GB"/>
          </a:p>
        </p:txBody>
      </p:sp>
      <p:sp>
        <p:nvSpPr>
          <p:cNvPr id="4" name="Footer Placeholder 3">
            <a:extLst>
              <a:ext uri="{FF2B5EF4-FFF2-40B4-BE49-F238E27FC236}">
                <a16:creationId xmlns:a16="http://schemas.microsoft.com/office/drawing/2014/main" id="{D9221776-7057-4D03-A3AB-B0E172A3B15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AED8FE3-083A-49DF-AC22-FB84B8EB45D2}"/>
              </a:ext>
            </a:extLst>
          </p:cNvPr>
          <p:cNvSpPr>
            <a:spLocks noGrp="1"/>
          </p:cNvSpPr>
          <p:nvPr>
            <p:ph type="sldNum" sz="quarter" idx="12"/>
          </p:nvPr>
        </p:nvSpPr>
        <p:spPr/>
        <p:txBody>
          <a:bodyPr/>
          <a:lstStyle/>
          <a:p>
            <a:fld id="{5E473315-8739-44A1-8018-82DC33E57E07}" type="slidenum">
              <a:rPr lang="en-GB" smtClean="0"/>
              <a:t>‹#›</a:t>
            </a:fld>
            <a:endParaRPr lang="en-GB"/>
          </a:p>
        </p:txBody>
      </p:sp>
    </p:spTree>
    <p:extLst>
      <p:ext uri="{BB962C8B-B14F-4D97-AF65-F5344CB8AC3E}">
        <p14:creationId xmlns:p14="http://schemas.microsoft.com/office/powerpoint/2010/main" val="3156798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31B772-2AC1-4C96-A175-8170B7012177}"/>
              </a:ext>
            </a:extLst>
          </p:cNvPr>
          <p:cNvSpPr>
            <a:spLocks noGrp="1"/>
          </p:cNvSpPr>
          <p:nvPr>
            <p:ph type="dt" sz="half" idx="10"/>
          </p:nvPr>
        </p:nvSpPr>
        <p:spPr/>
        <p:txBody>
          <a:bodyPr/>
          <a:lstStyle/>
          <a:p>
            <a:fld id="{C657F948-2B49-47E7-B0FB-856D8D08BD94}" type="datetimeFigureOut">
              <a:rPr lang="en-GB" smtClean="0"/>
              <a:t>22/02/2021</a:t>
            </a:fld>
            <a:endParaRPr lang="en-GB"/>
          </a:p>
        </p:txBody>
      </p:sp>
      <p:sp>
        <p:nvSpPr>
          <p:cNvPr id="3" name="Footer Placeholder 2">
            <a:extLst>
              <a:ext uri="{FF2B5EF4-FFF2-40B4-BE49-F238E27FC236}">
                <a16:creationId xmlns:a16="http://schemas.microsoft.com/office/drawing/2014/main" id="{51139720-9A7C-445A-90C7-210E98FBA6B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12EA49D-D020-4AA5-8A11-6676836917AC}"/>
              </a:ext>
            </a:extLst>
          </p:cNvPr>
          <p:cNvSpPr>
            <a:spLocks noGrp="1"/>
          </p:cNvSpPr>
          <p:nvPr>
            <p:ph type="sldNum" sz="quarter" idx="12"/>
          </p:nvPr>
        </p:nvSpPr>
        <p:spPr/>
        <p:txBody>
          <a:bodyPr/>
          <a:lstStyle/>
          <a:p>
            <a:fld id="{5E473315-8739-44A1-8018-82DC33E57E07}" type="slidenum">
              <a:rPr lang="en-GB" smtClean="0"/>
              <a:t>‹#›</a:t>
            </a:fld>
            <a:endParaRPr lang="en-GB"/>
          </a:p>
        </p:txBody>
      </p:sp>
    </p:spTree>
    <p:extLst>
      <p:ext uri="{BB962C8B-B14F-4D97-AF65-F5344CB8AC3E}">
        <p14:creationId xmlns:p14="http://schemas.microsoft.com/office/powerpoint/2010/main" val="3420585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B9196-858A-484F-9D4E-5867D0B901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F0A7096-E75F-4D9F-89A3-CF38F294D2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4212CEF-1E40-4F8D-BDF2-E5C8A169D9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A62D7-8492-41BC-BB55-D85C7D8810B9}"/>
              </a:ext>
            </a:extLst>
          </p:cNvPr>
          <p:cNvSpPr>
            <a:spLocks noGrp="1"/>
          </p:cNvSpPr>
          <p:nvPr>
            <p:ph type="dt" sz="half" idx="10"/>
          </p:nvPr>
        </p:nvSpPr>
        <p:spPr/>
        <p:txBody>
          <a:bodyPr/>
          <a:lstStyle/>
          <a:p>
            <a:fld id="{C657F948-2B49-47E7-B0FB-856D8D08BD94}" type="datetimeFigureOut">
              <a:rPr lang="en-GB" smtClean="0"/>
              <a:t>22/02/2021</a:t>
            </a:fld>
            <a:endParaRPr lang="en-GB"/>
          </a:p>
        </p:txBody>
      </p:sp>
      <p:sp>
        <p:nvSpPr>
          <p:cNvPr id="6" name="Footer Placeholder 5">
            <a:extLst>
              <a:ext uri="{FF2B5EF4-FFF2-40B4-BE49-F238E27FC236}">
                <a16:creationId xmlns:a16="http://schemas.microsoft.com/office/drawing/2014/main" id="{C502900C-3649-44A6-8EC9-1D0888092AD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3CD822-F532-4961-981A-32FF0B8A2FC9}"/>
              </a:ext>
            </a:extLst>
          </p:cNvPr>
          <p:cNvSpPr>
            <a:spLocks noGrp="1"/>
          </p:cNvSpPr>
          <p:nvPr>
            <p:ph type="sldNum" sz="quarter" idx="12"/>
          </p:nvPr>
        </p:nvSpPr>
        <p:spPr/>
        <p:txBody>
          <a:bodyPr/>
          <a:lstStyle/>
          <a:p>
            <a:fld id="{5E473315-8739-44A1-8018-82DC33E57E07}" type="slidenum">
              <a:rPr lang="en-GB" smtClean="0"/>
              <a:t>‹#›</a:t>
            </a:fld>
            <a:endParaRPr lang="en-GB"/>
          </a:p>
        </p:txBody>
      </p:sp>
    </p:spTree>
    <p:extLst>
      <p:ext uri="{BB962C8B-B14F-4D97-AF65-F5344CB8AC3E}">
        <p14:creationId xmlns:p14="http://schemas.microsoft.com/office/powerpoint/2010/main" val="3369224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07C7A-BA87-4E61-A073-8369044445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00BEFC4-C54E-4887-B83D-457E48AB1C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A7F5089-DC77-46C5-8C91-4C452D8599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C53158-1EE6-4C1C-97D8-C9DD8D3F2154}"/>
              </a:ext>
            </a:extLst>
          </p:cNvPr>
          <p:cNvSpPr>
            <a:spLocks noGrp="1"/>
          </p:cNvSpPr>
          <p:nvPr>
            <p:ph type="dt" sz="half" idx="10"/>
          </p:nvPr>
        </p:nvSpPr>
        <p:spPr/>
        <p:txBody>
          <a:bodyPr/>
          <a:lstStyle/>
          <a:p>
            <a:fld id="{C657F948-2B49-47E7-B0FB-856D8D08BD94}" type="datetimeFigureOut">
              <a:rPr lang="en-GB" smtClean="0"/>
              <a:t>22/02/2021</a:t>
            </a:fld>
            <a:endParaRPr lang="en-GB"/>
          </a:p>
        </p:txBody>
      </p:sp>
      <p:sp>
        <p:nvSpPr>
          <p:cNvPr id="6" name="Footer Placeholder 5">
            <a:extLst>
              <a:ext uri="{FF2B5EF4-FFF2-40B4-BE49-F238E27FC236}">
                <a16:creationId xmlns:a16="http://schemas.microsoft.com/office/drawing/2014/main" id="{812B6F58-6DA2-4C09-8D75-97774B8DC87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0BF89D9-1473-4F50-AF30-9F92825F0761}"/>
              </a:ext>
            </a:extLst>
          </p:cNvPr>
          <p:cNvSpPr>
            <a:spLocks noGrp="1"/>
          </p:cNvSpPr>
          <p:nvPr>
            <p:ph type="sldNum" sz="quarter" idx="12"/>
          </p:nvPr>
        </p:nvSpPr>
        <p:spPr/>
        <p:txBody>
          <a:bodyPr/>
          <a:lstStyle/>
          <a:p>
            <a:fld id="{5E473315-8739-44A1-8018-82DC33E57E07}" type="slidenum">
              <a:rPr lang="en-GB" smtClean="0"/>
              <a:t>‹#›</a:t>
            </a:fld>
            <a:endParaRPr lang="en-GB"/>
          </a:p>
        </p:txBody>
      </p:sp>
    </p:spTree>
    <p:extLst>
      <p:ext uri="{BB962C8B-B14F-4D97-AF65-F5344CB8AC3E}">
        <p14:creationId xmlns:p14="http://schemas.microsoft.com/office/powerpoint/2010/main" val="1599690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0E2EEA-FD1B-44AA-B2FB-B4770982B8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BAEA3BA-86A7-4D9E-8D76-511AA9F5F5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6870E79-7D77-4B15-AA2F-8B93EC8C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57F948-2B49-47E7-B0FB-856D8D08BD94}" type="datetimeFigureOut">
              <a:rPr lang="en-GB" smtClean="0"/>
              <a:t>22/02/2021</a:t>
            </a:fld>
            <a:endParaRPr lang="en-GB"/>
          </a:p>
        </p:txBody>
      </p:sp>
      <p:sp>
        <p:nvSpPr>
          <p:cNvPr id="5" name="Footer Placeholder 4">
            <a:extLst>
              <a:ext uri="{FF2B5EF4-FFF2-40B4-BE49-F238E27FC236}">
                <a16:creationId xmlns:a16="http://schemas.microsoft.com/office/drawing/2014/main" id="{20595399-304F-4F01-B406-A31468FF73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302D952-3264-4E89-B284-43CBD2ADFE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473315-8739-44A1-8018-82DC33E57E07}" type="slidenum">
              <a:rPr lang="en-GB" smtClean="0"/>
              <a:t>‹#›</a:t>
            </a:fld>
            <a:endParaRPr lang="en-GB"/>
          </a:p>
        </p:txBody>
      </p:sp>
    </p:spTree>
    <p:extLst>
      <p:ext uri="{BB962C8B-B14F-4D97-AF65-F5344CB8AC3E}">
        <p14:creationId xmlns:p14="http://schemas.microsoft.com/office/powerpoint/2010/main" val="21122350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hyperlink" Target="https://www.hofstede-insights.com/product/compare-countries/" TargetMode="Externa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3.jp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71150" y="6294690"/>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7486" y="6294691"/>
            <a:ext cx="7374477"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8946" y="650330"/>
            <a:ext cx="2798112" cy="2018713"/>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asellaDiTesto 2">
            <a:extLst>
              <a:ext uri="{FF2B5EF4-FFF2-40B4-BE49-F238E27FC236}">
                <a16:creationId xmlns:a16="http://schemas.microsoft.com/office/drawing/2014/main" id="{7B78FCD5-F2E4-4BB0-B244-446F47A5FEC3}"/>
              </a:ext>
            </a:extLst>
          </p:cNvPr>
          <p:cNvSpPr txBox="1"/>
          <p:nvPr/>
        </p:nvSpPr>
        <p:spPr>
          <a:xfrm>
            <a:off x="2463768" y="3003307"/>
            <a:ext cx="9312496" cy="2137636"/>
          </a:xfrm>
          <a:prstGeom prst="rect">
            <a:avLst/>
          </a:prstGeom>
          <a:noFill/>
        </p:spPr>
        <p:txBody>
          <a:bodyPr wrap="square" rtlCol="0">
            <a:spAutoFit/>
          </a:bodyPr>
          <a:lstStyle/>
          <a:p>
            <a:pPr algn="ctr">
              <a:lnSpc>
                <a:spcPct val="107000"/>
              </a:lnSpc>
              <a:spcAft>
                <a:spcPts val="800"/>
              </a:spcAft>
            </a:pPr>
            <a:r>
              <a:rPr lang="en-US" sz="4000" b="1"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Comunicare</a:t>
            </a:r>
            <a:r>
              <a:rPr lang="en-US" sz="40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b="1"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Digitala</a:t>
            </a:r>
            <a:endParaRPr lang="en-US" sz="40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4000" b="1"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Comunicare</a:t>
            </a:r>
            <a:r>
              <a:rPr lang="en-US" sz="40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Online </a:t>
            </a:r>
            <a:r>
              <a:rPr lang="en-US" sz="4000" b="1"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pentru</a:t>
            </a:r>
            <a:r>
              <a:rPr lang="en-US" sz="40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b="1"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Antreprenoriatul</a:t>
            </a:r>
            <a:r>
              <a:rPr lang="en-US" sz="40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Digital</a:t>
            </a:r>
            <a:endParaRPr lang="es-E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ttangolo 5">
            <a:extLst>
              <a:ext uri="{FF2B5EF4-FFF2-40B4-BE49-F238E27FC236}">
                <a16:creationId xmlns:a16="http://schemas.microsoft.com/office/drawing/2014/main" id="{C15AEEB2-DB28-4876-829B-F09E9CA02196}"/>
              </a:ext>
            </a:extLst>
          </p:cNvPr>
          <p:cNvSpPr/>
          <p:nvPr/>
        </p:nvSpPr>
        <p:spPr>
          <a:xfrm>
            <a:off x="4849625" y="5038351"/>
            <a:ext cx="5141334" cy="523220"/>
          </a:xfrm>
          <a:prstGeom prst="rect">
            <a:avLst/>
          </a:prstGeom>
        </p:spPr>
        <p:txBody>
          <a:bodyPr wrap="square">
            <a:spAutoFit/>
          </a:bodyPr>
          <a:lstStyle/>
          <a:p>
            <a:r>
              <a:rPr lang="it-IT" altLang="it-IT" sz="2800" dirty="0">
                <a:latin typeface="Arial Rounded MT Bold" panose="020F0704030504030204" pitchFamily="34" charset="0"/>
              </a:rPr>
              <a:t>(Antreprenoriatul Digital)</a:t>
            </a:r>
            <a:endParaRPr lang="it-IT" sz="2800" dirty="0"/>
          </a:p>
        </p:txBody>
      </p:sp>
    </p:spTree>
    <p:extLst>
      <p:ext uri="{BB962C8B-B14F-4D97-AF65-F5344CB8AC3E}">
        <p14:creationId xmlns:p14="http://schemas.microsoft.com/office/powerpoint/2010/main" val="64274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photo, small, screen, sitting&#10;&#10;Description automatically generated">
            <a:extLst>
              <a:ext uri="{FF2B5EF4-FFF2-40B4-BE49-F238E27FC236}">
                <a16:creationId xmlns:a16="http://schemas.microsoft.com/office/drawing/2014/main" id="{BB4AD7E2-D298-4C0B-84DB-92845FE66D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3068" y="2488004"/>
            <a:ext cx="4228931" cy="2819287"/>
          </a:xfrm>
          <a:prstGeom prst="rect">
            <a:avLst/>
          </a:prstGeom>
        </p:spPr>
      </p:pic>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ttangolo 1">
            <a:extLst>
              <a:ext uri="{FF2B5EF4-FFF2-40B4-BE49-F238E27FC236}">
                <a16:creationId xmlns:a16="http://schemas.microsoft.com/office/drawing/2014/main" id="{50937956-F9E8-4796-8E1E-2932BB6CF382}"/>
              </a:ext>
            </a:extLst>
          </p:cNvPr>
          <p:cNvSpPr/>
          <p:nvPr/>
        </p:nvSpPr>
        <p:spPr>
          <a:xfrm>
            <a:off x="2413876" y="1283270"/>
            <a:ext cx="6110152" cy="5078313"/>
          </a:xfrm>
          <a:prstGeom prst="rect">
            <a:avLst/>
          </a:prstGeom>
        </p:spPr>
        <p:txBody>
          <a:bodyPr wrap="square">
            <a:spAutoFit/>
          </a:bodyPr>
          <a:lstStyle/>
          <a:p>
            <a:pPr>
              <a:defRPr/>
            </a:pPr>
            <a:r>
              <a:rPr lang="en-GB" altLang="es-ES" dirty="0">
                <a:solidFill>
                  <a:schemeClr val="accent6">
                    <a:lumMod val="75000"/>
                  </a:schemeClr>
                </a:solidFill>
                <a:latin typeface="Arial Rounded MT Bold" panose="020F0704030504030204" pitchFamily="34" charset="0"/>
              </a:rPr>
              <a:t>7. </a:t>
            </a:r>
            <a:r>
              <a:rPr lang="en-GB" altLang="es-ES" dirty="0" err="1">
                <a:solidFill>
                  <a:schemeClr val="accent6">
                    <a:lumMod val="75000"/>
                  </a:schemeClr>
                </a:solidFill>
                <a:latin typeface="Arial Rounded MT Bold" panose="020F0704030504030204" pitchFamily="34" charset="0"/>
              </a:rPr>
              <a:t>Conducerea</a:t>
            </a:r>
            <a:r>
              <a:rPr lang="en-GB" altLang="es-ES" dirty="0">
                <a:solidFill>
                  <a:schemeClr val="accent6">
                    <a:lumMod val="75000"/>
                  </a:schemeClr>
                </a:solidFill>
                <a:latin typeface="Arial Rounded MT Bold" panose="020F0704030504030204" pitchFamily="34" charset="0"/>
              </a:rPr>
              <a:t> </a:t>
            </a:r>
            <a:r>
              <a:rPr lang="en-GB" altLang="es-ES" dirty="0" err="1">
                <a:solidFill>
                  <a:schemeClr val="accent6">
                    <a:lumMod val="75000"/>
                  </a:schemeClr>
                </a:solidFill>
                <a:latin typeface="Arial Rounded MT Bold" panose="020F0704030504030204" pitchFamily="34" charset="0"/>
              </a:rPr>
              <a:t>unor</a:t>
            </a:r>
            <a:r>
              <a:rPr lang="en-GB" altLang="es-ES" dirty="0">
                <a:solidFill>
                  <a:schemeClr val="accent6">
                    <a:lumMod val="75000"/>
                  </a:schemeClr>
                </a:solidFill>
                <a:latin typeface="Arial Rounded MT Bold" panose="020F0704030504030204" pitchFamily="34" charset="0"/>
              </a:rPr>
              <a:t> </a:t>
            </a:r>
            <a:r>
              <a:rPr lang="en-GB" altLang="es-ES" dirty="0" err="1">
                <a:solidFill>
                  <a:schemeClr val="accent6">
                    <a:lumMod val="75000"/>
                  </a:schemeClr>
                </a:solidFill>
                <a:latin typeface="Arial Rounded MT Bold" panose="020F0704030504030204" pitchFamily="34" charset="0"/>
              </a:rPr>
              <a:t>intalniri</a:t>
            </a:r>
            <a:r>
              <a:rPr lang="en-GB" altLang="es-ES" dirty="0">
                <a:solidFill>
                  <a:schemeClr val="accent6">
                    <a:lumMod val="75000"/>
                  </a:schemeClr>
                </a:solidFill>
                <a:latin typeface="Arial Rounded MT Bold" panose="020F0704030504030204" pitchFamily="34" charset="0"/>
              </a:rPr>
              <a:t> </a:t>
            </a:r>
            <a:r>
              <a:rPr lang="en-GB" altLang="es-ES" dirty="0" err="1">
                <a:solidFill>
                  <a:schemeClr val="accent6">
                    <a:lumMod val="75000"/>
                  </a:schemeClr>
                </a:solidFill>
                <a:latin typeface="Arial Rounded MT Bold" panose="020F0704030504030204" pitchFamily="34" charset="0"/>
              </a:rPr>
              <a:t>captivante</a:t>
            </a:r>
            <a:endParaRPr lang="en-GB" altLang="es-ES" dirty="0">
              <a:solidFill>
                <a:schemeClr val="accent6">
                  <a:lumMod val="75000"/>
                </a:schemeClr>
              </a:solidFill>
              <a:latin typeface="Arial Rounded MT Bold" panose="020F0704030504030204" pitchFamily="34" charset="0"/>
            </a:endParaRPr>
          </a:p>
          <a:p>
            <a:pPr>
              <a:defRPr/>
            </a:pPr>
            <a:endParaRPr lang="en-GB" altLang="es-ES" dirty="0">
              <a:solidFill>
                <a:schemeClr val="accent6">
                  <a:lumMod val="75000"/>
                </a:schemeClr>
              </a:solidFill>
              <a:latin typeface="Arial Rounded MT Bold" panose="020F0704030504030204" pitchFamily="34" charset="0"/>
            </a:endParaRPr>
          </a:p>
          <a:p>
            <a:pPr>
              <a:defRPr/>
            </a:pPr>
            <a:r>
              <a:rPr lang="en-GB" altLang="es-ES" b="1" dirty="0" err="1">
                <a:latin typeface="Arial Rounded MT Bold" panose="020F0704030504030204" pitchFamily="34" charset="0"/>
              </a:rPr>
              <a:t>Pasul</a:t>
            </a:r>
            <a:r>
              <a:rPr lang="en-GB" altLang="es-ES" b="1" dirty="0">
                <a:latin typeface="Arial Rounded MT Bold" panose="020F0704030504030204" pitchFamily="34" charset="0"/>
              </a:rPr>
              <a:t> 1: </a:t>
            </a:r>
            <a:r>
              <a:rPr lang="en-GB" altLang="es-ES" b="1" dirty="0" err="1">
                <a:latin typeface="Arial Rounded MT Bold" panose="020F0704030504030204" pitchFamily="34" charset="0"/>
              </a:rPr>
              <a:t>Definiti</a:t>
            </a:r>
            <a:r>
              <a:rPr lang="en-GB" altLang="es-ES" b="1" dirty="0">
                <a:latin typeface="Arial Rounded MT Bold" panose="020F0704030504030204" pitchFamily="34" charset="0"/>
              </a:rPr>
              <a:t> </a:t>
            </a:r>
            <a:r>
              <a:rPr lang="en-GB" altLang="es-ES" b="1" dirty="0" err="1">
                <a:latin typeface="Arial Rounded MT Bold" panose="020F0704030504030204" pitchFamily="34" charset="0"/>
              </a:rPr>
              <a:t>scopul</a:t>
            </a:r>
            <a:r>
              <a:rPr lang="en-GB" altLang="es-ES" b="1" dirty="0">
                <a:latin typeface="Arial Rounded MT Bold" panose="020F0704030504030204" pitchFamily="34" charset="0"/>
              </a:rPr>
              <a:t> </a:t>
            </a:r>
            <a:r>
              <a:rPr lang="en-GB" altLang="es-ES" b="1" dirty="0" err="1">
                <a:latin typeface="Arial Rounded MT Bold" panose="020F0704030504030204" pitchFamily="34" charset="0"/>
              </a:rPr>
              <a:t>intalnirii</a:t>
            </a:r>
            <a:r>
              <a:rPr lang="en-GB" altLang="es-ES" b="1" dirty="0">
                <a:latin typeface="Arial Rounded MT Bold" panose="020F0704030504030204" pitchFamily="34" charset="0"/>
              </a:rPr>
              <a:t> </a:t>
            </a:r>
            <a:r>
              <a:rPr lang="en-GB" altLang="es-ES" b="1" dirty="0" err="1">
                <a:latin typeface="Arial Rounded MT Bold" panose="020F0704030504030204" pitchFamily="34" charset="0"/>
              </a:rPr>
              <a:t>si</a:t>
            </a:r>
            <a:r>
              <a:rPr lang="en-GB" altLang="es-ES" b="1" dirty="0">
                <a:latin typeface="Arial Rounded MT Bold" panose="020F0704030504030204" pitchFamily="34" charset="0"/>
              </a:rPr>
              <a:t> </a:t>
            </a:r>
            <a:r>
              <a:rPr lang="en-GB" altLang="es-ES" b="1" dirty="0" err="1">
                <a:latin typeface="Arial Rounded MT Bold" panose="020F0704030504030204" pitchFamily="34" charset="0"/>
              </a:rPr>
              <a:t>alegeti</a:t>
            </a:r>
            <a:r>
              <a:rPr lang="en-GB" altLang="es-ES" b="1" dirty="0">
                <a:latin typeface="Arial Rounded MT Bold" panose="020F0704030504030204" pitchFamily="34" charset="0"/>
              </a:rPr>
              <a:t> </a:t>
            </a:r>
            <a:r>
              <a:rPr lang="en-GB" altLang="es-ES" b="1" dirty="0" err="1">
                <a:latin typeface="Arial Rounded MT Bold" panose="020F0704030504030204" pitchFamily="34" charset="0"/>
              </a:rPr>
              <a:t>tehnologia</a:t>
            </a:r>
            <a:r>
              <a:rPr lang="en-GB" altLang="es-ES" b="1" dirty="0">
                <a:latin typeface="Arial Rounded MT Bold" panose="020F0704030504030204" pitchFamily="34" charset="0"/>
              </a:rPr>
              <a:t>/software-ul </a:t>
            </a:r>
            <a:r>
              <a:rPr lang="en-GB" altLang="es-ES" b="1" dirty="0" err="1">
                <a:latin typeface="Arial Rounded MT Bold" panose="020F0704030504030204" pitchFamily="34" charset="0"/>
              </a:rPr>
              <a:t>adecvat</a:t>
            </a:r>
            <a:endParaRPr lang="en-GB" altLang="es-ES" b="1" dirty="0">
              <a:latin typeface="Arial Rounded MT Bold" panose="020F0704030504030204" pitchFamily="34" charset="0"/>
            </a:endParaRPr>
          </a:p>
          <a:p>
            <a:pPr marL="285750" indent="-285750">
              <a:buFontTx/>
              <a:buChar char="-"/>
              <a:defRPr/>
            </a:pPr>
            <a:r>
              <a:rPr lang="en-GB" altLang="es-ES" dirty="0" err="1">
                <a:latin typeface="Arial Rounded MT Bold" panose="020F0704030504030204" pitchFamily="34" charset="0"/>
              </a:rPr>
              <a:t>Doriti</a:t>
            </a:r>
            <a:r>
              <a:rPr lang="en-GB" altLang="es-ES" dirty="0">
                <a:latin typeface="Arial Rounded MT Bold" panose="020F0704030504030204" pitchFamily="34" charset="0"/>
              </a:rPr>
              <a:t> </a:t>
            </a:r>
            <a:r>
              <a:rPr lang="en-GB" altLang="es-ES" dirty="0" err="1">
                <a:latin typeface="Arial Rounded MT Bold" panose="020F0704030504030204" pitchFamily="34" charset="0"/>
              </a:rPr>
              <a:t>sa</a:t>
            </a:r>
            <a:r>
              <a:rPr lang="en-GB" altLang="es-ES" dirty="0">
                <a:latin typeface="Arial Rounded MT Bold" panose="020F0704030504030204" pitchFamily="34" charset="0"/>
              </a:rPr>
              <a:t> </a:t>
            </a:r>
            <a:r>
              <a:rPr lang="en-GB" altLang="es-ES" dirty="0" err="1">
                <a:latin typeface="Arial Rounded MT Bold" panose="020F0704030504030204" pitchFamily="34" charset="0"/>
              </a:rPr>
              <a:t>faceti</a:t>
            </a:r>
            <a:r>
              <a:rPr lang="en-GB" altLang="es-ES" dirty="0">
                <a:latin typeface="Arial Rounded MT Bold" panose="020F0704030504030204" pitchFamily="34" charset="0"/>
              </a:rPr>
              <a:t> o </a:t>
            </a:r>
            <a:r>
              <a:rPr lang="en-GB" altLang="es-ES" dirty="0" err="1">
                <a:latin typeface="Arial Rounded MT Bold" panose="020F0704030504030204" pitchFamily="34" charset="0"/>
              </a:rPr>
              <a:t>prezentare</a:t>
            </a:r>
            <a:r>
              <a:rPr lang="en-GB" altLang="es-ES" dirty="0">
                <a:latin typeface="Arial Rounded MT Bold" panose="020F0704030504030204" pitchFamily="34" charset="0"/>
              </a:rPr>
              <a:t>?</a:t>
            </a:r>
          </a:p>
          <a:p>
            <a:pPr marL="285750" indent="-285750">
              <a:buFontTx/>
              <a:buChar char="-"/>
              <a:defRPr/>
            </a:pPr>
            <a:r>
              <a:rPr lang="en-GB" altLang="es-ES" dirty="0" err="1">
                <a:latin typeface="Arial Rounded MT Bold" panose="020F0704030504030204" pitchFamily="34" charset="0"/>
              </a:rPr>
              <a:t>Sunteti</a:t>
            </a:r>
            <a:r>
              <a:rPr lang="en-GB" altLang="es-ES" dirty="0">
                <a:latin typeface="Arial Rounded MT Bold" panose="020F0704030504030204" pitchFamily="34" charset="0"/>
              </a:rPr>
              <a:t> </a:t>
            </a:r>
            <a:r>
              <a:rPr lang="en-GB" altLang="es-ES" dirty="0" err="1">
                <a:latin typeface="Arial Rounded MT Bold" panose="020F0704030504030204" pitchFamily="34" charset="0"/>
              </a:rPr>
              <a:t>creativ</a:t>
            </a:r>
            <a:r>
              <a:rPr lang="en-GB" altLang="es-ES" dirty="0">
                <a:latin typeface="Arial Rounded MT Bold" panose="020F0704030504030204" pitchFamily="34" charset="0"/>
              </a:rPr>
              <a:t> </a:t>
            </a:r>
            <a:r>
              <a:rPr lang="en-GB" altLang="es-ES" dirty="0" err="1">
                <a:latin typeface="Arial Rounded MT Bold" panose="020F0704030504030204" pitchFamily="34" charset="0"/>
              </a:rPr>
              <a:t>si</a:t>
            </a:r>
            <a:r>
              <a:rPr lang="en-GB" altLang="es-ES" dirty="0">
                <a:latin typeface="Arial Rounded MT Bold" panose="020F0704030504030204" pitchFamily="34" charset="0"/>
              </a:rPr>
              <a:t> </a:t>
            </a:r>
            <a:r>
              <a:rPr lang="en-GB" altLang="es-ES" dirty="0" err="1">
                <a:latin typeface="Arial Rounded MT Bold" panose="020F0704030504030204" pitchFamily="34" charset="0"/>
              </a:rPr>
              <a:t>generati</a:t>
            </a:r>
            <a:r>
              <a:rPr lang="en-GB" altLang="es-ES" dirty="0">
                <a:latin typeface="Arial Rounded MT Bold" panose="020F0704030504030204" pitchFamily="34" charset="0"/>
              </a:rPr>
              <a:t> </a:t>
            </a:r>
            <a:r>
              <a:rPr lang="en-GB" altLang="es-ES" dirty="0" err="1">
                <a:latin typeface="Arial Rounded MT Bold" panose="020F0704030504030204" pitchFamily="34" charset="0"/>
              </a:rPr>
              <a:t>idei</a:t>
            </a:r>
            <a:r>
              <a:rPr lang="en-GB" altLang="es-ES" dirty="0">
                <a:latin typeface="Arial Rounded MT Bold" panose="020F0704030504030204" pitchFamily="34" charset="0"/>
              </a:rPr>
              <a:t> (</a:t>
            </a:r>
            <a:r>
              <a:rPr lang="en-GB" altLang="es-ES" dirty="0" err="1">
                <a:latin typeface="Arial Rounded MT Bold" panose="020F0704030504030204" pitchFamily="34" charset="0"/>
              </a:rPr>
              <a:t>alegeti</a:t>
            </a:r>
            <a:r>
              <a:rPr lang="en-GB" altLang="es-ES" dirty="0">
                <a:latin typeface="Arial Rounded MT Bold" panose="020F0704030504030204" pitchFamily="34" charset="0"/>
              </a:rPr>
              <a:t> un software care </a:t>
            </a:r>
            <a:r>
              <a:rPr lang="en-GB" altLang="es-ES" dirty="0" err="1">
                <a:latin typeface="Arial Rounded MT Bold" panose="020F0704030504030204" pitchFamily="34" charset="0"/>
              </a:rPr>
              <a:t>va</a:t>
            </a:r>
            <a:r>
              <a:rPr lang="en-GB" altLang="es-ES" dirty="0">
                <a:latin typeface="Arial Rounded MT Bold" panose="020F0704030504030204" pitchFamily="34" charset="0"/>
              </a:rPr>
              <a:t> </a:t>
            </a:r>
            <a:r>
              <a:rPr lang="en-GB" altLang="es-ES" dirty="0" err="1">
                <a:latin typeface="Arial Rounded MT Bold" panose="020F0704030504030204" pitchFamily="34" charset="0"/>
              </a:rPr>
              <a:t>permite</a:t>
            </a:r>
            <a:r>
              <a:rPr lang="en-GB" altLang="es-ES" dirty="0">
                <a:latin typeface="Arial Rounded MT Bold" panose="020F0704030504030204" pitchFamily="34" charset="0"/>
              </a:rPr>
              <a:t> </a:t>
            </a:r>
            <a:r>
              <a:rPr lang="en-GB" altLang="es-ES" dirty="0" err="1">
                <a:latin typeface="Arial Rounded MT Bold" panose="020F0704030504030204" pitchFamily="34" charset="0"/>
              </a:rPr>
              <a:t>sa</a:t>
            </a:r>
            <a:r>
              <a:rPr lang="en-GB" altLang="es-ES" dirty="0">
                <a:latin typeface="Arial Rounded MT Bold" panose="020F0704030504030204" pitchFamily="34" charset="0"/>
              </a:rPr>
              <a:t> </a:t>
            </a:r>
            <a:r>
              <a:rPr lang="en-GB" altLang="es-ES" dirty="0" err="1">
                <a:latin typeface="Arial Rounded MT Bold" panose="020F0704030504030204" pitchFamily="34" charset="0"/>
              </a:rPr>
              <a:t>utilizati</a:t>
            </a:r>
            <a:r>
              <a:rPr lang="en-GB" altLang="es-ES" dirty="0">
                <a:latin typeface="Arial Rounded MT Bold" panose="020F0704030504030204" pitchFamily="34" charset="0"/>
              </a:rPr>
              <a:t> o </a:t>
            </a:r>
            <a:r>
              <a:rPr lang="en-GB" altLang="es-ES" dirty="0" err="1">
                <a:latin typeface="Arial Rounded MT Bold" panose="020F0704030504030204" pitchFamily="34" charset="0"/>
              </a:rPr>
              <a:t>tabla</a:t>
            </a:r>
            <a:r>
              <a:rPr lang="en-GB" altLang="es-ES" dirty="0">
                <a:latin typeface="Arial Rounded MT Bold" panose="020F0704030504030204" pitchFamily="34" charset="0"/>
              </a:rPr>
              <a:t>);</a:t>
            </a:r>
          </a:p>
          <a:p>
            <a:pPr marL="285750" indent="-285750">
              <a:buFontTx/>
              <a:buChar char="-"/>
              <a:defRPr/>
            </a:pPr>
            <a:r>
              <a:rPr lang="en-GB" altLang="es-ES" dirty="0" err="1">
                <a:latin typeface="Arial Rounded MT Bold" panose="020F0704030504030204" pitchFamily="34" charset="0"/>
              </a:rPr>
              <a:t>Luare</a:t>
            </a:r>
            <a:r>
              <a:rPr lang="en-GB" altLang="es-ES" dirty="0">
                <a:latin typeface="Arial Rounded MT Bold" panose="020F0704030504030204" pitchFamily="34" charset="0"/>
              </a:rPr>
              <a:t> de </a:t>
            </a:r>
            <a:r>
              <a:rPr lang="en-GB" altLang="es-ES" dirty="0" err="1">
                <a:latin typeface="Arial Rounded MT Bold" panose="020F0704030504030204" pitchFamily="34" charset="0"/>
              </a:rPr>
              <a:t>decizii</a:t>
            </a:r>
            <a:r>
              <a:rPr lang="en-GB" altLang="es-ES" dirty="0">
                <a:latin typeface="Arial Rounded MT Bold" panose="020F0704030504030204" pitchFamily="34" charset="0"/>
              </a:rPr>
              <a:t>?</a:t>
            </a:r>
          </a:p>
          <a:p>
            <a:pPr marL="285750" indent="-285750">
              <a:buFontTx/>
              <a:buChar char="-"/>
              <a:defRPr/>
            </a:pPr>
            <a:endParaRPr lang="en-GB" altLang="es-ES" dirty="0">
              <a:latin typeface="Arial Rounded MT Bold" panose="020F0704030504030204" pitchFamily="34" charset="0"/>
            </a:endParaRPr>
          </a:p>
          <a:p>
            <a:pPr>
              <a:defRPr/>
            </a:pPr>
            <a:r>
              <a:rPr lang="en-GB" altLang="es-ES" b="1" dirty="0" err="1">
                <a:latin typeface="Arial Rounded MT Bold" panose="020F0704030504030204" pitchFamily="34" charset="0"/>
              </a:rPr>
              <a:t>Pasul</a:t>
            </a:r>
            <a:r>
              <a:rPr lang="en-GB" altLang="es-ES" b="1" dirty="0">
                <a:latin typeface="Arial Rounded MT Bold" panose="020F0704030504030204" pitchFamily="34" charset="0"/>
              </a:rPr>
              <a:t> 2: </a:t>
            </a:r>
            <a:r>
              <a:rPr lang="en-GB" altLang="es-ES" b="1" dirty="0" err="1">
                <a:latin typeface="Arial Rounded MT Bold" panose="020F0704030504030204" pitchFamily="34" charset="0"/>
              </a:rPr>
              <a:t>Efectuati</a:t>
            </a:r>
            <a:r>
              <a:rPr lang="en-GB" altLang="es-ES" b="1" dirty="0">
                <a:latin typeface="Arial Rounded MT Bold" panose="020F0704030504030204" pitchFamily="34" charset="0"/>
              </a:rPr>
              <a:t> o </a:t>
            </a:r>
            <a:r>
              <a:rPr lang="en-GB" altLang="es-ES" b="1" dirty="0" err="1">
                <a:latin typeface="Arial Rounded MT Bold" panose="020F0704030504030204" pitchFamily="34" charset="0"/>
              </a:rPr>
              <a:t>verificare</a:t>
            </a:r>
            <a:r>
              <a:rPr lang="en-GB" altLang="es-ES" b="1" dirty="0">
                <a:latin typeface="Arial Rounded MT Bold" panose="020F0704030504030204" pitchFamily="34" charset="0"/>
              </a:rPr>
              <a:t> a </a:t>
            </a:r>
            <a:r>
              <a:rPr lang="en-GB" altLang="es-ES" b="1" dirty="0" err="1">
                <a:latin typeface="Arial Rounded MT Bold" panose="020F0704030504030204" pitchFamily="34" charset="0"/>
              </a:rPr>
              <a:t>tehnologiei</a:t>
            </a:r>
            <a:endParaRPr lang="en-GB" altLang="es-ES" b="1" dirty="0">
              <a:latin typeface="Arial Rounded MT Bold" panose="020F0704030504030204" pitchFamily="34" charset="0"/>
            </a:endParaRPr>
          </a:p>
          <a:p>
            <a:pPr>
              <a:defRPr/>
            </a:pPr>
            <a:r>
              <a:rPr lang="en-GB" altLang="es-ES" dirty="0">
                <a:latin typeface="Arial Rounded MT Bold" panose="020F0704030504030204" pitchFamily="34" charset="0"/>
              </a:rPr>
              <a:t>-</a:t>
            </a:r>
            <a:r>
              <a:rPr lang="en-GB" altLang="es-ES" dirty="0" err="1">
                <a:latin typeface="Arial Rounded MT Bold" panose="020F0704030504030204" pitchFamily="34" charset="0"/>
              </a:rPr>
              <a:t>daca</a:t>
            </a:r>
            <a:r>
              <a:rPr lang="en-GB" altLang="es-ES" dirty="0">
                <a:latin typeface="Arial Rounded MT Bold" panose="020F0704030504030204" pitchFamily="34" charset="0"/>
              </a:rPr>
              <a:t> </a:t>
            </a:r>
            <a:r>
              <a:rPr lang="en-GB" altLang="es-ES" dirty="0" err="1">
                <a:latin typeface="Arial Rounded MT Bold" panose="020F0704030504030204" pitchFamily="34" charset="0"/>
              </a:rPr>
              <a:t>utilizati</a:t>
            </a:r>
            <a:r>
              <a:rPr lang="en-GB" altLang="es-ES" dirty="0">
                <a:latin typeface="Arial Rounded MT Bold" panose="020F0704030504030204" pitchFamily="34" charset="0"/>
              </a:rPr>
              <a:t> un </a:t>
            </a:r>
            <a:r>
              <a:rPr lang="en-GB" altLang="es-ES" dirty="0" err="1">
                <a:latin typeface="Arial Rounded MT Bold" panose="020F0704030504030204" pitchFamily="34" charset="0"/>
              </a:rPr>
              <a:t>dispozitiv</a:t>
            </a:r>
            <a:r>
              <a:rPr lang="en-GB" altLang="es-ES" dirty="0">
                <a:latin typeface="Arial Rounded MT Bold" panose="020F0704030504030204" pitchFamily="34" charset="0"/>
              </a:rPr>
              <a:t> </a:t>
            </a:r>
            <a:r>
              <a:rPr lang="en-GB" altLang="es-ES" dirty="0" err="1">
                <a:latin typeface="Arial Rounded MT Bold" panose="020F0704030504030204" pitchFamily="34" charset="0"/>
              </a:rPr>
              <a:t>sau</a:t>
            </a:r>
            <a:r>
              <a:rPr lang="en-GB" altLang="es-ES" dirty="0">
                <a:latin typeface="Arial Rounded MT Bold" panose="020F0704030504030204" pitchFamily="34" charset="0"/>
              </a:rPr>
              <a:t> un software </a:t>
            </a:r>
            <a:r>
              <a:rPr lang="en-GB" altLang="es-ES" dirty="0" err="1">
                <a:latin typeface="Arial Rounded MT Bold" panose="020F0704030504030204" pitchFamily="34" charset="0"/>
              </a:rPr>
              <a:t>pentru</a:t>
            </a:r>
            <a:r>
              <a:rPr lang="en-GB" altLang="es-ES" dirty="0">
                <a:latin typeface="Arial Rounded MT Bold" panose="020F0704030504030204" pitchFamily="34" charset="0"/>
              </a:rPr>
              <a:t> prima </a:t>
            </a:r>
            <a:r>
              <a:rPr lang="en-GB" altLang="es-ES" dirty="0" err="1">
                <a:latin typeface="Arial Rounded MT Bold" panose="020F0704030504030204" pitchFamily="34" charset="0"/>
              </a:rPr>
              <a:t>oara</a:t>
            </a:r>
            <a:r>
              <a:rPr lang="en-GB" altLang="es-ES" dirty="0">
                <a:latin typeface="Arial Rounded MT Bold" panose="020F0704030504030204" pitchFamily="34" charset="0"/>
              </a:rPr>
              <a:t>, </a:t>
            </a:r>
            <a:r>
              <a:rPr lang="en-GB" altLang="es-ES" dirty="0" err="1">
                <a:latin typeface="Arial Rounded MT Bold" panose="020F0704030504030204" pitchFamily="34" charset="0"/>
              </a:rPr>
              <a:t>exersati</a:t>
            </a:r>
            <a:r>
              <a:rPr lang="en-GB" altLang="es-ES" dirty="0">
                <a:latin typeface="Arial Rounded MT Bold" panose="020F0704030504030204" pitchFamily="34" charset="0"/>
              </a:rPr>
              <a:t> </a:t>
            </a:r>
            <a:r>
              <a:rPr lang="en-GB" altLang="es-ES" dirty="0" err="1">
                <a:latin typeface="Arial Rounded MT Bold" panose="020F0704030504030204" pitchFamily="34" charset="0"/>
              </a:rPr>
              <a:t>utilizarea</a:t>
            </a:r>
            <a:r>
              <a:rPr lang="en-GB" altLang="es-ES" dirty="0">
                <a:latin typeface="Arial Rounded MT Bold" panose="020F0704030504030204" pitchFamily="34" charset="0"/>
              </a:rPr>
              <a:t> </a:t>
            </a:r>
            <a:r>
              <a:rPr lang="en-GB" altLang="es-ES" dirty="0" err="1">
                <a:latin typeface="Arial Rounded MT Bold" panose="020F0704030504030204" pitchFamily="34" charset="0"/>
              </a:rPr>
              <a:t>acestuia</a:t>
            </a:r>
            <a:r>
              <a:rPr lang="en-GB" altLang="es-ES" dirty="0">
                <a:latin typeface="Arial Rounded MT Bold" panose="020F0704030504030204" pitchFamily="34" charset="0"/>
              </a:rPr>
              <a:t> </a:t>
            </a:r>
            <a:r>
              <a:rPr lang="en-GB" altLang="es-ES" dirty="0" err="1">
                <a:latin typeface="Arial Rounded MT Bold" panose="020F0704030504030204" pitchFamily="34" charset="0"/>
              </a:rPr>
              <a:t>inainte</a:t>
            </a:r>
            <a:r>
              <a:rPr lang="en-GB" altLang="es-ES" dirty="0">
                <a:latin typeface="Arial Rounded MT Bold" panose="020F0704030504030204" pitchFamily="34" charset="0"/>
              </a:rPr>
              <a:t> de </a:t>
            </a:r>
            <a:r>
              <a:rPr lang="en-GB" altLang="es-ES" dirty="0" err="1">
                <a:latin typeface="Arial Rounded MT Bold" panose="020F0704030504030204" pitchFamily="34" charset="0"/>
              </a:rPr>
              <a:t>intalnirea</a:t>
            </a:r>
            <a:r>
              <a:rPr lang="en-GB" altLang="es-ES" dirty="0">
                <a:latin typeface="Arial Rounded MT Bold" panose="020F0704030504030204" pitchFamily="34" charset="0"/>
              </a:rPr>
              <a:t> </a:t>
            </a:r>
            <a:r>
              <a:rPr lang="en-GB" altLang="es-ES" dirty="0" err="1">
                <a:latin typeface="Arial Rounded MT Bold" panose="020F0704030504030204" pitchFamily="34" charset="0"/>
              </a:rPr>
              <a:t>propriu-zisa</a:t>
            </a:r>
            <a:endParaRPr lang="en-GB" altLang="es-ES" dirty="0">
              <a:latin typeface="Arial Rounded MT Bold" panose="020F0704030504030204" pitchFamily="34" charset="0"/>
            </a:endParaRPr>
          </a:p>
          <a:p>
            <a:pPr>
              <a:defRPr/>
            </a:pPr>
            <a:r>
              <a:rPr lang="en-GB" altLang="es-ES" dirty="0">
                <a:latin typeface="Arial Rounded MT Bold" panose="020F0704030504030204" pitchFamily="34" charset="0"/>
              </a:rPr>
              <a:t>-</a:t>
            </a:r>
            <a:r>
              <a:rPr lang="en-GB" altLang="es-ES" dirty="0" err="1">
                <a:latin typeface="Arial Rounded MT Bold" panose="020F0704030504030204" pitchFamily="34" charset="0"/>
              </a:rPr>
              <a:t>rezervati</a:t>
            </a:r>
            <a:r>
              <a:rPr lang="en-GB" altLang="es-ES" dirty="0">
                <a:latin typeface="Arial Rounded MT Bold" panose="020F0704030504030204" pitchFamily="34" charset="0"/>
              </a:rPr>
              <a:t> </a:t>
            </a:r>
            <a:r>
              <a:rPr lang="en-GB" altLang="es-ES" dirty="0" err="1">
                <a:latin typeface="Arial Rounded MT Bold" panose="020F0704030504030204" pitchFamily="34" charset="0"/>
              </a:rPr>
              <a:t>cel</a:t>
            </a:r>
            <a:r>
              <a:rPr lang="en-GB" altLang="es-ES" dirty="0">
                <a:latin typeface="Arial Rounded MT Bold" panose="020F0704030504030204" pitchFamily="34" charset="0"/>
              </a:rPr>
              <a:t> </a:t>
            </a:r>
            <a:r>
              <a:rPr lang="en-GB" altLang="es-ES" dirty="0" err="1">
                <a:latin typeface="Arial Rounded MT Bold" panose="020F0704030504030204" pitchFamily="34" charset="0"/>
              </a:rPr>
              <a:t>putin</a:t>
            </a:r>
            <a:r>
              <a:rPr lang="en-GB" altLang="es-ES" dirty="0">
                <a:latin typeface="Arial Rounded MT Bold" panose="020F0704030504030204" pitchFamily="34" charset="0"/>
              </a:rPr>
              <a:t> 15 minute </a:t>
            </a:r>
            <a:r>
              <a:rPr lang="en-GB" altLang="es-ES" dirty="0" err="1">
                <a:latin typeface="Arial Rounded MT Bold" panose="020F0704030504030204" pitchFamily="34" charset="0"/>
              </a:rPr>
              <a:t>inaintea</a:t>
            </a:r>
            <a:r>
              <a:rPr lang="en-GB" altLang="es-ES" dirty="0">
                <a:latin typeface="Arial Rounded MT Bold" panose="020F0704030504030204" pitchFamily="34" charset="0"/>
              </a:rPr>
              <a:t> </a:t>
            </a:r>
            <a:r>
              <a:rPr lang="en-GB" altLang="es-ES" dirty="0" err="1">
                <a:latin typeface="Arial Rounded MT Bold" panose="020F0704030504030204" pitchFamily="34" charset="0"/>
              </a:rPr>
              <a:t>inceperii</a:t>
            </a:r>
            <a:r>
              <a:rPr lang="en-GB" altLang="es-ES" dirty="0">
                <a:latin typeface="Arial Rounded MT Bold" panose="020F0704030504030204" pitchFamily="34" charset="0"/>
              </a:rPr>
              <a:t> </a:t>
            </a:r>
            <a:r>
              <a:rPr lang="en-GB" altLang="es-ES" dirty="0" err="1">
                <a:latin typeface="Arial Rounded MT Bold" panose="020F0704030504030204" pitchFamily="34" charset="0"/>
              </a:rPr>
              <a:t>intalnirii</a:t>
            </a:r>
            <a:r>
              <a:rPr lang="en-GB" altLang="es-ES" dirty="0">
                <a:latin typeface="Arial Rounded MT Bold" panose="020F0704030504030204" pitchFamily="34" charset="0"/>
              </a:rPr>
              <a:t> </a:t>
            </a:r>
            <a:r>
              <a:rPr lang="en-GB" altLang="es-ES" dirty="0" err="1">
                <a:latin typeface="Arial Rounded MT Bold" panose="020F0704030504030204" pitchFamily="34" charset="0"/>
              </a:rPr>
              <a:t>propriu-zise</a:t>
            </a:r>
            <a:r>
              <a:rPr lang="en-GB" altLang="es-ES" dirty="0">
                <a:latin typeface="Arial Rounded MT Bold" panose="020F0704030504030204" pitchFamily="34" charset="0"/>
              </a:rPr>
              <a:t> </a:t>
            </a:r>
            <a:r>
              <a:rPr lang="en-GB" altLang="es-ES" dirty="0" err="1">
                <a:latin typeface="Arial Rounded MT Bold" panose="020F0704030504030204" pitchFamily="34" charset="0"/>
              </a:rPr>
              <a:t>pentru</a:t>
            </a:r>
            <a:r>
              <a:rPr lang="en-GB" altLang="es-ES" dirty="0">
                <a:latin typeface="Arial Rounded MT Bold" panose="020F0704030504030204" pitchFamily="34" charset="0"/>
              </a:rPr>
              <a:t> a </a:t>
            </a:r>
            <a:r>
              <a:rPr lang="en-GB" altLang="es-ES" dirty="0" err="1">
                <a:latin typeface="Arial Rounded MT Bold" panose="020F0704030504030204" pitchFamily="34" charset="0"/>
              </a:rPr>
              <a:t>verifica</a:t>
            </a:r>
            <a:r>
              <a:rPr lang="en-GB" altLang="es-ES" dirty="0">
                <a:latin typeface="Arial Rounded MT Bold" panose="020F0704030504030204" pitchFamily="34" charset="0"/>
              </a:rPr>
              <a:t> </a:t>
            </a:r>
            <a:r>
              <a:rPr lang="en-GB" altLang="es-ES" dirty="0" err="1">
                <a:latin typeface="Arial Rounded MT Bold" panose="020F0704030504030204" pitchFamily="34" charset="0"/>
              </a:rPr>
              <a:t>daca</a:t>
            </a:r>
            <a:r>
              <a:rPr lang="en-GB" altLang="es-ES" dirty="0">
                <a:latin typeface="Arial Rounded MT Bold" panose="020F0704030504030204" pitchFamily="34" charset="0"/>
              </a:rPr>
              <a:t> </a:t>
            </a:r>
            <a:r>
              <a:rPr lang="en-GB" altLang="es-ES" dirty="0" err="1">
                <a:latin typeface="Arial Rounded MT Bold" panose="020F0704030504030204" pitchFamily="34" charset="0"/>
              </a:rPr>
              <a:t>totul</a:t>
            </a:r>
            <a:r>
              <a:rPr lang="en-GB" altLang="es-ES" dirty="0">
                <a:latin typeface="Arial Rounded MT Bold" panose="020F0704030504030204" pitchFamily="34" charset="0"/>
              </a:rPr>
              <a:t> </a:t>
            </a:r>
            <a:r>
              <a:rPr lang="en-GB" altLang="es-ES" dirty="0" err="1">
                <a:latin typeface="Arial Rounded MT Bold" panose="020F0704030504030204" pitchFamily="34" charset="0"/>
              </a:rPr>
              <a:t>functioneaza</a:t>
            </a:r>
            <a:r>
              <a:rPr lang="en-GB" altLang="es-ES" dirty="0">
                <a:latin typeface="Arial Rounded MT Bold" panose="020F0704030504030204" pitchFamily="34" charset="0"/>
              </a:rPr>
              <a:t> </a:t>
            </a:r>
            <a:r>
              <a:rPr lang="en-GB" altLang="es-ES" dirty="0" err="1">
                <a:latin typeface="Arial Rounded MT Bold" panose="020F0704030504030204" pitchFamily="34" charset="0"/>
              </a:rPr>
              <a:t>corespunzator</a:t>
            </a:r>
            <a:r>
              <a:rPr lang="en-GB" altLang="es-ES" dirty="0">
                <a:latin typeface="Arial Rounded MT Bold" panose="020F0704030504030204" pitchFamily="34" charset="0"/>
              </a:rPr>
              <a:t> (</a:t>
            </a:r>
            <a:r>
              <a:rPr lang="en-GB" altLang="es-ES" dirty="0" err="1">
                <a:latin typeface="Arial Rounded MT Bold" panose="020F0704030504030204" pitchFamily="34" charset="0"/>
              </a:rPr>
              <a:t>conexiunea</a:t>
            </a:r>
            <a:r>
              <a:rPr lang="en-GB" altLang="es-ES" dirty="0">
                <a:latin typeface="Arial Rounded MT Bold" panose="020F0704030504030204" pitchFamily="34" charset="0"/>
              </a:rPr>
              <a:t> la internet, </a:t>
            </a:r>
            <a:r>
              <a:rPr lang="en-GB" altLang="es-ES" dirty="0" err="1">
                <a:latin typeface="Arial Rounded MT Bold" panose="020F0704030504030204" pitchFamily="34" charset="0"/>
              </a:rPr>
              <a:t>camere</a:t>
            </a:r>
            <a:r>
              <a:rPr lang="en-GB" altLang="es-ES" dirty="0">
                <a:latin typeface="Arial Rounded MT Bold" panose="020F0704030504030204" pitchFamily="34" charset="0"/>
              </a:rPr>
              <a:t>, </a:t>
            </a:r>
            <a:r>
              <a:rPr lang="en-GB" altLang="es-ES" dirty="0" err="1">
                <a:latin typeface="Arial Rounded MT Bold" panose="020F0704030504030204" pitchFamily="34" charset="0"/>
              </a:rPr>
              <a:t>microfoane</a:t>
            </a:r>
            <a:r>
              <a:rPr lang="en-GB" altLang="es-ES" dirty="0">
                <a:latin typeface="Arial Rounded MT Bold" panose="020F0704030504030204" pitchFamily="34" charset="0"/>
              </a:rPr>
              <a:t>)</a:t>
            </a:r>
          </a:p>
          <a:p>
            <a:pPr>
              <a:defRPr/>
            </a:pPr>
            <a:endParaRPr lang="en-GB" altLang="es-ES" dirty="0">
              <a:latin typeface="Arial Rounded MT Bold" panose="020F0704030504030204" pitchFamily="34" charset="0"/>
            </a:endParaRPr>
          </a:p>
        </p:txBody>
      </p:sp>
      <p:sp>
        <p:nvSpPr>
          <p:cNvPr id="6" name="TextBox 5">
            <a:extLst>
              <a:ext uri="{FF2B5EF4-FFF2-40B4-BE49-F238E27FC236}">
                <a16:creationId xmlns:a16="http://schemas.microsoft.com/office/drawing/2014/main" id="{998E055F-BB3F-4333-9854-C85DAD820635}"/>
              </a:ext>
            </a:extLst>
          </p:cNvPr>
          <p:cNvSpPr txBox="1"/>
          <p:nvPr/>
        </p:nvSpPr>
        <p:spPr>
          <a:xfrm>
            <a:off x="2527277" y="342655"/>
            <a:ext cx="7338871" cy="646331"/>
          </a:xfrm>
          <a:prstGeom prst="rect">
            <a:avLst/>
          </a:prstGeom>
          <a:noFill/>
        </p:spPr>
        <p:txBody>
          <a:bodyPr wrap="square" rtlCol="0">
            <a:spAutoFit/>
          </a:bodyPr>
          <a:lstStyle/>
          <a:p>
            <a:r>
              <a:rPr lang="en-GB" sz="3600" b="1" dirty="0" err="1">
                <a:solidFill>
                  <a:schemeClr val="accent1">
                    <a:lumMod val="75000"/>
                  </a:schemeClr>
                </a:solidFill>
                <a:latin typeface="Arial Rounded MT Bold" panose="020F0704030504030204" pitchFamily="34" charset="0"/>
              </a:rPr>
              <a:t>Gestionarea</a:t>
            </a:r>
            <a:r>
              <a:rPr lang="en-GB" sz="3600" b="1" dirty="0">
                <a:solidFill>
                  <a:schemeClr val="accent1">
                    <a:lumMod val="75000"/>
                  </a:schemeClr>
                </a:solidFill>
                <a:latin typeface="Arial Rounded MT Bold" panose="020F0704030504030204" pitchFamily="34" charset="0"/>
              </a:rPr>
              <a:t> </a:t>
            </a:r>
            <a:r>
              <a:rPr lang="en-GB" sz="3600" b="1" dirty="0" err="1">
                <a:solidFill>
                  <a:schemeClr val="accent1">
                    <a:lumMod val="75000"/>
                  </a:schemeClr>
                </a:solidFill>
                <a:latin typeface="Arial Rounded MT Bold" panose="020F0704030504030204" pitchFamily="34" charset="0"/>
              </a:rPr>
              <a:t>echipelor</a:t>
            </a:r>
            <a:r>
              <a:rPr lang="en-GB" sz="3600" b="1" dirty="0">
                <a:solidFill>
                  <a:schemeClr val="accent1">
                    <a:lumMod val="75000"/>
                  </a:schemeClr>
                </a:solidFill>
                <a:latin typeface="Arial Rounded MT Bold" panose="020F0704030504030204" pitchFamily="34" charset="0"/>
              </a:rPr>
              <a:t> </a:t>
            </a:r>
            <a:r>
              <a:rPr lang="en-GB" sz="3600" b="1" dirty="0" err="1">
                <a:solidFill>
                  <a:schemeClr val="accent1">
                    <a:lumMod val="75000"/>
                  </a:schemeClr>
                </a:solidFill>
                <a:latin typeface="Arial Rounded MT Bold" panose="020F0704030504030204" pitchFamily="34" charset="0"/>
              </a:rPr>
              <a:t>virtuale</a:t>
            </a:r>
            <a:endParaRPr lang="en-GB" sz="3600" b="1" dirty="0">
              <a:solidFill>
                <a:schemeClr val="accent1">
                  <a:lumMod val="75000"/>
                </a:schemeClr>
              </a:solidFill>
            </a:endParaRPr>
          </a:p>
        </p:txBody>
      </p:sp>
    </p:spTree>
    <p:extLst>
      <p:ext uri="{BB962C8B-B14F-4D97-AF65-F5344CB8AC3E}">
        <p14:creationId xmlns:p14="http://schemas.microsoft.com/office/powerpoint/2010/main" val="12487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C5E8B9D-0EE3-4DD2-A5C2-36D871052658}"/>
              </a:ext>
            </a:extLst>
          </p:cNvPr>
          <p:cNvPicPr>
            <a:picLocks noChangeAspect="1"/>
          </p:cNvPicPr>
          <p:nvPr/>
        </p:nvPicPr>
        <p:blipFill>
          <a:blip r:embed="rId2"/>
          <a:stretch>
            <a:fillRect/>
          </a:stretch>
        </p:blipFill>
        <p:spPr>
          <a:xfrm>
            <a:off x="8691239" y="3253018"/>
            <a:ext cx="3196380" cy="2132455"/>
          </a:xfrm>
          <a:prstGeom prst="rect">
            <a:avLst/>
          </a:prstGeom>
        </p:spPr>
      </p:pic>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ttangolo 1">
            <a:extLst>
              <a:ext uri="{FF2B5EF4-FFF2-40B4-BE49-F238E27FC236}">
                <a16:creationId xmlns:a16="http://schemas.microsoft.com/office/drawing/2014/main" id="{50937956-F9E8-4796-8E1E-2932BB6CF382}"/>
              </a:ext>
            </a:extLst>
          </p:cNvPr>
          <p:cNvSpPr/>
          <p:nvPr/>
        </p:nvSpPr>
        <p:spPr>
          <a:xfrm>
            <a:off x="2578509" y="918343"/>
            <a:ext cx="6396815" cy="5909310"/>
          </a:xfrm>
          <a:prstGeom prst="rect">
            <a:avLst/>
          </a:prstGeom>
        </p:spPr>
        <p:txBody>
          <a:bodyPr wrap="square">
            <a:spAutoFit/>
          </a:bodyPr>
          <a:lstStyle/>
          <a:p>
            <a:pPr>
              <a:defRPr/>
            </a:pPr>
            <a:r>
              <a:rPr lang="en-GB" altLang="es-ES" dirty="0">
                <a:solidFill>
                  <a:schemeClr val="accent6">
                    <a:lumMod val="75000"/>
                  </a:schemeClr>
                </a:solidFill>
                <a:latin typeface="Arial Rounded MT Bold" panose="020F0704030504030204" pitchFamily="34" charset="0"/>
              </a:rPr>
              <a:t>7. </a:t>
            </a:r>
            <a:r>
              <a:rPr lang="ro-RO" altLang="es-ES" dirty="0">
                <a:solidFill>
                  <a:schemeClr val="accent6">
                    <a:lumMod val="75000"/>
                  </a:schemeClr>
                </a:solidFill>
                <a:latin typeface="Arial Rounded MT Bold" panose="020F0704030504030204" pitchFamily="34" charset="0"/>
              </a:rPr>
              <a:t>Conducerea unor </a:t>
            </a:r>
            <a:r>
              <a:rPr lang="ro-RO" altLang="es-ES" dirty="0" err="1">
                <a:solidFill>
                  <a:schemeClr val="accent6">
                    <a:lumMod val="75000"/>
                  </a:schemeClr>
                </a:solidFill>
                <a:latin typeface="Arial Rounded MT Bold" panose="020F0704030504030204" pitchFamily="34" charset="0"/>
              </a:rPr>
              <a:t>intalniri</a:t>
            </a:r>
            <a:r>
              <a:rPr lang="ro-RO" altLang="es-ES" dirty="0">
                <a:solidFill>
                  <a:schemeClr val="accent6">
                    <a:lumMod val="75000"/>
                  </a:schemeClr>
                </a:solidFill>
                <a:latin typeface="Arial Rounded MT Bold" panose="020F0704030504030204" pitchFamily="34" charset="0"/>
              </a:rPr>
              <a:t> captivante</a:t>
            </a:r>
          </a:p>
          <a:p>
            <a:pPr>
              <a:defRPr/>
            </a:pPr>
            <a:endParaRPr lang="ro-RO" altLang="es-ES" dirty="0">
              <a:solidFill>
                <a:schemeClr val="accent6">
                  <a:lumMod val="75000"/>
                </a:schemeClr>
              </a:solidFill>
              <a:latin typeface="Arial Rounded MT Bold" panose="020F0704030504030204" pitchFamily="34" charset="0"/>
            </a:endParaRPr>
          </a:p>
          <a:p>
            <a:pPr>
              <a:defRPr/>
            </a:pPr>
            <a:r>
              <a:rPr lang="ro-RO" altLang="es-ES" b="1" dirty="0">
                <a:latin typeface="Arial Rounded MT Bold" panose="020F0704030504030204" pitchFamily="34" charset="0"/>
              </a:rPr>
              <a:t>Pasul 3: </a:t>
            </a:r>
            <a:r>
              <a:rPr lang="ro-RO" altLang="es-ES" b="1" dirty="0" err="1">
                <a:latin typeface="Arial Rounded MT Bold" panose="020F0704030504030204" pitchFamily="34" charset="0"/>
              </a:rPr>
              <a:t>Distribuiti</a:t>
            </a:r>
            <a:r>
              <a:rPr lang="ro-RO" altLang="es-ES" b="1" dirty="0">
                <a:latin typeface="Arial Rounded MT Bold" panose="020F0704030504030204" pitchFamily="34" charset="0"/>
              </a:rPr>
              <a:t> </a:t>
            </a:r>
            <a:r>
              <a:rPr lang="ro-RO" altLang="es-ES" b="1" dirty="0" err="1">
                <a:latin typeface="Arial Rounded MT Bold" panose="020F0704030504030204" pitchFamily="34" charset="0"/>
              </a:rPr>
              <a:t>invitatiile</a:t>
            </a:r>
            <a:r>
              <a:rPr lang="ro-RO" altLang="es-ES" b="1" dirty="0">
                <a:latin typeface="Arial Rounded MT Bold" panose="020F0704030504030204" pitchFamily="34" charset="0"/>
              </a:rPr>
              <a:t> si datele de </a:t>
            </a:r>
            <a:r>
              <a:rPr lang="ro-RO" altLang="es-ES" b="1" dirty="0" err="1">
                <a:latin typeface="Arial Rounded MT Bold" panose="020F0704030504030204" pitchFamily="34" charset="0"/>
              </a:rPr>
              <a:t>logare</a:t>
            </a:r>
            <a:endParaRPr lang="ro-RO" altLang="es-ES" b="1" dirty="0">
              <a:latin typeface="Arial Rounded MT Bold" panose="020F0704030504030204" pitchFamily="34" charset="0"/>
            </a:endParaRPr>
          </a:p>
          <a:p>
            <a:pPr>
              <a:defRPr/>
            </a:pPr>
            <a:r>
              <a:rPr lang="ro-RO" altLang="es-ES" dirty="0" err="1">
                <a:latin typeface="Arial Rounded MT Bold" panose="020F0704030504030204" pitchFamily="34" charset="0"/>
              </a:rPr>
              <a:t>Comunicati</a:t>
            </a:r>
            <a:r>
              <a:rPr lang="ro-RO" altLang="es-ES" dirty="0">
                <a:latin typeface="Arial Rounded MT Bold" panose="020F0704030504030204" pitchFamily="34" charset="0"/>
              </a:rPr>
              <a:t> in mod clar data si ora </a:t>
            </a:r>
            <a:r>
              <a:rPr lang="ro-RO" altLang="es-ES" dirty="0" err="1">
                <a:latin typeface="Arial Rounded MT Bold" panose="020F0704030504030204" pitchFamily="34" charset="0"/>
              </a:rPr>
              <a:t>intalnirii</a:t>
            </a:r>
            <a:r>
              <a:rPr lang="ro-RO" altLang="es-ES" dirty="0">
                <a:latin typeface="Arial Rounded MT Bold" panose="020F0704030504030204" pitchFamily="34" charset="0"/>
              </a:rPr>
              <a:t>. </a:t>
            </a:r>
          </a:p>
          <a:p>
            <a:pPr>
              <a:defRPr/>
            </a:pPr>
            <a:endParaRPr lang="ro-RO" altLang="es-ES" dirty="0">
              <a:solidFill>
                <a:schemeClr val="accent6">
                  <a:lumMod val="75000"/>
                </a:schemeClr>
              </a:solidFill>
              <a:latin typeface="Arial Rounded MT Bold" panose="020F0704030504030204" pitchFamily="34" charset="0"/>
            </a:endParaRPr>
          </a:p>
          <a:p>
            <a:pPr>
              <a:defRPr/>
            </a:pPr>
            <a:r>
              <a:rPr lang="ro-RO" altLang="es-ES" b="1" dirty="0">
                <a:latin typeface="Arial Rounded MT Bold" panose="020F0704030504030204" pitchFamily="34" charset="0"/>
              </a:rPr>
              <a:t>Pasul 4: </a:t>
            </a:r>
            <a:r>
              <a:rPr lang="ro-RO" altLang="es-ES" b="1" dirty="0" err="1">
                <a:latin typeface="Arial Rounded MT Bold" panose="020F0704030504030204" pitchFamily="34" charset="0"/>
              </a:rPr>
              <a:t>Distribuiti</a:t>
            </a:r>
            <a:r>
              <a:rPr lang="ro-RO" altLang="es-ES" b="1" dirty="0">
                <a:latin typeface="Arial Rounded MT Bold" panose="020F0704030504030204" pitchFamily="34" charset="0"/>
              </a:rPr>
              <a:t> agenda </a:t>
            </a:r>
            <a:r>
              <a:rPr lang="ro-RO" altLang="es-ES" b="1" dirty="0" err="1">
                <a:latin typeface="Arial Rounded MT Bold" panose="020F0704030504030204" pitchFamily="34" charset="0"/>
              </a:rPr>
              <a:t>intalnirii</a:t>
            </a:r>
            <a:r>
              <a:rPr lang="ro-RO" altLang="es-ES" b="1" dirty="0">
                <a:latin typeface="Arial Rounded MT Bold" panose="020F0704030504030204" pitchFamily="34" charset="0"/>
              </a:rPr>
              <a:t> pe email </a:t>
            </a:r>
          </a:p>
          <a:p>
            <a:pPr>
              <a:defRPr/>
            </a:pPr>
            <a:endParaRPr lang="ro-RO" altLang="es-ES" dirty="0">
              <a:latin typeface="Arial Rounded MT Bold" panose="020F0704030504030204" pitchFamily="34" charset="0"/>
            </a:endParaRPr>
          </a:p>
          <a:p>
            <a:pPr>
              <a:defRPr/>
            </a:pPr>
            <a:r>
              <a:rPr lang="ro-RO" altLang="es-ES" dirty="0" err="1">
                <a:latin typeface="Arial Rounded MT Bold" panose="020F0704030504030204" pitchFamily="34" charset="0"/>
              </a:rPr>
              <a:t>Puteti</a:t>
            </a:r>
            <a:r>
              <a:rPr lang="ro-RO" altLang="es-ES" dirty="0">
                <a:latin typeface="Arial Rounded MT Bold" panose="020F0704030504030204" pitchFamily="34" charset="0"/>
              </a:rPr>
              <a:t> include in mesajul prin care </a:t>
            </a:r>
            <a:r>
              <a:rPr lang="ro-RO" altLang="es-ES" dirty="0" err="1">
                <a:latin typeface="Arial Rounded MT Bold" panose="020F0704030504030204" pitchFamily="34" charset="0"/>
              </a:rPr>
              <a:t>transmiteti</a:t>
            </a:r>
            <a:r>
              <a:rPr lang="ro-RO" altLang="es-ES" dirty="0">
                <a:latin typeface="Arial Rounded MT Bold" panose="020F0704030504030204" pitchFamily="34" charset="0"/>
              </a:rPr>
              <a:t> agenda si o scurta nota referitoare la eticheta apelului (toata lumea va folosi camera video/nu e necesara camera video, microfoanele </a:t>
            </a:r>
            <a:r>
              <a:rPr lang="ro-RO" altLang="es-ES" dirty="0" err="1">
                <a:latin typeface="Arial Rounded MT Bold" panose="020F0704030504030204" pitchFamily="34" charset="0"/>
              </a:rPr>
              <a:t>inchise</a:t>
            </a:r>
            <a:r>
              <a:rPr lang="ro-RO" altLang="es-ES" dirty="0">
                <a:latin typeface="Arial Rounded MT Bold" panose="020F0704030504030204" pitchFamily="34" charset="0"/>
              </a:rPr>
              <a:t> cu </a:t>
            </a:r>
            <a:r>
              <a:rPr lang="ro-RO" altLang="es-ES" dirty="0" err="1">
                <a:latin typeface="Arial Rounded MT Bold" panose="020F0704030504030204" pitchFamily="34" charset="0"/>
              </a:rPr>
              <a:t>exceptia</a:t>
            </a:r>
            <a:r>
              <a:rPr lang="ro-RO" altLang="es-ES" dirty="0">
                <a:latin typeface="Arial Rounded MT Bold" panose="020F0704030504030204" pitchFamily="34" charset="0"/>
              </a:rPr>
              <a:t> cazului in care trebuie sa </a:t>
            </a:r>
            <a:r>
              <a:rPr lang="ro-RO" altLang="es-ES" dirty="0" err="1">
                <a:latin typeface="Arial Rounded MT Bold" panose="020F0704030504030204" pitchFamily="34" charset="0"/>
              </a:rPr>
              <a:t>luati</a:t>
            </a:r>
            <a:r>
              <a:rPr lang="ro-RO" altLang="es-ES" dirty="0">
                <a:latin typeface="Arial Rounded MT Bold" panose="020F0704030504030204" pitchFamily="34" charset="0"/>
              </a:rPr>
              <a:t> </a:t>
            </a:r>
            <a:r>
              <a:rPr lang="ro-RO" altLang="es-ES" dirty="0" err="1">
                <a:latin typeface="Arial Rounded MT Bold" panose="020F0704030504030204" pitchFamily="34" charset="0"/>
              </a:rPr>
              <a:t>cuvantul</a:t>
            </a:r>
            <a:r>
              <a:rPr lang="ro-RO" altLang="es-ES" dirty="0">
                <a:latin typeface="Arial Rounded MT Bold" panose="020F0704030504030204" pitchFamily="34" charset="0"/>
              </a:rPr>
              <a:t>, software pe care ar putea fi nevoie sa-l instaleze </a:t>
            </a:r>
            <a:r>
              <a:rPr lang="ro-RO" altLang="es-ES" dirty="0" err="1">
                <a:latin typeface="Arial Rounded MT Bold" panose="020F0704030504030204" pitchFamily="34" charset="0"/>
              </a:rPr>
              <a:t>participantii</a:t>
            </a:r>
            <a:r>
              <a:rPr lang="ro-RO" altLang="es-ES" dirty="0">
                <a:latin typeface="Arial Rounded MT Bold" panose="020F0704030504030204" pitchFamily="34" charset="0"/>
              </a:rPr>
              <a:t> </a:t>
            </a:r>
            <a:r>
              <a:rPr lang="ro-RO" altLang="es-ES" dirty="0" err="1">
                <a:latin typeface="Arial Rounded MT Bold" panose="020F0704030504030204" pitchFamily="34" charset="0"/>
              </a:rPr>
              <a:t>inainte</a:t>
            </a:r>
            <a:r>
              <a:rPr lang="ro-RO" altLang="es-ES" dirty="0">
                <a:latin typeface="Arial Rounded MT Bold" panose="020F0704030504030204" pitchFamily="34" charset="0"/>
              </a:rPr>
              <a:t> de </a:t>
            </a:r>
            <a:r>
              <a:rPr lang="ro-RO" altLang="es-ES" dirty="0" err="1">
                <a:latin typeface="Arial Rounded MT Bold" panose="020F0704030504030204" pitchFamily="34" charset="0"/>
              </a:rPr>
              <a:t>intalnire</a:t>
            </a:r>
            <a:r>
              <a:rPr lang="ro-RO" altLang="es-ES" dirty="0">
                <a:latin typeface="Arial Rounded MT Bold" panose="020F0704030504030204" pitchFamily="34" charset="0"/>
              </a:rPr>
              <a:t>, etc.). Fiecare element de pe agenda trebuie sa fie prezentat suficient de explicit, astfel </a:t>
            </a:r>
            <a:r>
              <a:rPr lang="ro-RO" altLang="es-ES" dirty="0" err="1">
                <a:latin typeface="Arial Rounded MT Bold" panose="020F0704030504030204" pitchFamily="34" charset="0"/>
              </a:rPr>
              <a:t>incat</a:t>
            </a:r>
            <a:r>
              <a:rPr lang="ro-RO" altLang="es-ES" dirty="0">
                <a:latin typeface="Arial Rounded MT Bold" panose="020F0704030504030204" pitchFamily="34" charset="0"/>
              </a:rPr>
              <a:t> fiecare sa </a:t>
            </a:r>
            <a:r>
              <a:rPr lang="ro-RO" altLang="es-ES" dirty="0" err="1">
                <a:latin typeface="Arial Rounded MT Bold" panose="020F0704030504030204" pitchFamily="34" charset="0"/>
              </a:rPr>
              <a:t>stie</a:t>
            </a:r>
            <a:r>
              <a:rPr lang="ro-RO" altLang="es-ES" dirty="0">
                <a:latin typeface="Arial Rounded MT Bold" panose="020F0704030504030204" pitchFamily="34" charset="0"/>
              </a:rPr>
              <a:t> ce are de </a:t>
            </a:r>
            <a:r>
              <a:rPr lang="ro-RO" altLang="es-ES" dirty="0" err="1">
                <a:latin typeface="Arial Rounded MT Bold" panose="020F0704030504030204" pitchFamily="34" charset="0"/>
              </a:rPr>
              <a:t>pregatit</a:t>
            </a:r>
            <a:r>
              <a:rPr lang="ro-RO" altLang="es-ES" dirty="0">
                <a:latin typeface="Arial Rounded MT Bold" panose="020F0704030504030204" pitchFamily="34" charset="0"/>
              </a:rPr>
              <a:t> pentru </a:t>
            </a:r>
            <a:r>
              <a:rPr lang="ro-RO" altLang="es-ES" dirty="0" err="1">
                <a:latin typeface="Arial Rounded MT Bold" panose="020F0704030504030204" pitchFamily="34" charset="0"/>
              </a:rPr>
              <a:t>intalnire</a:t>
            </a:r>
            <a:r>
              <a:rPr lang="ro-RO" altLang="es-ES" dirty="0">
                <a:latin typeface="Arial Rounded MT Bold" panose="020F0704030504030204" pitchFamily="34" charset="0"/>
              </a:rPr>
              <a:t> (de exemplu daca unii membri au de </a:t>
            </a:r>
            <a:r>
              <a:rPr lang="ro-RO" altLang="es-ES" dirty="0" err="1">
                <a:latin typeface="Arial Rounded MT Bold" panose="020F0704030504030204" pitchFamily="34" charset="0"/>
              </a:rPr>
              <a:t>facut</a:t>
            </a:r>
            <a:r>
              <a:rPr lang="ro-RO" altLang="es-ES" dirty="0">
                <a:latin typeface="Arial Rounded MT Bold" panose="020F0704030504030204" pitchFamily="34" charset="0"/>
              </a:rPr>
              <a:t> </a:t>
            </a:r>
            <a:r>
              <a:rPr lang="ro-RO" altLang="es-ES" dirty="0" err="1">
                <a:latin typeface="Arial Rounded MT Bold" panose="020F0704030504030204" pitchFamily="34" charset="0"/>
              </a:rPr>
              <a:t>prezentari</a:t>
            </a:r>
            <a:r>
              <a:rPr lang="ro-RO" altLang="es-ES" dirty="0">
                <a:latin typeface="Arial Rounded MT Bold" panose="020F0704030504030204" pitchFamily="34" charset="0"/>
              </a:rPr>
              <a:t> in timpul </a:t>
            </a:r>
            <a:r>
              <a:rPr lang="ro-RO" altLang="es-ES" dirty="0" err="1">
                <a:latin typeface="Arial Rounded MT Bold" panose="020F0704030504030204" pitchFamily="34" charset="0"/>
              </a:rPr>
              <a:t>intalnirii</a:t>
            </a:r>
            <a:r>
              <a:rPr lang="ro-RO" altLang="es-ES" dirty="0">
                <a:latin typeface="Arial Rounded MT Bold" panose="020F0704030504030204" pitchFamily="34" charset="0"/>
              </a:rPr>
              <a:t>). Orice material suplimentar care ar trebui studiat </a:t>
            </a:r>
            <a:r>
              <a:rPr lang="ro-RO" altLang="es-ES" dirty="0" err="1">
                <a:latin typeface="Arial Rounded MT Bold" panose="020F0704030504030204" pitchFamily="34" charset="0"/>
              </a:rPr>
              <a:t>inainte</a:t>
            </a:r>
            <a:r>
              <a:rPr lang="ro-RO" altLang="es-ES" dirty="0">
                <a:latin typeface="Arial Rounded MT Bold" panose="020F0704030504030204" pitchFamily="34" charset="0"/>
              </a:rPr>
              <a:t> de </a:t>
            </a:r>
            <a:r>
              <a:rPr lang="ro-RO" altLang="es-ES" dirty="0" err="1">
                <a:latin typeface="Arial Rounded MT Bold" panose="020F0704030504030204" pitchFamily="34" charset="0"/>
              </a:rPr>
              <a:t>sedinta</a:t>
            </a:r>
            <a:r>
              <a:rPr lang="ro-RO" altLang="es-ES" dirty="0">
                <a:latin typeface="Arial Rounded MT Bold" panose="020F0704030504030204" pitchFamily="34" charset="0"/>
              </a:rPr>
              <a:t> poate fi </a:t>
            </a:r>
            <a:r>
              <a:rPr lang="ro-RO" altLang="es-ES" dirty="0" err="1">
                <a:latin typeface="Arial Rounded MT Bold" panose="020F0704030504030204" pitchFamily="34" charset="0"/>
              </a:rPr>
              <a:t>mentionat</a:t>
            </a:r>
            <a:r>
              <a:rPr lang="ro-RO" altLang="es-ES" dirty="0">
                <a:latin typeface="Arial Rounded MT Bold" panose="020F0704030504030204" pitchFamily="34" charset="0"/>
              </a:rPr>
              <a:t>/inclus in acest mesaj.</a:t>
            </a:r>
          </a:p>
          <a:p>
            <a:pPr>
              <a:defRPr/>
            </a:pPr>
            <a:endParaRPr lang="en-GB" altLang="es-ES" dirty="0">
              <a:latin typeface="Arial Rounded MT Bold" panose="020F0704030504030204" pitchFamily="34" charset="0"/>
            </a:endParaRPr>
          </a:p>
          <a:p>
            <a:pPr>
              <a:defRPr/>
            </a:pPr>
            <a:endParaRPr lang="en-GB" altLang="es-ES" dirty="0">
              <a:latin typeface="Arial Rounded MT Bold" panose="020F0704030504030204" pitchFamily="34" charset="0"/>
            </a:endParaRPr>
          </a:p>
        </p:txBody>
      </p:sp>
      <p:sp>
        <p:nvSpPr>
          <p:cNvPr id="6" name="TextBox 5">
            <a:extLst>
              <a:ext uri="{FF2B5EF4-FFF2-40B4-BE49-F238E27FC236}">
                <a16:creationId xmlns:a16="http://schemas.microsoft.com/office/drawing/2014/main" id="{998E055F-BB3F-4333-9854-C85DAD820635}"/>
              </a:ext>
            </a:extLst>
          </p:cNvPr>
          <p:cNvSpPr txBox="1"/>
          <p:nvPr/>
        </p:nvSpPr>
        <p:spPr>
          <a:xfrm>
            <a:off x="2527277" y="342655"/>
            <a:ext cx="7338871" cy="646331"/>
          </a:xfrm>
          <a:prstGeom prst="rect">
            <a:avLst/>
          </a:prstGeom>
          <a:noFill/>
        </p:spPr>
        <p:txBody>
          <a:bodyPr wrap="square" rtlCol="0">
            <a:spAutoFit/>
          </a:bodyPr>
          <a:lstStyle/>
          <a:p>
            <a:r>
              <a:rPr lang="en-GB" sz="3600" b="1" dirty="0" err="1">
                <a:solidFill>
                  <a:schemeClr val="accent1">
                    <a:lumMod val="75000"/>
                  </a:schemeClr>
                </a:solidFill>
                <a:latin typeface="Arial Rounded MT Bold" panose="020F0704030504030204" pitchFamily="34" charset="0"/>
              </a:rPr>
              <a:t>Gestionarea</a:t>
            </a:r>
            <a:r>
              <a:rPr lang="en-GB" sz="3600" b="1" dirty="0">
                <a:solidFill>
                  <a:schemeClr val="accent1">
                    <a:lumMod val="75000"/>
                  </a:schemeClr>
                </a:solidFill>
                <a:latin typeface="Arial Rounded MT Bold" panose="020F0704030504030204" pitchFamily="34" charset="0"/>
              </a:rPr>
              <a:t> </a:t>
            </a:r>
            <a:r>
              <a:rPr lang="en-GB" sz="3600" b="1" dirty="0" err="1">
                <a:solidFill>
                  <a:schemeClr val="accent1">
                    <a:lumMod val="75000"/>
                  </a:schemeClr>
                </a:solidFill>
                <a:latin typeface="Arial Rounded MT Bold" panose="020F0704030504030204" pitchFamily="34" charset="0"/>
              </a:rPr>
              <a:t>echipelor</a:t>
            </a:r>
            <a:r>
              <a:rPr lang="en-GB" sz="3600" b="1" dirty="0">
                <a:solidFill>
                  <a:schemeClr val="accent1">
                    <a:lumMod val="75000"/>
                  </a:schemeClr>
                </a:solidFill>
                <a:latin typeface="Arial Rounded MT Bold" panose="020F0704030504030204" pitchFamily="34" charset="0"/>
              </a:rPr>
              <a:t> </a:t>
            </a:r>
            <a:r>
              <a:rPr lang="en-GB" sz="3600" b="1" dirty="0" err="1">
                <a:solidFill>
                  <a:schemeClr val="accent1">
                    <a:lumMod val="75000"/>
                  </a:schemeClr>
                </a:solidFill>
                <a:latin typeface="Arial Rounded MT Bold" panose="020F0704030504030204" pitchFamily="34" charset="0"/>
              </a:rPr>
              <a:t>virtuale</a:t>
            </a:r>
            <a:endParaRPr lang="en-GB" sz="3600" b="1" dirty="0">
              <a:solidFill>
                <a:schemeClr val="accent1">
                  <a:lumMod val="75000"/>
                </a:schemeClr>
              </a:solidFill>
            </a:endParaRPr>
          </a:p>
        </p:txBody>
      </p:sp>
    </p:spTree>
    <p:extLst>
      <p:ext uri="{BB962C8B-B14F-4D97-AF65-F5344CB8AC3E}">
        <p14:creationId xmlns:p14="http://schemas.microsoft.com/office/powerpoint/2010/main" val="419623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60FFC04-3E77-403B-9ACB-8958675388EC}"/>
              </a:ext>
            </a:extLst>
          </p:cNvPr>
          <p:cNvPicPr>
            <a:picLocks noChangeAspect="1"/>
          </p:cNvPicPr>
          <p:nvPr/>
        </p:nvPicPr>
        <p:blipFill>
          <a:blip r:embed="rId2"/>
          <a:stretch>
            <a:fillRect/>
          </a:stretch>
        </p:blipFill>
        <p:spPr>
          <a:xfrm>
            <a:off x="8157226" y="3297292"/>
            <a:ext cx="3985822" cy="2659130"/>
          </a:xfrm>
          <a:prstGeom prst="rect">
            <a:avLst/>
          </a:prstGeom>
        </p:spPr>
      </p:pic>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ttangolo 1">
            <a:extLst>
              <a:ext uri="{FF2B5EF4-FFF2-40B4-BE49-F238E27FC236}">
                <a16:creationId xmlns:a16="http://schemas.microsoft.com/office/drawing/2014/main" id="{50937956-F9E8-4796-8E1E-2932BB6CF382}"/>
              </a:ext>
            </a:extLst>
          </p:cNvPr>
          <p:cNvSpPr/>
          <p:nvPr/>
        </p:nvSpPr>
        <p:spPr>
          <a:xfrm>
            <a:off x="2444495" y="937313"/>
            <a:ext cx="6389696" cy="5355312"/>
          </a:xfrm>
          <a:prstGeom prst="rect">
            <a:avLst/>
          </a:prstGeom>
        </p:spPr>
        <p:txBody>
          <a:bodyPr wrap="square">
            <a:spAutoFit/>
          </a:bodyPr>
          <a:lstStyle/>
          <a:p>
            <a:pPr>
              <a:defRPr/>
            </a:pPr>
            <a:r>
              <a:rPr lang="en-GB" altLang="es-ES" dirty="0">
                <a:solidFill>
                  <a:schemeClr val="accent6">
                    <a:lumMod val="75000"/>
                  </a:schemeClr>
                </a:solidFill>
                <a:latin typeface="Arial Rounded MT Bold" panose="020F0704030504030204" pitchFamily="34" charset="0"/>
              </a:rPr>
              <a:t>7. </a:t>
            </a:r>
            <a:r>
              <a:rPr lang="ro-RO" altLang="es-ES" dirty="0">
                <a:solidFill>
                  <a:schemeClr val="accent6">
                    <a:lumMod val="75000"/>
                  </a:schemeClr>
                </a:solidFill>
                <a:latin typeface="Arial Rounded MT Bold" panose="020F0704030504030204" pitchFamily="34" charset="0"/>
              </a:rPr>
              <a:t>Conducerea unor </a:t>
            </a:r>
            <a:r>
              <a:rPr lang="ro-RO" altLang="es-ES" dirty="0" err="1">
                <a:solidFill>
                  <a:schemeClr val="accent6">
                    <a:lumMod val="75000"/>
                  </a:schemeClr>
                </a:solidFill>
                <a:latin typeface="Arial Rounded MT Bold" panose="020F0704030504030204" pitchFamily="34" charset="0"/>
              </a:rPr>
              <a:t>intalniri</a:t>
            </a:r>
            <a:r>
              <a:rPr lang="ro-RO" altLang="es-ES" dirty="0">
                <a:solidFill>
                  <a:schemeClr val="accent6">
                    <a:lumMod val="75000"/>
                  </a:schemeClr>
                </a:solidFill>
                <a:latin typeface="Arial Rounded MT Bold" panose="020F0704030504030204" pitchFamily="34" charset="0"/>
              </a:rPr>
              <a:t> captivante</a:t>
            </a:r>
          </a:p>
          <a:p>
            <a:pPr>
              <a:defRPr/>
            </a:pPr>
            <a:endParaRPr lang="ro-RO" altLang="es-ES" dirty="0">
              <a:solidFill>
                <a:schemeClr val="accent6">
                  <a:lumMod val="75000"/>
                </a:schemeClr>
              </a:solidFill>
              <a:latin typeface="Arial Rounded MT Bold" panose="020F0704030504030204" pitchFamily="34" charset="0"/>
            </a:endParaRPr>
          </a:p>
          <a:p>
            <a:pPr>
              <a:defRPr/>
            </a:pPr>
            <a:r>
              <a:rPr lang="ro-RO" altLang="es-ES" b="1" dirty="0">
                <a:latin typeface="Arial Rounded MT Bold" panose="020F0704030504030204" pitchFamily="34" charset="0"/>
              </a:rPr>
              <a:t>Pasul 5: </a:t>
            </a:r>
            <a:r>
              <a:rPr lang="ro-RO" altLang="es-ES" b="1" dirty="0" err="1">
                <a:latin typeface="Arial Rounded MT Bold" panose="020F0704030504030204" pitchFamily="34" charset="0"/>
              </a:rPr>
              <a:t>Veniti</a:t>
            </a:r>
            <a:r>
              <a:rPr lang="ro-RO" altLang="es-ES" b="1" dirty="0">
                <a:latin typeface="Arial Rounded MT Bold" panose="020F0704030504030204" pitchFamily="34" charset="0"/>
              </a:rPr>
              <a:t> mai devreme </a:t>
            </a:r>
            <a:r>
              <a:rPr lang="ro-RO" altLang="es-ES" dirty="0">
                <a:latin typeface="Arial Rounded MT Bold" panose="020F0704030504030204" pitchFamily="34" charset="0"/>
              </a:rPr>
              <a:t>si </a:t>
            </a:r>
            <a:r>
              <a:rPr lang="ro-RO" altLang="es-ES" dirty="0" err="1">
                <a:latin typeface="Arial Rounded MT Bold" panose="020F0704030504030204" pitchFamily="34" charset="0"/>
              </a:rPr>
              <a:t>incurajati</a:t>
            </a:r>
            <a:r>
              <a:rPr lang="ro-RO" altLang="es-ES" dirty="0">
                <a:latin typeface="Arial Rounded MT Bold" panose="020F0704030504030204" pitchFamily="34" charset="0"/>
              </a:rPr>
              <a:t> pe toata lumea sa procedeze la fel pentru a rezolva orice posibila problema tehnica si a </a:t>
            </a:r>
            <a:r>
              <a:rPr lang="ro-RO" altLang="es-ES" dirty="0" err="1">
                <a:latin typeface="Arial Rounded MT Bold" panose="020F0704030504030204" pitchFamily="34" charset="0"/>
              </a:rPr>
              <a:t>incepe</a:t>
            </a:r>
            <a:r>
              <a:rPr lang="ro-RO" altLang="es-ES" dirty="0">
                <a:latin typeface="Arial Rounded MT Bold" panose="020F0704030504030204" pitchFamily="34" charset="0"/>
              </a:rPr>
              <a:t> la ora stabilita.</a:t>
            </a:r>
          </a:p>
          <a:p>
            <a:pPr>
              <a:defRPr/>
            </a:pPr>
            <a:endParaRPr lang="ro-RO" altLang="es-ES" dirty="0">
              <a:latin typeface="Arial Rounded MT Bold" panose="020F0704030504030204" pitchFamily="34" charset="0"/>
            </a:endParaRPr>
          </a:p>
          <a:p>
            <a:pPr>
              <a:defRPr/>
            </a:pPr>
            <a:r>
              <a:rPr lang="ro-RO" altLang="es-ES" b="1" dirty="0">
                <a:latin typeface="Arial Rounded MT Bold" panose="020F0704030504030204" pitchFamily="34" charset="0"/>
              </a:rPr>
              <a:t>Pasul 6: </a:t>
            </a:r>
            <a:r>
              <a:rPr lang="ro-RO" altLang="es-ES" b="1" dirty="0" err="1">
                <a:latin typeface="Arial Rounded MT Bold" panose="020F0704030504030204" pitchFamily="34" charset="0"/>
              </a:rPr>
              <a:t>Conduceti</a:t>
            </a:r>
            <a:r>
              <a:rPr lang="ro-RO" altLang="es-ES" b="1" dirty="0">
                <a:latin typeface="Arial Rounded MT Bold" panose="020F0704030504030204" pitchFamily="34" charset="0"/>
              </a:rPr>
              <a:t> </a:t>
            </a:r>
            <a:r>
              <a:rPr lang="ro-RO" altLang="es-ES" b="1" dirty="0" err="1">
                <a:latin typeface="Arial Rounded MT Bold" panose="020F0704030504030204" pitchFamily="34" charset="0"/>
              </a:rPr>
              <a:t>intalnirea</a:t>
            </a:r>
            <a:endParaRPr lang="ro-RO" altLang="es-ES" b="1" dirty="0">
              <a:latin typeface="Arial Rounded MT Bold" panose="020F0704030504030204" pitchFamily="34" charset="0"/>
            </a:endParaRPr>
          </a:p>
          <a:p>
            <a:pPr>
              <a:defRPr/>
            </a:pPr>
            <a:r>
              <a:rPr lang="ro-RO" altLang="es-ES" dirty="0" err="1">
                <a:latin typeface="Arial Rounded MT Bold" panose="020F0704030504030204" pitchFamily="34" charset="0"/>
              </a:rPr>
              <a:t>tineti</a:t>
            </a:r>
            <a:r>
              <a:rPr lang="ro-RO" altLang="es-ES" dirty="0">
                <a:latin typeface="Arial Rounded MT Bold" panose="020F0704030504030204" pitchFamily="34" charset="0"/>
              </a:rPr>
              <a:t> evidenta celor </a:t>
            </a:r>
            <a:r>
              <a:rPr lang="ro-RO" altLang="es-ES" dirty="0" err="1">
                <a:latin typeface="Arial Rounded MT Bold" panose="020F0704030504030204" pitchFamily="34" charset="0"/>
              </a:rPr>
              <a:t>prezenti</a:t>
            </a:r>
            <a:r>
              <a:rPr lang="ro-RO" altLang="es-ES" dirty="0">
                <a:latin typeface="Arial Rounded MT Bold" panose="020F0704030504030204" pitchFamily="34" charset="0"/>
              </a:rPr>
              <a:t> si a celor </a:t>
            </a:r>
            <a:r>
              <a:rPr lang="ro-RO" altLang="es-ES" dirty="0" err="1">
                <a:latin typeface="Arial Rounded MT Bold" panose="020F0704030504030204" pitchFamily="34" charset="0"/>
              </a:rPr>
              <a:t>absenti</a:t>
            </a:r>
            <a:endParaRPr lang="ro-RO" altLang="es-ES" dirty="0">
              <a:latin typeface="Arial Rounded MT Bold" panose="020F0704030504030204" pitchFamily="34" charset="0"/>
            </a:endParaRPr>
          </a:p>
          <a:p>
            <a:pPr>
              <a:defRPr/>
            </a:pPr>
            <a:r>
              <a:rPr lang="ro-RO" altLang="es-ES" dirty="0" err="1">
                <a:latin typeface="Arial Rounded MT Bold" panose="020F0704030504030204" pitchFamily="34" charset="0"/>
              </a:rPr>
              <a:t>Recapitulati</a:t>
            </a:r>
            <a:r>
              <a:rPr lang="ro-RO" altLang="es-ES" dirty="0">
                <a:latin typeface="Arial Rounded MT Bold" panose="020F0704030504030204" pitchFamily="34" charset="0"/>
              </a:rPr>
              <a:t> pe scurt regulile de baza</a:t>
            </a:r>
          </a:p>
          <a:p>
            <a:pPr>
              <a:defRPr/>
            </a:pPr>
            <a:r>
              <a:rPr lang="ro-RO" altLang="es-ES" dirty="0" err="1">
                <a:latin typeface="Arial Rounded MT Bold" panose="020F0704030504030204" pitchFamily="34" charset="0"/>
              </a:rPr>
              <a:t>Prezentati</a:t>
            </a:r>
            <a:r>
              <a:rPr lang="ro-RO" altLang="es-ES" dirty="0">
                <a:latin typeface="Arial Rounded MT Bold" panose="020F0704030504030204" pitchFamily="34" charset="0"/>
              </a:rPr>
              <a:t> pe scurt agenda si scopurile </a:t>
            </a:r>
            <a:r>
              <a:rPr lang="ro-RO" altLang="es-ES" dirty="0" err="1">
                <a:latin typeface="Arial Rounded MT Bold" panose="020F0704030504030204" pitchFamily="34" charset="0"/>
              </a:rPr>
              <a:t>intalnirii</a:t>
            </a:r>
            <a:endParaRPr lang="ro-RO" altLang="es-ES" dirty="0">
              <a:latin typeface="Arial Rounded MT Bold" panose="020F0704030504030204" pitchFamily="34" charset="0"/>
            </a:endParaRPr>
          </a:p>
          <a:p>
            <a:pPr>
              <a:defRPr/>
            </a:pPr>
            <a:r>
              <a:rPr lang="ro-RO" altLang="es-ES" dirty="0" err="1">
                <a:latin typeface="Arial Rounded MT Bold" panose="020F0704030504030204" pitchFamily="34" charset="0"/>
              </a:rPr>
              <a:t>Dati</a:t>
            </a:r>
            <a:r>
              <a:rPr lang="ro-RO" altLang="es-ES" dirty="0">
                <a:latin typeface="Arial Rounded MT Bold" panose="020F0704030504030204" pitchFamily="34" charset="0"/>
              </a:rPr>
              <a:t> ocazia tuturor celor </a:t>
            </a:r>
            <a:r>
              <a:rPr lang="ro-RO" altLang="es-ES" dirty="0" err="1">
                <a:latin typeface="Arial Rounded MT Bold" panose="020F0704030504030204" pitchFamily="34" charset="0"/>
              </a:rPr>
              <a:t>prezenti</a:t>
            </a:r>
            <a:r>
              <a:rPr lang="ro-RO" altLang="es-ES" dirty="0">
                <a:latin typeface="Arial Rounded MT Bold" panose="020F0704030504030204" pitchFamily="34" charset="0"/>
              </a:rPr>
              <a:t> sa ia </a:t>
            </a:r>
            <a:r>
              <a:rPr lang="ro-RO" altLang="es-ES" dirty="0" err="1">
                <a:latin typeface="Arial Rounded MT Bold" panose="020F0704030504030204" pitchFamily="34" charset="0"/>
              </a:rPr>
              <a:t>cuvantul</a:t>
            </a:r>
            <a:r>
              <a:rPr lang="ro-RO" altLang="es-ES" dirty="0">
                <a:latin typeface="Arial Rounded MT Bold" panose="020F0704030504030204" pitchFamily="34" charset="0"/>
              </a:rPr>
              <a:t>.</a:t>
            </a:r>
          </a:p>
          <a:p>
            <a:pPr>
              <a:defRPr/>
            </a:pPr>
            <a:endParaRPr lang="ro-RO" altLang="es-ES" dirty="0">
              <a:latin typeface="Arial Rounded MT Bold" panose="020F0704030504030204" pitchFamily="34" charset="0"/>
            </a:endParaRPr>
          </a:p>
          <a:p>
            <a:pPr>
              <a:defRPr/>
            </a:pPr>
            <a:r>
              <a:rPr lang="ro-RO" altLang="es-ES" b="1" dirty="0">
                <a:latin typeface="Arial Rounded MT Bold" panose="020F0704030504030204" pitchFamily="34" charset="0"/>
              </a:rPr>
              <a:t>Pasul 7: </a:t>
            </a:r>
            <a:r>
              <a:rPr lang="ro-RO" altLang="es-ES" b="1" dirty="0" err="1">
                <a:latin typeface="Arial Rounded MT Bold" panose="020F0704030504030204" pitchFamily="34" charset="0"/>
              </a:rPr>
              <a:t>incheiati</a:t>
            </a:r>
            <a:r>
              <a:rPr lang="ro-RO" altLang="es-ES" b="1" dirty="0">
                <a:latin typeface="Arial Rounded MT Bold" panose="020F0704030504030204" pitchFamily="34" charset="0"/>
              </a:rPr>
              <a:t> </a:t>
            </a:r>
            <a:r>
              <a:rPr lang="ro-RO" altLang="es-ES" b="1" dirty="0" err="1">
                <a:latin typeface="Arial Rounded MT Bold" panose="020F0704030504030204" pitchFamily="34" charset="0"/>
              </a:rPr>
              <a:t>intalnirea</a:t>
            </a:r>
            <a:endParaRPr lang="ro-RO" altLang="es-ES" b="1" dirty="0">
              <a:latin typeface="Arial Rounded MT Bold" panose="020F0704030504030204" pitchFamily="34" charset="0"/>
            </a:endParaRPr>
          </a:p>
          <a:p>
            <a:pPr>
              <a:defRPr/>
            </a:pPr>
            <a:r>
              <a:rPr lang="ro-RO" altLang="es-ES" dirty="0" err="1">
                <a:latin typeface="Arial Rounded MT Bold" panose="020F0704030504030204" pitchFamily="34" charset="0"/>
              </a:rPr>
              <a:t>incheiati</a:t>
            </a:r>
            <a:r>
              <a:rPr lang="ro-RO" altLang="es-ES" dirty="0">
                <a:latin typeface="Arial Rounded MT Bold" panose="020F0704030504030204" pitchFamily="34" charset="0"/>
              </a:rPr>
              <a:t> </a:t>
            </a:r>
            <a:r>
              <a:rPr lang="ro-RO" altLang="es-ES" dirty="0" err="1">
                <a:latin typeface="Arial Rounded MT Bold" panose="020F0704030504030204" pitchFamily="34" charset="0"/>
              </a:rPr>
              <a:t>intalnirea</a:t>
            </a:r>
            <a:r>
              <a:rPr lang="ro-RO" altLang="es-ES" dirty="0">
                <a:latin typeface="Arial Rounded MT Bold" panose="020F0704030504030204" pitchFamily="34" charset="0"/>
              </a:rPr>
              <a:t> la momentul stabilit sau chiar mai devreme.</a:t>
            </a:r>
          </a:p>
          <a:p>
            <a:pPr>
              <a:defRPr/>
            </a:pPr>
            <a:r>
              <a:rPr lang="ro-RO" altLang="es-ES" dirty="0" err="1">
                <a:latin typeface="Arial Rounded MT Bold" panose="020F0704030504030204" pitchFamily="34" charset="0"/>
              </a:rPr>
              <a:t>Faceti</a:t>
            </a:r>
            <a:r>
              <a:rPr lang="ro-RO" altLang="es-ES" dirty="0">
                <a:latin typeface="Arial Rounded MT Bold" panose="020F0704030504030204" pitchFamily="34" charset="0"/>
              </a:rPr>
              <a:t> un rezumat al aspectelor discutate si </a:t>
            </a:r>
            <a:r>
              <a:rPr lang="ro-RO" altLang="es-ES" dirty="0" err="1">
                <a:latin typeface="Arial Rounded MT Bold" panose="020F0704030504030204" pitchFamily="34" charset="0"/>
              </a:rPr>
              <a:t>concepeti</a:t>
            </a:r>
            <a:r>
              <a:rPr lang="ro-RO" altLang="es-ES" dirty="0">
                <a:latin typeface="Arial Rounded MT Bold" panose="020F0704030504030204" pitchFamily="34" charset="0"/>
              </a:rPr>
              <a:t> un plan de </a:t>
            </a:r>
            <a:r>
              <a:rPr lang="ro-RO" altLang="es-ES" dirty="0" err="1">
                <a:latin typeface="Arial Rounded MT Bold" panose="020F0704030504030204" pitchFamily="34" charset="0"/>
              </a:rPr>
              <a:t>actiune</a:t>
            </a:r>
            <a:endParaRPr lang="ro-RO" altLang="es-ES" dirty="0">
              <a:latin typeface="Arial Rounded MT Bold" panose="020F0704030504030204" pitchFamily="34" charset="0"/>
            </a:endParaRPr>
          </a:p>
          <a:p>
            <a:pPr>
              <a:defRPr/>
            </a:pPr>
            <a:r>
              <a:rPr lang="ro-RO" altLang="es-ES" dirty="0" err="1">
                <a:latin typeface="Arial Rounded MT Bold" panose="020F0704030504030204" pitchFamily="34" charset="0"/>
              </a:rPr>
              <a:t>Trimiteti</a:t>
            </a:r>
            <a:r>
              <a:rPr lang="ro-RO" altLang="es-ES" dirty="0">
                <a:latin typeface="Arial Rounded MT Bold" panose="020F0704030504030204" pitchFamily="34" charset="0"/>
              </a:rPr>
              <a:t> tuturor </a:t>
            </a:r>
            <a:r>
              <a:rPr lang="ro-RO" altLang="es-ES" dirty="0" err="1">
                <a:latin typeface="Arial Rounded MT Bold" panose="020F0704030504030204" pitchFamily="34" charset="0"/>
              </a:rPr>
              <a:t>notitele</a:t>
            </a:r>
            <a:r>
              <a:rPr lang="ro-RO" altLang="es-ES" dirty="0">
                <a:latin typeface="Arial Rounded MT Bold" panose="020F0704030504030204" pitchFamily="34" charset="0"/>
              </a:rPr>
              <a:t> si planul de </a:t>
            </a:r>
            <a:r>
              <a:rPr lang="ro-RO" altLang="es-ES" dirty="0" err="1">
                <a:latin typeface="Arial Rounded MT Bold" panose="020F0704030504030204" pitchFamily="34" charset="0"/>
              </a:rPr>
              <a:t>actiune</a:t>
            </a:r>
            <a:r>
              <a:rPr lang="ro-RO" altLang="es-ES" dirty="0">
                <a:latin typeface="Arial Rounded MT Bold" panose="020F0704030504030204" pitchFamily="34" charset="0"/>
              </a:rPr>
              <a:t> de la </a:t>
            </a:r>
            <a:r>
              <a:rPr lang="ro-RO" altLang="es-ES" dirty="0" err="1">
                <a:latin typeface="Arial Rounded MT Bold" panose="020F0704030504030204" pitchFamily="34" charset="0"/>
              </a:rPr>
              <a:t>intalnire</a:t>
            </a:r>
            <a:r>
              <a:rPr lang="ro-RO" altLang="es-ES" dirty="0">
                <a:latin typeface="Arial Rounded MT Bold" panose="020F0704030504030204" pitchFamily="34" charset="0"/>
              </a:rPr>
              <a:t> in format scris pentru </a:t>
            </a:r>
            <a:r>
              <a:rPr lang="ro-RO" altLang="es-ES" dirty="0" err="1">
                <a:latin typeface="Arial Rounded MT Bold" panose="020F0704030504030204" pitchFamily="34" charset="0"/>
              </a:rPr>
              <a:t>consultari</a:t>
            </a:r>
            <a:r>
              <a:rPr lang="ro-RO" altLang="es-ES" dirty="0">
                <a:latin typeface="Arial Rounded MT Bold" panose="020F0704030504030204" pitchFamily="34" charset="0"/>
              </a:rPr>
              <a:t> ulterioare.</a:t>
            </a:r>
          </a:p>
        </p:txBody>
      </p:sp>
      <p:sp>
        <p:nvSpPr>
          <p:cNvPr id="6" name="TextBox 5">
            <a:extLst>
              <a:ext uri="{FF2B5EF4-FFF2-40B4-BE49-F238E27FC236}">
                <a16:creationId xmlns:a16="http://schemas.microsoft.com/office/drawing/2014/main" id="{998E055F-BB3F-4333-9854-C85DAD820635}"/>
              </a:ext>
            </a:extLst>
          </p:cNvPr>
          <p:cNvSpPr txBox="1"/>
          <p:nvPr/>
        </p:nvSpPr>
        <p:spPr>
          <a:xfrm>
            <a:off x="2527277" y="342655"/>
            <a:ext cx="7338871" cy="646331"/>
          </a:xfrm>
          <a:prstGeom prst="rect">
            <a:avLst/>
          </a:prstGeom>
          <a:noFill/>
        </p:spPr>
        <p:txBody>
          <a:bodyPr wrap="square" rtlCol="0">
            <a:spAutoFit/>
          </a:bodyPr>
          <a:lstStyle/>
          <a:p>
            <a:r>
              <a:rPr lang="en-GB" sz="3600" b="1" dirty="0" err="1">
                <a:solidFill>
                  <a:schemeClr val="accent1">
                    <a:lumMod val="75000"/>
                  </a:schemeClr>
                </a:solidFill>
                <a:latin typeface="Arial Rounded MT Bold" panose="020F0704030504030204" pitchFamily="34" charset="0"/>
              </a:rPr>
              <a:t>Gestionarea</a:t>
            </a:r>
            <a:r>
              <a:rPr lang="en-GB" sz="3600" b="1" dirty="0">
                <a:solidFill>
                  <a:schemeClr val="accent1">
                    <a:lumMod val="75000"/>
                  </a:schemeClr>
                </a:solidFill>
                <a:latin typeface="Arial Rounded MT Bold" panose="020F0704030504030204" pitchFamily="34" charset="0"/>
              </a:rPr>
              <a:t> </a:t>
            </a:r>
            <a:r>
              <a:rPr lang="en-GB" sz="3600" b="1" dirty="0" err="1">
                <a:solidFill>
                  <a:schemeClr val="accent1">
                    <a:lumMod val="75000"/>
                  </a:schemeClr>
                </a:solidFill>
                <a:latin typeface="Arial Rounded MT Bold" panose="020F0704030504030204" pitchFamily="34" charset="0"/>
              </a:rPr>
              <a:t>echipelor</a:t>
            </a:r>
            <a:r>
              <a:rPr lang="en-GB" sz="3600" b="1" dirty="0">
                <a:solidFill>
                  <a:schemeClr val="accent1">
                    <a:lumMod val="75000"/>
                  </a:schemeClr>
                </a:solidFill>
                <a:latin typeface="Arial Rounded MT Bold" panose="020F0704030504030204" pitchFamily="34" charset="0"/>
              </a:rPr>
              <a:t> </a:t>
            </a:r>
            <a:r>
              <a:rPr lang="en-GB" sz="3600" b="1" dirty="0" err="1">
                <a:solidFill>
                  <a:schemeClr val="accent1">
                    <a:lumMod val="75000"/>
                  </a:schemeClr>
                </a:solidFill>
                <a:latin typeface="Arial Rounded MT Bold" panose="020F0704030504030204" pitchFamily="34" charset="0"/>
              </a:rPr>
              <a:t>virtuale</a:t>
            </a:r>
            <a:endParaRPr lang="en-GB" sz="3600" b="1" dirty="0">
              <a:solidFill>
                <a:schemeClr val="accent1">
                  <a:lumMod val="75000"/>
                </a:schemeClr>
              </a:solidFill>
            </a:endParaRPr>
          </a:p>
        </p:txBody>
      </p:sp>
    </p:spTree>
    <p:extLst>
      <p:ext uri="{BB962C8B-B14F-4D97-AF65-F5344CB8AC3E}">
        <p14:creationId xmlns:p14="http://schemas.microsoft.com/office/powerpoint/2010/main" val="284499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D8F18F-4830-4C84-BE76-7A2F2E895680}"/>
              </a:ext>
            </a:extLst>
          </p:cNvPr>
          <p:cNvPicPr>
            <a:picLocks noChangeAspect="1"/>
          </p:cNvPicPr>
          <p:nvPr/>
        </p:nvPicPr>
        <p:blipFill rotWithShape="1">
          <a:blip r:embed="rId2"/>
          <a:srcRect l="9732" r="6778" b="1999"/>
          <a:stretch/>
        </p:blipFill>
        <p:spPr>
          <a:xfrm>
            <a:off x="2158299" y="1283270"/>
            <a:ext cx="3887929" cy="4563757"/>
          </a:xfrm>
          <a:prstGeom prst="rect">
            <a:avLst/>
          </a:prstGeom>
        </p:spPr>
      </p:pic>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ttangolo 1">
            <a:extLst>
              <a:ext uri="{FF2B5EF4-FFF2-40B4-BE49-F238E27FC236}">
                <a16:creationId xmlns:a16="http://schemas.microsoft.com/office/drawing/2014/main" id="{50937956-F9E8-4796-8E1E-2932BB6CF382}"/>
              </a:ext>
            </a:extLst>
          </p:cNvPr>
          <p:cNvSpPr/>
          <p:nvPr/>
        </p:nvSpPr>
        <p:spPr>
          <a:xfrm>
            <a:off x="5733593" y="1078496"/>
            <a:ext cx="6389696" cy="5078313"/>
          </a:xfrm>
          <a:prstGeom prst="rect">
            <a:avLst/>
          </a:prstGeom>
        </p:spPr>
        <p:txBody>
          <a:bodyPr wrap="square">
            <a:spAutoFit/>
          </a:bodyPr>
          <a:lstStyle/>
          <a:p>
            <a:pPr>
              <a:defRPr/>
            </a:pPr>
            <a:r>
              <a:rPr lang="en-GB" altLang="es-ES" dirty="0">
                <a:solidFill>
                  <a:schemeClr val="accent6">
                    <a:lumMod val="75000"/>
                  </a:schemeClr>
                </a:solidFill>
                <a:latin typeface="Arial Rounded MT Bold" panose="020F0704030504030204" pitchFamily="34" charset="0"/>
              </a:rPr>
              <a:t>7. </a:t>
            </a:r>
            <a:r>
              <a:rPr lang="en-GB" altLang="es-ES" dirty="0" err="1">
                <a:solidFill>
                  <a:schemeClr val="accent6">
                    <a:lumMod val="75000"/>
                  </a:schemeClr>
                </a:solidFill>
                <a:latin typeface="Arial Rounded MT Bold" panose="020F0704030504030204" pitchFamily="34" charset="0"/>
              </a:rPr>
              <a:t>Tehnologie</a:t>
            </a:r>
            <a:r>
              <a:rPr lang="en-GB" altLang="es-ES" dirty="0">
                <a:solidFill>
                  <a:schemeClr val="accent6">
                    <a:lumMod val="75000"/>
                  </a:schemeClr>
                </a:solidFill>
                <a:latin typeface="Arial Rounded MT Bold" panose="020F0704030504030204" pitchFamily="34" charset="0"/>
              </a:rPr>
              <a:t> </a:t>
            </a:r>
            <a:r>
              <a:rPr lang="en-GB" altLang="es-ES" dirty="0" err="1">
                <a:solidFill>
                  <a:schemeClr val="accent6">
                    <a:lumMod val="75000"/>
                  </a:schemeClr>
                </a:solidFill>
                <a:latin typeface="Arial Rounded MT Bold" panose="020F0704030504030204" pitchFamily="34" charset="0"/>
              </a:rPr>
              <a:t>pentru</a:t>
            </a:r>
            <a:r>
              <a:rPr lang="en-GB" altLang="es-ES" dirty="0">
                <a:solidFill>
                  <a:schemeClr val="accent6">
                    <a:lumMod val="75000"/>
                  </a:schemeClr>
                </a:solidFill>
                <a:latin typeface="Arial Rounded MT Bold" panose="020F0704030504030204" pitchFamily="34" charset="0"/>
              </a:rPr>
              <a:t> </a:t>
            </a:r>
            <a:r>
              <a:rPr lang="en-GB" altLang="es-ES" dirty="0" err="1">
                <a:solidFill>
                  <a:schemeClr val="accent6">
                    <a:lumMod val="75000"/>
                  </a:schemeClr>
                </a:solidFill>
                <a:latin typeface="Arial Rounded MT Bold" panose="020F0704030504030204" pitchFamily="34" charset="0"/>
              </a:rPr>
              <a:t>echipe</a:t>
            </a:r>
            <a:r>
              <a:rPr lang="en-GB" altLang="es-ES" dirty="0">
                <a:solidFill>
                  <a:schemeClr val="accent6">
                    <a:lumMod val="75000"/>
                  </a:schemeClr>
                </a:solidFill>
                <a:latin typeface="Arial Rounded MT Bold" panose="020F0704030504030204" pitchFamily="34" charset="0"/>
              </a:rPr>
              <a:t> </a:t>
            </a:r>
            <a:r>
              <a:rPr lang="en-GB" altLang="es-ES" dirty="0" err="1">
                <a:solidFill>
                  <a:schemeClr val="accent6">
                    <a:lumMod val="75000"/>
                  </a:schemeClr>
                </a:solidFill>
                <a:latin typeface="Arial Rounded MT Bold" panose="020F0704030504030204" pitchFamily="34" charset="0"/>
              </a:rPr>
              <a:t>virtuale</a:t>
            </a:r>
            <a:endParaRPr lang="en-GB" altLang="es-ES" dirty="0">
              <a:solidFill>
                <a:schemeClr val="accent6">
                  <a:lumMod val="75000"/>
                </a:schemeClr>
              </a:solidFill>
              <a:latin typeface="Arial Rounded MT Bold" panose="020F0704030504030204" pitchFamily="34" charset="0"/>
            </a:endParaRPr>
          </a:p>
          <a:p>
            <a:pPr>
              <a:defRPr/>
            </a:pPr>
            <a:endParaRPr lang="en-GB" altLang="es-ES" dirty="0">
              <a:solidFill>
                <a:schemeClr val="accent6">
                  <a:lumMod val="75000"/>
                </a:schemeClr>
              </a:solidFill>
              <a:latin typeface="Arial Rounded MT Bold" panose="020F0704030504030204" pitchFamily="34" charset="0"/>
            </a:endParaRPr>
          </a:p>
          <a:p>
            <a:pPr>
              <a:defRPr/>
            </a:pPr>
            <a:r>
              <a:rPr lang="ro-RO" altLang="es-ES" dirty="0">
                <a:latin typeface="Arial Rounded MT Bold" panose="020F0704030504030204" pitchFamily="34" charset="0"/>
              </a:rPr>
              <a:t>Acest lucru nu se reduce la video-</a:t>
            </a:r>
            <a:r>
              <a:rPr lang="ro-RO" altLang="es-ES" dirty="0" err="1">
                <a:latin typeface="Arial Rounded MT Bold" panose="020F0704030504030204" pitchFamily="34" charset="0"/>
              </a:rPr>
              <a:t>conferinte</a:t>
            </a:r>
            <a:r>
              <a:rPr lang="ro-RO" altLang="es-ES" dirty="0">
                <a:latin typeface="Arial Rounded MT Bold" panose="020F0704030504030204" pitchFamily="34" charset="0"/>
              </a:rPr>
              <a:t>. E posibil sa fii nevoit sa utilizezi si alte instrumente de colaborare online, cum ar fi un software de </a:t>
            </a:r>
            <a:r>
              <a:rPr lang="ro-RO" altLang="es-ES" dirty="0" err="1">
                <a:latin typeface="Arial Rounded MT Bold" panose="020F0704030504030204" pitchFamily="34" charset="0"/>
              </a:rPr>
              <a:t>project</a:t>
            </a:r>
            <a:r>
              <a:rPr lang="ro-RO" altLang="es-ES" dirty="0">
                <a:latin typeface="Arial Rounded MT Bold" panose="020F0704030504030204" pitchFamily="34" charset="0"/>
              </a:rPr>
              <a:t> management. </a:t>
            </a:r>
          </a:p>
          <a:p>
            <a:pPr>
              <a:defRPr/>
            </a:pPr>
            <a:endParaRPr lang="ro-RO" altLang="es-ES" dirty="0">
              <a:latin typeface="Arial Rounded MT Bold" panose="020F0704030504030204" pitchFamily="34" charset="0"/>
            </a:endParaRPr>
          </a:p>
          <a:p>
            <a:pPr>
              <a:defRPr/>
            </a:pPr>
            <a:r>
              <a:rPr lang="ro-RO" altLang="es-ES" dirty="0">
                <a:latin typeface="Arial Rounded MT Bold" panose="020F0704030504030204" pitchFamily="34" charset="0"/>
              </a:rPr>
              <a:t>Pentru </a:t>
            </a:r>
            <a:r>
              <a:rPr lang="ro-RO" altLang="es-ES" dirty="0" err="1">
                <a:latin typeface="Arial Rounded MT Bold" panose="020F0704030504030204" pitchFamily="34" charset="0"/>
              </a:rPr>
              <a:t>intalnirile</a:t>
            </a:r>
            <a:r>
              <a:rPr lang="ro-RO" altLang="es-ES" dirty="0">
                <a:latin typeface="Arial Rounded MT Bold" panose="020F0704030504030204" pitchFamily="34" charset="0"/>
              </a:rPr>
              <a:t> virtuale vei avea nevoie de:</a:t>
            </a:r>
          </a:p>
          <a:p>
            <a:pPr>
              <a:defRPr/>
            </a:pPr>
            <a:endParaRPr lang="ro-RO" altLang="es-ES" dirty="0">
              <a:latin typeface="Arial Rounded MT Bold" panose="020F0704030504030204" pitchFamily="34" charset="0"/>
            </a:endParaRPr>
          </a:p>
          <a:p>
            <a:pPr marL="285750" indent="-285750">
              <a:buFontTx/>
              <a:buChar char="-"/>
              <a:defRPr/>
            </a:pPr>
            <a:r>
              <a:rPr lang="ro-RO" altLang="es-ES" dirty="0">
                <a:latin typeface="Arial Rounded MT Bold" panose="020F0704030504030204" pitchFamily="34" charset="0"/>
              </a:rPr>
              <a:t>O conexiune stabila la Internet
Un software de </a:t>
            </a:r>
            <a:r>
              <a:rPr lang="ro-RO" altLang="es-ES" dirty="0" err="1">
                <a:latin typeface="Arial Rounded MT Bold" panose="020F0704030504030204" pitchFamily="34" charset="0"/>
              </a:rPr>
              <a:t>conferinte</a:t>
            </a:r>
            <a:r>
              <a:rPr lang="ro-RO" altLang="es-ES" dirty="0">
                <a:latin typeface="Arial Rounded MT Bold" panose="020F0704030504030204" pitchFamily="34" charset="0"/>
              </a:rPr>
              <a:t> online (printre cele mai utilizate: </a:t>
            </a:r>
            <a:r>
              <a:rPr lang="ro-RO" altLang="es-ES" dirty="0" err="1">
                <a:latin typeface="Arial Rounded MT Bold" panose="020F0704030504030204" pitchFamily="34" charset="0"/>
              </a:rPr>
              <a:t>Zoom</a:t>
            </a:r>
            <a:r>
              <a:rPr lang="ro-RO" altLang="es-ES" dirty="0">
                <a:latin typeface="Arial Rounded MT Bold" panose="020F0704030504030204" pitchFamily="34" charset="0"/>
              </a:rPr>
              <a:t>, </a:t>
            </a:r>
            <a:r>
              <a:rPr lang="ro-RO" altLang="es-ES" dirty="0" err="1">
                <a:latin typeface="Arial Rounded MT Bold" panose="020F0704030504030204" pitchFamily="34" charset="0"/>
              </a:rPr>
              <a:t>GoToMeeting</a:t>
            </a:r>
            <a:r>
              <a:rPr lang="ro-RO" altLang="es-ES" dirty="0">
                <a:latin typeface="Arial Rounded MT Bold" panose="020F0704030504030204" pitchFamily="34" charset="0"/>
              </a:rPr>
              <a:t>, Skype, </a:t>
            </a:r>
            <a:r>
              <a:rPr lang="ro-RO" altLang="es-ES" dirty="0" err="1">
                <a:latin typeface="Arial Rounded MT Bold" panose="020F0704030504030204" pitchFamily="34" charset="0"/>
              </a:rPr>
              <a:t>Webex</a:t>
            </a:r>
            <a:r>
              <a:rPr lang="ro-RO" altLang="es-ES" dirty="0">
                <a:latin typeface="Arial Rounded MT Bold" panose="020F0704030504030204" pitchFamily="34" charset="0"/>
              </a:rPr>
              <a:t>)
Sunet (</a:t>
            </a:r>
            <a:r>
              <a:rPr lang="ro-RO" altLang="es-ES" dirty="0" err="1">
                <a:latin typeface="Arial Rounded MT Bold" panose="020F0704030504030204" pitchFamily="34" charset="0"/>
              </a:rPr>
              <a:t>casti</a:t>
            </a:r>
            <a:r>
              <a:rPr lang="ro-RO" altLang="es-ES" dirty="0">
                <a:latin typeface="Arial Rounded MT Bold" panose="020F0704030504030204" pitchFamily="34" charset="0"/>
              </a:rPr>
              <a:t>, sunet pentru computer sau telefon)
Video (o camera web sau echipamente mai profesionale, in </a:t>
            </a:r>
            <a:r>
              <a:rPr lang="ro-RO" altLang="es-ES" dirty="0" err="1">
                <a:latin typeface="Arial Rounded MT Bold" panose="020F0704030504030204" pitchFamily="34" charset="0"/>
              </a:rPr>
              <a:t>functie</a:t>
            </a:r>
            <a:r>
              <a:rPr lang="ro-RO" altLang="es-ES" dirty="0">
                <a:latin typeface="Arial Rounded MT Bold" panose="020F0704030504030204" pitchFamily="34" charset="0"/>
              </a:rPr>
              <a:t> de scopul </a:t>
            </a:r>
            <a:r>
              <a:rPr lang="ro-RO" altLang="es-ES" dirty="0" err="1">
                <a:latin typeface="Arial Rounded MT Bold" panose="020F0704030504030204" pitchFamily="34" charset="0"/>
              </a:rPr>
              <a:t>intalnirii</a:t>
            </a:r>
            <a:r>
              <a:rPr lang="ro-RO" altLang="es-ES" dirty="0">
                <a:latin typeface="Arial Rounded MT Bold" panose="020F0704030504030204" pitchFamily="34" charset="0"/>
              </a:rPr>
              <a:t>)
Daca este posibil, </a:t>
            </a:r>
            <a:r>
              <a:rPr lang="ro-RO" altLang="es-ES" dirty="0" err="1">
                <a:latin typeface="Arial Rounded MT Bold" panose="020F0704030504030204" pitchFamily="34" charset="0"/>
              </a:rPr>
              <a:t>oferiti</a:t>
            </a:r>
            <a:r>
              <a:rPr lang="ro-RO" altLang="es-ES" dirty="0">
                <a:latin typeface="Arial Rounded MT Bold" panose="020F0704030504030204" pitchFamily="34" charset="0"/>
              </a:rPr>
              <a:t> hardware de </a:t>
            </a:r>
            <a:r>
              <a:rPr lang="ro-RO" altLang="es-ES" dirty="0" err="1">
                <a:latin typeface="Arial Rounded MT Bold" panose="020F0704030504030204" pitchFamily="34" charset="0"/>
              </a:rPr>
              <a:t>inalta</a:t>
            </a:r>
            <a:r>
              <a:rPr lang="ro-RO" altLang="es-ES" dirty="0">
                <a:latin typeface="Arial Rounded MT Bold" panose="020F0704030504030204" pitchFamily="34" charset="0"/>
              </a:rPr>
              <a:t> calitate (o camera web buna, microfon si </a:t>
            </a:r>
            <a:r>
              <a:rPr lang="ro-RO" altLang="es-ES" dirty="0" err="1">
                <a:latin typeface="Arial Rounded MT Bold" panose="020F0704030504030204" pitchFamily="34" charset="0"/>
              </a:rPr>
              <a:t>casti</a:t>
            </a:r>
            <a:r>
              <a:rPr lang="ro-RO" altLang="es-ES" dirty="0">
                <a:latin typeface="Arial Rounded MT Bold" panose="020F0704030504030204" pitchFamily="34" charset="0"/>
              </a:rPr>
              <a:t>) pentru </a:t>
            </a:r>
            <a:r>
              <a:rPr lang="ro-RO" altLang="es-ES" dirty="0" err="1">
                <a:latin typeface="Arial Rounded MT Bold" panose="020F0704030504030204" pitchFamily="34" charset="0"/>
              </a:rPr>
              <a:t>toti</a:t>
            </a:r>
            <a:r>
              <a:rPr lang="ro-RO" altLang="es-ES" dirty="0">
                <a:latin typeface="Arial Rounded MT Bold" panose="020F0704030504030204" pitchFamily="34" charset="0"/>
              </a:rPr>
              <a:t> membrii echipei.
</a:t>
            </a:r>
          </a:p>
        </p:txBody>
      </p:sp>
      <p:sp>
        <p:nvSpPr>
          <p:cNvPr id="6" name="TextBox 5">
            <a:extLst>
              <a:ext uri="{FF2B5EF4-FFF2-40B4-BE49-F238E27FC236}">
                <a16:creationId xmlns:a16="http://schemas.microsoft.com/office/drawing/2014/main" id="{998E055F-BB3F-4333-9854-C85DAD820635}"/>
              </a:ext>
            </a:extLst>
          </p:cNvPr>
          <p:cNvSpPr txBox="1"/>
          <p:nvPr/>
        </p:nvSpPr>
        <p:spPr>
          <a:xfrm>
            <a:off x="2527277" y="342655"/>
            <a:ext cx="7338871" cy="646331"/>
          </a:xfrm>
          <a:prstGeom prst="rect">
            <a:avLst/>
          </a:prstGeom>
          <a:noFill/>
        </p:spPr>
        <p:txBody>
          <a:bodyPr wrap="square" rtlCol="0">
            <a:spAutoFit/>
          </a:bodyPr>
          <a:lstStyle/>
          <a:p>
            <a:r>
              <a:rPr lang="en-GB" sz="3600" b="1" dirty="0" err="1">
                <a:solidFill>
                  <a:schemeClr val="accent1">
                    <a:lumMod val="75000"/>
                  </a:schemeClr>
                </a:solidFill>
                <a:latin typeface="Arial Rounded MT Bold" panose="020F0704030504030204" pitchFamily="34" charset="0"/>
              </a:rPr>
              <a:t>Gestionarea</a:t>
            </a:r>
            <a:r>
              <a:rPr lang="en-GB" sz="3600" b="1" dirty="0">
                <a:solidFill>
                  <a:schemeClr val="accent1">
                    <a:lumMod val="75000"/>
                  </a:schemeClr>
                </a:solidFill>
                <a:latin typeface="Arial Rounded MT Bold" panose="020F0704030504030204" pitchFamily="34" charset="0"/>
              </a:rPr>
              <a:t> </a:t>
            </a:r>
            <a:r>
              <a:rPr lang="en-GB" sz="3600" b="1" dirty="0" err="1">
                <a:solidFill>
                  <a:schemeClr val="accent1">
                    <a:lumMod val="75000"/>
                  </a:schemeClr>
                </a:solidFill>
                <a:latin typeface="Arial Rounded MT Bold" panose="020F0704030504030204" pitchFamily="34" charset="0"/>
              </a:rPr>
              <a:t>echipelor</a:t>
            </a:r>
            <a:r>
              <a:rPr lang="en-GB" sz="3600" b="1" dirty="0">
                <a:solidFill>
                  <a:schemeClr val="accent1">
                    <a:lumMod val="75000"/>
                  </a:schemeClr>
                </a:solidFill>
                <a:latin typeface="Arial Rounded MT Bold" panose="020F0704030504030204" pitchFamily="34" charset="0"/>
              </a:rPr>
              <a:t> </a:t>
            </a:r>
            <a:r>
              <a:rPr lang="en-GB" sz="3600" b="1" dirty="0" err="1">
                <a:solidFill>
                  <a:schemeClr val="accent1">
                    <a:lumMod val="75000"/>
                  </a:schemeClr>
                </a:solidFill>
                <a:latin typeface="Arial Rounded MT Bold" panose="020F0704030504030204" pitchFamily="34" charset="0"/>
              </a:rPr>
              <a:t>virtuale</a:t>
            </a:r>
            <a:endParaRPr lang="en-GB" sz="3600" b="1" dirty="0">
              <a:solidFill>
                <a:schemeClr val="accent1">
                  <a:lumMod val="75000"/>
                </a:schemeClr>
              </a:solidFill>
            </a:endParaRPr>
          </a:p>
        </p:txBody>
      </p:sp>
    </p:spTree>
    <p:extLst>
      <p:ext uri="{BB962C8B-B14F-4D97-AF65-F5344CB8AC3E}">
        <p14:creationId xmlns:p14="http://schemas.microsoft.com/office/powerpoint/2010/main" val="3563065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ttangolo 1">
            <a:extLst>
              <a:ext uri="{FF2B5EF4-FFF2-40B4-BE49-F238E27FC236}">
                <a16:creationId xmlns:a16="http://schemas.microsoft.com/office/drawing/2014/main" id="{50937956-F9E8-4796-8E1E-2932BB6CF382}"/>
              </a:ext>
            </a:extLst>
          </p:cNvPr>
          <p:cNvSpPr/>
          <p:nvPr/>
        </p:nvSpPr>
        <p:spPr>
          <a:xfrm>
            <a:off x="2572140" y="1208610"/>
            <a:ext cx="8699601" cy="5355312"/>
          </a:xfrm>
          <a:prstGeom prst="rect">
            <a:avLst/>
          </a:prstGeom>
        </p:spPr>
        <p:txBody>
          <a:bodyPr wrap="square">
            <a:spAutoFit/>
          </a:bodyPr>
          <a:lstStyle/>
          <a:p>
            <a:pPr>
              <a:defRPr/>
            </a:pPr>
            <a:r>
              <a:rPr lang="en-GB" altLang="es-ES" dirty="0">
                <a:solidFill>
                  <a:schemeClr val="accent6">
                    <a:lumMod val="75000"/>
                  </a:schemeClr>
                </a:solidFill>
                <a:latin typeface="Arial Rounded MT Bold" panose="020F0704030504030204" pitchFamily="34" charset="0"/>
              </a:rPr>
              <a:t>7. </a:t>
            </a:r>
            <a:r>
              <a:rPr lang="en-GB" altLang="es-ES" dirty="0" err="1">
                <a:solidFill>
                  <a:schemeClr val="accent6">
                    <a:lumMod val="75000"/>
                  </a:schemeClr>
                </a:solidFill>
                <a:latin typeface="Arial Rounded MT Bold" panose="020F0704030504030204" pitchFamily="34" charset="0"/>
              </a:rPr>
              <a:t>Tehnologie</a:t>
            </a:r>
            <a:r>
              <a:rPr lang="en-GB" altLang="es-ES" dirty="0">
                <a:solidFill>
                  <a:schemeClr val="accent6">
                    <a:lumMod val="75000"/>
                  </a:schemeClr>
                </a:solidFill>
                <a:latin typeface="Arial Rounded MT Bold" panose="020F0704030504030204" pitchFamily="34" charset="0"/>
              </a:rPr>
              <a:t> </a:t>
            </a:r>
            <a:r>
              <a:rPr lang="en-GB" altLang="es-ES" dirty="0" err="1">
                <a:solidFill>
                  <a:schemeClr val="accent6">
                    <a:lumMod val="75000"/>
                  </a:schemeClr>
                </a:solidFill>
                <a:latin typeface="Arial Rounded MT Bold" panose="020F0704030504030204" pitchFamily="34" charset="0"/>
              </a:rPr>
              <a:t>pentru</a:t>
            </a:r>
            <a:r>
              <a:rPr lang="en-GB" altLang="es-ES" dirty="0">
                <a:solidFill>
                  <a:schemeClr val="accent6">
                    <a:lumMod val="75000"/>
                  </a:schemeClr>
                </a:solidFill>
                <a:latin typeface="Arial Rounded MT Bold" panose="020F0704030504030204" pitchFamily="34" charset="0"/>
              </a:rPr>
              <a:t> </a:t>
            </a:r>
            <a:r>
              <a:rPr lang="en-GB" altLang="es-ES" dirty="0" err="1">
                <a:solidFill>
                  <a:schemeClr val="accent6">
                    <a:lumMod val="75000"/>
                  </a:schemeClr>
                </a:solidFill>
                <a:latin typeface="Arial Rounded MT Bold" panose="020F0704030504030204" pitchFamily="34" charset="0"/>
              </a:rPr>
              <a:t>echipe</a:t>
            </a:r>
            <a:r>
              <a:rPr lang="en-GB" altLang="es-ES" dirty="0">
                <a:solidFill>
                  <a:schemeClr val="accent6">
                    <a:lumMod val="75000"/>
                  </a:schemeClr>
                </a:solidFill>
                <a:latin typeface="Arial Rounded MT Bold" panose="020F0704030504030204" pitchFamily="34" charset="0"/>
              </a:rPr>
              <a:t> </a:t>
            </a:r>
            <a:r>
              <a:rPr lang="en-GB" altLang="es-ES" dirty="0" err="1">
                <a:solidFill>
                  <a:schemeClr val="accent6">
                    <a:lumMod val="75000"/>
                  </a:schemeClr>
                </a:solidFill>
                <a:latin typeface="Arial Rounded MT Bold" panose="020F0704030504030204" pitchFamily="34" charset="0"/>
              </a:rPr>
              <a:t>virtuale</a:t>
            </a:r>
            <a:endParaRPr lang="en-GB" altLang="es-ES" dirty="0">
              <a:solidFill>
                <a:schemeClr val="accent6">
                  <a:lumMod val="75000"/>
                </a:schemeClr>
              </a:solidFill>
              <a:latin typeface="Arial Rounded MT Bold" panose="020F0704030504030204" pitchFamily="34" charset="0"/>
            </a:endParaRPr>
          </a:p>
          <a:p>
            <a:pPr>
              <a:defRPr/>
            </a:pPr>
            <a:endParaRPr lang="en-GB" altLang="es-ES" dirty="0">
              <a:solidFill>
                <a:schemeClr val="accent6">
                  <a:lumMod val="75000"/>
                </a:schemeClr>
              </a:solidFill>
              <a:latin typeface="Arial Rounded MT Bold" panose="020F0704030504030204" pitchFamily="34" charset="0"/>
            </a:endParaRPr>
          </a:p>
          <a:p>
            <a:pPr algn="just">
              <a:defRPr/>
            </a:pPr>
            <a:r>
              <a:rPr lang="ro-RO" altLang="es-ES" dirty="0">
                <a:latin typeface="Arial Rounded MT Bold" panose="020F0704030504030204" pitchFamily="34" charset="0"/>
              </a:rPr>
              <a:t>in cazul in care echipa este una mixta (mai multe persoane la fata locului si doar </a:t>
            </a:r>
            <a:r>
              <a:rPr lang="ro-RO" altLang="es-ES" dirty="0" err="1">
                <a:latin typeface="Arial Rounded MT Bold" panose="020F0704030504030204" pitchFamily="34" charset="0"/>
              </a:rPr>
              <a:t>cativa</a:t>
            </a:r>
            <a:r>
              <a:rPr lang="ro-RO" altLang="es-ES" dirty="0">
                <a:latin typeface="Arial Rounded MT Bold" panose="020F0704030504030204" pitchFamily="34" charset="0"/>
              </a:rPr>
              <a:t> </a:t>
            </a:r>
            <a:r>
              <a:rPr lang="ro-RO" altLang="es-ES" dirty="0" err="1">
                <a:latin typeface="Arial Rounded MT Bold" panose="020F0704030504030204" pitchFamily="34" charset="0"/>
              </a:rPr>
              <a:t>lucratori</a:t>
            </a:r>
            <a:r>
              <a:rPr lang="ro-RO" altLang="es-ES" dirty="0">
                <a:latin typeface="Arial Rounded MT Bold" panose="020F0704030504030204" pitchFamily="34" charset="0"/>
              </a:rPr>
              <a:t> la distanta) si </a:t>
            </a:r>
            <a:r>
              <a:rPr lang="ro-RO" altLang="es-ES" dirty="0" err="1">
                <a:latin typeface="Arial Rounded MT Bold" panose="020F0704030504030204" pitchFamily="34" charset="0"/>
              </a:rPr>
              <a:t>aveti</a:t>
            </a:r>
            <a:r>
              <a:rPr lang="ro-RO" altLang="es-ES" dirty="0">
                <a:latin typeface="Arial Rounded MT Bold" panose="020F0704030504030204" pitchFamily="34" charset="0"/>
              </a:rPr>
              <a:t> </a:t>
            </a:r>
            <a:r>
              <a:rPr lang="ro-RO" altLang="es-ES" dirty="0" err="1">
                <a:latin typeface="Arial Rounded MT Bold" panose="020F0704030504030204" pitchFamily="34" charset="0"/>
              </a:rPr>
              <a:t>intalniri</a:t>
            </a:r>
            <a:r>
              <a:rPr lang="ro-RO" altLang="es-ES" dirty="0">
                <a:latin typeface="Arial Rounded MT Bold" panose="020F0704030504030204" pitchFamily="34" charset="0"/>
              </a:rPr>
              <a:t> de multe ori, poate </a:t>
            </a:r>
            <a:r>
              <a:rPr lang="ro-RO" altLang="es-ES" dirty="0" err="1">
                <a:latin typeface="Arial Rounded MT Bold" panose="020F0704030504030204" pitchFamily="34" charset="0"/>
              </a:rPr>
              <a:t>doriti</a:t>
            </a:r>
            <a:r>
              <a:rPr lang="ro-RO" altLang="es-ES" dirty="0">
                <a:latin typeface="Arial Rounded MT Bold" panose="020F0704030504030204" pitchFamily="34" charset="0"/>
              </a:rPr>
              <a:t> sa </a:t>
            </a:r>
            <a:r>
              <a:rPr lang="ro-RO" altLang="es-ES" dirty="0" err="1">
                <a:latin typeface="Arial Rounded MT Bold" panose="020F0704030504030204" pitchFamily="34" charset="0"/>
              </a:rPr>
              <a:t>configurati</a:t>
            </a:r>
            <a:r>
              <a:rPr lang="ro-RO" altLang="es-ES" dirty="0">
                <a:latin typeface="Arial Rounded MT Bold" panose="020F0704030504030204" pitchFamily="34" charset="0"/>
              </a:rPr>
              <a:t> o sala de </a:t>
            </a:r>
            <a:r>
              <a:rPr lang="ro-RO" altLang="es-ES" dirty="0" err="1">
                <a:latin typeface="Arial Rounded MT Bold" panose="020F0704030504030204" pitchFamily="34" charset="0"/>
              </a:rPr>
              <a:t>conferinte</a:t>
            </a:r>
            <a:r>
              <a:rPr lang="ro-RO" altLang="es-ES" dirty="0">
                <a:latin typeface="Arial Rounded MT Bold" panose="020F0704030504030204" pitchFamily="34" charset="0"/>
              </a:rPr>
              <a:t> video cu echipamente specific, special destinata acestui scop.</a:t>
            </a:r>
          </a:p>
          <a:p>
            <a:pPr algn="just">
              <a:defRPr/>
            </a:pPr>
            <a:r>
              <a:rPr lang="ro-RO" altLang="es-ES" dirty="0">
                <a:latin typeface="Arial Rounded MT Bold" panose="020F0704030504030204" pitchFamily="34" charset="0"/>
              </a:rPr>
              <a:t>
in cazul muncii de la domiciliu - </a:t>
            </a:r>
            <a:r>
              <a:rPr lang="ro-RO" altLang="es-ES" dirty="0" err="1">
                <a:latin typeface="Arial Rounded MT Bold" panose="020F0704030504030204" pitchFamily="34" charset="0"/>
              </a:rPr>
              <a:t>discutati</a:t>
            </a:r>
            <a:r>
              <a:rPr lang="ro-RO" altLang="es-ES" dirty="0">
                <a:latin typeface="Arial Rounded MT Bold" panose="020F0704030504030204" pitchFamily="34" charset="0"/>
              </a:rPr>
              <a:t> problema fundalului. Un fundal dezordonat poate distrage </a:t>
            </a:r>
            <a:r>
              <a:rPr lang="ro-RO" altLang="es-ES" dirty="0" err="1">
                <a:latin typeface="Arial Rounded MT Bold" panose="020F0704030504030204" pitchFamily="34" charset="0"/>
              </a:rPr>
              <a:t>atentia</a:t>
            </a:r>
            <a:r>
              <a:rPr lang="ro-RO" altLang="es-ES" dirty="0">
                <a:latin typeface="Arial Rounded MT Bold" panose="020F0704030504030204" pitchFamily="34" charset="0"/>
              </a:rPr>
              <a:t> si poate fi </a:t>
            </a:r>
            <a:r>
              <a:rPr lang="ro-RO" altLang="es-ES" dirty="0" err="1">
                <a:latin typeface="Arial Rounded MT Bold" panose="020F0704030504030204" pitchFamily="34" charset="0"/>
              </a:rPr>
              <a:t>demotivant</a:t>
            </a:r>
            <a:r>
              <a:rPr lang="ro-RO" altLang="es-ES" dirty="0">
                <a:latin typeface="Arial Rounded MT Bold" panose="020F0704030504030204" pitchFamily="34" charset="0"/>
              </a:rPr>
              <a:t>. </a:t>
            </a:r>
            <a:r>
              <a:rPr lang="ro-RO" altLang="es-ES" dirty="0" err="1">
                <a:latin typeface="Arial Rounded MT Bold" panose="020F0704030504030204" pitchFamily="34" charset="0"/>
              </a:rPr>
              <a:t>Dati</a:t>
            </a:r>
            <a:r>
              <a:rPr lang="ro-RO" altLang="es-ES" dirty="0">
                <a:latin typeface="Arial Rounded MT Bold" panose="020F0704030504030204" pitchFamily="34" charset="0"/>
              </a:rPr>
              <a:t> un exemplu prin setarea unui fundal frumos, cu iluminare si sunet bun. Desigur, </a:t>
            </a:r>
            <a:r>
              <a:rPr lang="ro-RO" altLang="es-ES" dirty="0" err="1">
                <a:latin typeface="Arial Rounded MT Bold" panose="020F0704030504030204" pitchFamily="34" charset="0"/>
              </a:rPr>
              <a:t>puteti</a:t>
            </a:r>
            <a:r>
              <a:rPr lang="ro-RO" altLang="es-ES" dirty="0">
                <a:latin typeface="Arial Rounded MT Bold" panose="020F0704030504030204" pitchFamily="34" charset="0"/>
              </a:rPr>
              <a:t> doar estompa fundalul sau </a:t>
            </a:r>
            <a:r>
              <a:rPr lang="ro-RO" altLang="es-ES" dirty="0" err="1">
                <a:latin typeface="Arial Rounded MT Bold" panose="020F0704030504030204" pitchFamily="34" charset="0"/>
              </a:rPr>
              <a:t>puteti</a:t>
            </a:r>
            <a:r>
              <a:rPr lang="ro-RO" altLang="es-ES" dirty="0">
                <a:latin typeface="Arial Rounded MT Bold" panose="020F0704030504030204" pitchFamily="34" charset="0"/>
              </a:rPr>
              <a:t> crea unul virtual. </a:t>
            </a:r>
            <a:r>
              <a:rPr lang="ro-RO" altLang="es-ES" dirty="0" err="1">
                <a:latin typeface="Arial Rounded MT Bold" panose="020F0704030504030204" pitchFamily="34" charset="0"/>
              </a:rPr>
              <a:t>Totusi</a:t>
            </a:r>
            <a:r>
              <a:rPr lang="ro-RO" altLang="es-ES" dirty="0">
                <a:latin typeface="Arial Rounded MT Bold" panose="020F0704030504030204" pitchFamily="34" charset="0"/>
              </a:rPr>
              <a:t>, acest lucru poate crea o atmosfera chiar mai impersonala.</a:t>
            </a:r>
          </a:p>
          <a:p>
            <a:pPr algn="just">
              <a:defRPr/>
            </a:pPr>
            <a:r>
              <a:rPr lang="ro-RO" altLang="es-ES" dirty="0">
                <a:latin typeface="Arial Rounded MT Bold" panose="020F0704030504030204" pitchFamily="34" charset="0"/>
              </a:rPr>
              <a:t>
Daca nu </a:t>
            </a:r>
            <a:r>
              <a:rPr lang="ro-RO" altLang="es-ES" dirty="0" err="1">
                <a:latin typeface="Arial Rounded MT Bold" panose="020F0704030504030204" pitchFamily="34" charset="0"/>
              </a:rPr>
              <a:t>doriti</a:t>
            </a:r>
            <a:r>
              <a:rPr lang="ro-RO" altLang="es-ES" dirty="0">
                <a:latin typeface="Arial Rounded MT Bold" panose="020F0704030504030204" pitchFamily="34" charset="0"/>
              </a:rPr>
              <a:t> sa </a:t>
            </a:r>
            <a:r>
              <a:rPr lang="ro-RO" altLang="es-ES" dirty="0" err="1">
                <a:latin typeface="Arial Rounded MT Bold" panose="020F0704030504030204" pitchFamily="34" charset="0"/>
              </a:rPr>
              <a:t>purtati</a:t>
            </a:r>
            <a:r>
              <a:rPr lang="ro-RO" altLang="es-ES" dirty="0">
                <a:latin typeface="Arial Rounded MT Bold" panose="020F0704030504030204" pitchFamily="34" charset="0"/>
              </a:rPr>
              <a:t> </a:t>
            </a:r>
            <a:r>
              <a:rPr lang="ro-RO" altLang="es-ES" dirty="0" err="1">
                <a:latin typeface="Arial Rounded MT Bold" panose="020F0704030504030204" pitchFamily="34" charset="0"/>
              </a:rPr>
              <a:t>casti</a:t>
            </a:r>
            <a:r>
              <a:rPr lang="ro-RO" altLang="es-ES" dirty="0">
                <a:latin typeface="Arial Rounded MT Bold" panose="020F0704030504030204" pitchFamily="34" charset="0"/>
              </a:rPr>
              <a:t>, microfoanele lavaliere </a:t>
            </a:r>
            <a:r>
              <a:rPr lang="ro-RO" altLang="es-ES" dirty="0" err="1">
                <a:latin typeface="Arial Rounded MT Bold" panose="020F0704030504030204" pitchFamily="34" charset="0"/>
              </a:rPr>
              <a:t>functioneaza</a:t>
            </a:r>
            <a:r>
              <a:rPr lang="ro-RO" altLang="es-ES" dirty="0">
                <a:latin typeface="Arial Rounded MT Bold" panose="020F0704030504030204" pitchFamily="34" charset="0"/>
              </a:rPr>
              <a:t> cel mai bine, deoarece va permit sa va </a:t>
            </a:r>
            <a:r>
              <a:rPr lang="ro-RO" altLang="es-ES" dirty="0" err="1">
                <a:latin typeface="Arial Rounded MT Bold" panose="020F0704030504030204" pitchFamily="34" charset="0"/>
              </a:rPr>
              <a:t>miscati</a:t>
            </a:r>
            <a:r>
              <a:rPr lang="ro-RO" altLang="es-ES" dirty="0">
                <a:latin typeface="Arial Rounded MT Bold" panose="020F0704030504030204" pitchFamily="34" charset="0"/>
              </a:rPr>
              <a:t> </a:t>
            </a:r>
            <a:r>
              <a:rPr lang="ro-RO" altLang="es-ES" dirty="0" err="1">
                <a:latin typeface="Arial Rounded MT Bold" panose="020F0704030504030204" pitchFamily="34" charset="0"/>
              </a:rPr>
              <a:t>fara</a:t>
            </a:r>
            <a:r>
              <a:rPr lang="ro-RO" altLang="es-ES" dirty="0">
                <a:latin typeface="Arial Rounded MT Bold" panose="020F0704030504030204" pitchFamily="34" charset="0"/>
              </a:rPr>
              <a:t> </a:t>
            </a:r>
            <a:r>
              <a:rPr lang="ro-RO" altLang="es-ES" dirty="0" err="1">
                <a:latin typeface="Arial Rounded MT Bold" panose="020F0704030504030204" pitchFamily="34" charset="0"/>
              </a:rPr>
              <a:t>fluctuatii</a:t>
            </a:r>
            <a:r>
              <a:rPr lang="ro-RO" altLang="es-ES" dirty="0">
                <a:latin typeface="Arial Rounded MT Bold" panose="020F0704030504030204" pitchFamily="34" charset="0"/>
              </a:rPr>
              <a:t> ale </a:t>
            </a:r>
            <a:r>
              <a:rPr lang="ro-RO" altLang="es-ES" dirty="0" err="1">
                <a:latin typeface="Arial Rounded MT Bold" panose="020F0704030504030204" pitchFamily="34" charset="0"/>
              </a:rPr>
              <a:t>calitatii</a:t>
            </a:r>
            <a:r>
              <a:rPr lang="ro-RO" altLang="es-ES" dirty="0">
                <a:latin typeface="Arial Rounded MT Bold" panose="020F0704030504030204" pitchFamily="34" charset="0"/>
              </a:rPr>
              <a:t> sunetului. </a:t>
            </a:r>
            <a:r>
              <a:rPr lang="ro-RO" altLang="es-ES" dirty="0" err="1">
                <a:latin typeface="Arial Rounded MT Bold" panose="020F0704030504030204" pitchFamily="34" charset="0"/>
              </a:rPr>
              <a:t>Purtati</a:t>
            </a:r>
            <a:r>
              <a:rPr lang="ro-RO" altLang="es-ES" dirty="0">
                <a:latin typeface="Arial Rounded MT Bold" panose="020F0704030504030204" pitchFamily="34" charset="0"/>
              </a:rPr>
              <a:t> o </a:t>
            </a:r>
            <a:r>
              <a:rPr lang="ro-RO" altLang="es-ES" dirty="0" err="1">
                <a:latin typeface="Arial Rounded MT Bold" panose="020F0704030504030204" pitchFamily="34" charset="0"/>
              </a:rPr>
              <a:t>tinuta</a:t>
            </a:r>
            <a:r>
              <a:rPr lang="ro-RO" altLang="es-ES" dirty="0">
                <a:latin typeface="Arial Rounded MT Bold" panose="020F0704030504030204" pitchFamily="34" charset="0"/>
              </a:rPr>
              <a:t> potrivita pentru munca, chiar daca </a:t>
            </a:r>
            <a:r>
              <a:rPr lang="ro-RO" altLang="es-ES" dirty="0" err="1">
                <a:latin typeface="Arial Rounded MT Bold" panose="020F0704030504030204" pitchFamily="34" charset="0"/>
              </a:rPr>
              <a:t>lucrati</a:t>
            </a:r>
            <a:r>
              <a:rPr lang="ro-RO" altLang="es-ES" dirty="0">
                <a:latin typeface="Arial Rounded MT Bold" panose="020F0704030504030204" pitchFamily="34" charset="0"/>
              </a:rPr>
              <a:t> de </a:t>
            </a:r>
            <a:r>
              <a:rPr lang="ro-RO" altLang="es-ES" dirty="0" err="1">
                <a:latin typeface="Arial Rounded MT Bold" panose="020F0704030504030204" pitchFamily="34" charset="0"/>
              </a:rPr>
              <a:t>acasa</a:t>
            </a:r>
            <a:r>
              <a:rPr lang="ro-RO" altLang="es-ES" dirty="0">
                <a:latin typeface="Arial Rounded MT Bold" panose="020F0704030504030204" pitchFamily="34" charset="0"/>
              </a:rPr>
              <a:t>.
</a:t>
            </a:r>
          </a:p>
          <a:p>
            <a:pPr>
              <a:defRPr/>
            </a:pPr>
            <a:endParaRPr lang="en-GB" altLang="es-ES" dirty="0">
              <a:latin typeface="Arial Rounded MT Bold" panose="020F0704030504030204" pitchFamily="34" charset="0"/>
            </a:endParaRPr>
          </a:p>
          <a:p>
            <a:pPr>
              <a:defRPr/>
            </a:pPr>
            <a:endParaRPr lang="en-GB" altLang="es-ES" dirty="0">
              <a:latin typeface="Arial Rounded MT Bold" panose="020F0704030504030204" pitchFamily="34" charset="0"/>
            </a:endParaRPr>
          </a:p>
        </p:txBody>
      </p:sp>
      <p:sp>
        <p:nvSpPr>
          <p:cNvPr id="6" name="TextBox 5">
            <a:extLst>
              <a:ext uri="{FF2B5EF4-FFF2-40B4-BE49-F238E27FC236}">
                <a16:creationId xmlns:a16="http://schemas.microsoft.com/office/drawing/2014/main" id="{998E055F-BB3F-4333-9854-C85DAD820635}"/>
              </a:ext>
            </a:extLst>
          </p:cNvPr>
          <p:cNvSpPr txBox="1"/>
          <p:nvPr/>
        </p:nvSpPr>
        <p:spPr>
          <a:xfrm>
            <a:off x="2527277" y="342655"/>
            <a:ext cx="7338871" cy="1200329"/>
          </a:xfrm>
          <a:prstGeom prst="rect">
            <a:avLst/>
          </a:prstGeom>
          <a:noFill/>
        </p:spPr>
        <p:txBody>
          <a:bodyPr wrap="square" rtlCol="0">
            <a:spAutoFit/>
          </a:bodyPr>
          <a:lstStyle/>
          <a:p>
            <a:r>
              <a:rPr lang="en-GB" sz="3600" b="1" dirty="0" err="1">
                <a:solidFill>
                  <a:schemeClr val="accent1">
                    <a:lumMod val="75000"/>
                  </a:schemeClr>
                </a:solidFill>
                <a:latin typeface="Arial Rounded MT Bold" panose="020F0704030504030204" pitchFamily="34" charset="0"/>
              </a:rPr>
              <a:t>Gestionarea</a:t>
            </a:r>
            <a:r>
              <a:rPr lang="en-GB" sz="3600" b="1" dirty="0">
                <a:solidFill>
                  <a:schemeClr val="accent1">
                    <a:lumMod val="75000"/>
                  </a:schemeClr>
                </a:solidFill>
                <a:latin typeface="Arial Rounded MT Bold" panose="020F0704030504030204" pitchFamily="34" charset="0"/>
              </a:rPr>
              <a:t> </a:t>
            </a:r>
            <a:r>
              <a:rPr lang="en-GB" sz="3600" b="1" dirty="0" err="1">
                <a:solidFill>
                  <a:schemeClr val="accent1">
                    <a:lumMod val="75000"/>
                  </a:schemeClr>
                </a:solidFill>
                <a:latin typeface="Arial Rounded MT Bold" panose="020F0704030504030204" pitchFamily="34" charset="0"/>
              </a:rPr>
              <a:t>echipelor</a:t>
            </a:r>
            <a:r>
              <a:rPr lang="en-GB" sz="3600" b="1" dirty="0">
                <a:solidFill>
                  <a:schemeClr val="accent1">
                    <a:lumMod val="75000"/>
                  </a:schemeClr>
                </a:solidFill>
                <a:latin typeface="Arial Rounded MT Bold" panose="020F0704030504030204" pitchFamily="34" charset="0"/>
              </a:rPr>
              <a:t> </a:t>
            </a:r>
            <a:r>
              <a:rPr lang="en-GB" sz="3600" b="1" dirty="0" err="1">
                <a:solidFill>
                  <a:schemeClr val="accent1">
                    <a:lumMod val="75000"/>
                  </a:schemeClr>
                </a:solidFill>
                <a:latin typeface="Arial Rounded MT Bold" panose="020F0704030504030204" pitchFamily="34" charset="0"/>
              </a:rPr>
              <a:t>virtuale</a:t>
            </a:r>
            <a:r>
              <a:rPr lang="en-GB" sz="3600" b="1" dirty="0">
                <a:solidFill>
                  <a:schemeClr val="accent1">
                    <a:lumMod val="75000"/>
                  </a:schemeClr>
                </a:solidFill>
                <a:latin typeface="Arial Rounded MT Bold" panose="020F0704030504030204" pitchFamily="34" charset="0"/>
              </a:rPr>
              <a:t>
</a:t>
            </a:r>
            <a:endParaRPr lang="en-GB" sz="3600" b="1" dirty="0">
              <a:solidFill>
                <a:schemeClr val="accent1">
                  <a:lumMod val="75000"/>
                </a:schemeClr>
              </a:solidFill>
            </a:endParaRPr>
          </a:p>
        </p:txBody>
      </p:sp>
    </p:spTree>
    <p:extLst>
      <p:ext uri="{BB962C8B-B14F-4D97-AF65-F5344CB8AC3E}">
        <p14:creationId xmlns:p14="http://schemas.microsoft.com/office/powerpoint/2010/main" val="100131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ttangolo 1">
            <a:extLst>
              <a:ext uri="{FF2B5EF4-FFF2-40B4-BE49-F238E27FC236}">
                <a16:creationId xmlns:a16="http://schemas.microsoft.com/office/drawing/2014/main" id="{50937956-F9E8-4796-8E1E-2932BB6CF382}"/>
              </a:ext>
            </a:extLst>
          </p:cNvPr>
          <p:cNvSpPr/>
          <p:nvPr/>
        </p:nvSpPr>
        <p:spPr>
          <a:xfrm>
            <a:off x="6318698" y="1578717"/>
            <a:ext cx="5148615" cy="4801314"/>
          </a:xfrm>
          <a:prstGeom prst="rect">
            <a:avLst/>
          </a:prstGeom>
        </p:spPr>
        <p:txBody>
          <a:bodyPr wrap="square">
            <a:spAutoFit/>
          </a:bodyPr>
          <a:lstStyle/>
          <a:p>
            <a:pPr>
              <a:defRPr/>
            </a:pPr>
            <a:r>
              <a:rPr lang="en-GB" altLang="es-ES" dirty="0">
                <a:solidFill>
                  <a:schemeClr val="accent6">
                    <a:lumMod val="75000"/>
                  </a:schemeClr>
                </a:solidFill>
                <a:latin typeface="Arial Rounded MT Bold" panose="020F0704030504030204" pitchFamily="34" charset="0"/>
              </a:rPr>
              <a:t>7. </a:t>
            </a:r>
            <a:r>
              <a:rPr lang="en-GB" altLang="es-ES" dirty="0" err="1">
                <a:solidFill>
                  <a:schemeClr val="accent6">
                    <a:lumMod val="75000"/>
                  </a:schemeClr>
                </a:solidFill>
                <a:latin typeface="Arial Rounded MT Bold" panose="020F0704030504030204" pitchFamily="34" charset="0"/>
              </a:rPr>
              <a:t>Tehnologie</a:t>
            </a:r>
            <a:r>
              <a:rPr lang="en-GB" altLang="es-ES" dirty="0">
                <a:solidFill>
                  <a:schemeClr val="accent6">
                    <a:lumMod val="75000"/>
                  </a:schemeClr>
                </a:solidFill>
                <a:latin typeface="Arial Rounded MT Bold" panose="020F0704030504030204" pitchFamily="34" charset="0"/>
              </a:rPr>
              <a:t> </a:t>
            </a:r>
            <a:r>
              <a:rPr lang="en-GB" altLang="es-ES" dirty="0" err="1">
                <a:solidFill>
                  <a:schemeClr val="accent6">
                    <a:lumMod val="75000"/>
                  </a:schemeClr>
                </a:solidFill>
                <a:latin typeface="Arial Rounded MT Bold" panose="020F0704030504030204" pitchFamily="34" charset="0"/>
              </a:rPr>
              <a:t>pentru</a:t>
            </a:r>
            <a:r>
              <a:rPr lang="en-GB" altLang="es-ES" dirty="0">
                <a:solidFill>
                  <a:schemeClr val="accent6">
                    <a:lumMod val="75000"/>
                  </a:schemeClr>
                </a:solidFill>
                <a:latin typeface="Arial Rounded MT Bold" panose="020F0704030504030204" pitchFamily="34" charset="0"/>
              </a:rPr>
              <a:t> </a:t>
            </a:r>
            <a:r>
              <a:rPr lang="en-GB" altLang="es-ES" dirty="0" err="1">
                <a:solidFill>
                  <a:schemeClr val="accent6">
                    <a:lumMod val="75000"/>
                  </a:schemeClr>
                </a:solidFill>
                <a:latin typeface="Arial Rounded MT Bold" panose="020F0704030504030204" pitchFamily="34" charset="0"/>
              </a:rPr>
              <a:t>echipele</a:t>
            </a:r>
            <a:r>
              <a:rPr lang="en-GB" altLang="es-ES" dirty="0">
                <a:solidFill>
                  <a:schemeClr val="accent6">
                    <a:lumMod val="75000"/>
                  </a:schemeClr>
                </a:solidFill>
                <a:latin typeface="Arial Rounded MT Bold" panose="020F0704030504030204" pitchFamily="34" charset="0"/>
              </a:rPr>
              <a:t> </a:t>
            </a:r>
            <a:r>
              <a:rPr lang="en-GB" altLang="es-ES" dirty="0" err="1">
                <a:solidFill>
                  <a:schemeClr val="accent6">
                    <a:lumMod val="75000"/>
                  </a:schemeClr>
                </a:solidFill>
                <a:latin typeface="Arial Rounded MT Bold" panose="020F0704030504030204" pitchFamily="34" charset="0"/>
              </a:rPr>
              <a:t>virtuale</a:t>
            </a:r>
            <a:endParaRPr lang="en-GB" altLang="es-ES" dirty="0">
              <a:solidFill>
                <a:schemeClr val="accent6">
                  <a:lumMod val="75000"/>
                </a:schemeClr>
              </a:solidFill>
              <a:latin typeface="Arial Rounded MT Bold" panose="020F0704030504030204" pitchFamily="34" charset="0"/>
            </a:endParaRPr>
          </a:p>
          <a:p>
            <a:pPr>
              <a:defRPr/>
            </a:pPr>
            <a:endParaRPr lang="en-GB" altLang="es-ES" dirty="0">
              <a:solidFill>
                <a:schemeClr val="accent6">
                  <a:lumMod val="75000"/>
                </a:schemeClr>
              </a:solidFill>
              <a:latin typeface="Arial Rounded MT Bold" panose="020F0704030504030204" pitchFamily="34" charset="0"/>
            </a:endParaRPr>
          </a:p>
          <a:p>
            <a:pPr>
              <a:defRPr/>
            </a:pPr>
            <a:r>
              <a:rPr lang="en-GB" altLang="es-ES" dirty="0">
                <a:latin typeface="Arial Rounded MT Bold" panose="020F0704030504030204" pitchFamily="34" charset="0"/>
              </a:rPr>
              <a:t>Daca </a:t>
            </a:r>
            <a:r>
              <a:rPr lang="en-GB" altLang="es-ES" dirty="0" err="1">
                <a:latin typeface="Arial Rounded MT Bold" panose="020F0704030504030204" pitchFamily="34" charset="0"/>
              </a:rPr>
              <a:t>este</a:t>
            </a:r>
            <a:r>
              <a:rPr lang="en-GB" altLang="es-ES" dirty="0">
                <a:latin typeface="Arial Rounded MT Bold" panose="020F0704030504030204" pitchFamily="34" charset="0"/>
              </a:rPr>
              <a:t> </a:t>
            </a:r>
            <a:r>
              <a:rPr lang="en-GB" altLang="es-ES" dirty="0" err="1">
                <a:latin typeface="Arial Rounded MT Bold" panose="020F0704030504030204" pitchFamily="34" charset="0"/>
              </a:rPr>
              <a:t>posibil</a:t>
            </a:r>
            <a:r>
              <a:rPr lang="en-GB" altLang="es-ES" dirty="0">
                <a:latin typeface="Arial Rounded MT Bold" panose="020F0704030504030204" pitchFamily="34" charset="0"/>
              </a:rPr>
              <a:t>, </a:t>
            </a:r>
            <a:r>
              <a:rPr lang="en-GB" altLang="es-ES" dirty="0" err="1">
                <a:latin typeface="Arial Rounded MT Bold" panose="020F0704030504030204" pitchFamily="34" charset="0"/>
              </a:rPr>
              <a:t>utilizati</a:t>
            </a:r>
            <a:r>
              <a:rPr lang="en-GB" altLang="es-ES" dirty="0">
                <a:latin typeface="Arial Rounded MT Bold" panose="020F0704030504030204" pitchFamily="34" charset="0"/>
              </a:rPr>
              <a:t> </a:t>
            </a:r>
            <a:r>
              <a:rPr lang="en-GB" altLang="es-ES" dirty="0" err="1">
                <a:latin typeface="Arial Rounded MT Bold" panose="020F0704030504030204" pitchFamily="34" charset="0"/>
              </a:rPr>
              <a:t>intotdeauna</a:t>
            </a:r>
            <a:r>
              <a:rPr lang="en-GB" altLang="es-ES" dirty="0">
                <a:latin typeface="Arial Rounded MT Bold" panose="020F0704030504030204" pitchFamily="34" charset="0"/>
              </a:rPr>
              <a:t> </a:t>
            </a:r>
            <a:r>
              <a:rPr lang="en-GB" altLang="es-ES" dirty="0" err="1">
                <a:latin typeface="Arial Rounded MT Bold" panose="020F0704030504030204" pitchFamily="34" charset="0"/>
              </a:rPr>
              <a:t>versiunea</a:t>
            </a:r>
            <a:r>
              <a:rPr lang="en-GB" altLang="es-ES" dirty="0">
                <a:latin typeface="Arial Rounded MT Bold" panose="020F0704030504030204" pitchFamily="34" charset="0"/>
              </a:rPr>
              <a:t> pro/premium a software-</a:t>
            </a:r>
            <a:r>
              <a:rPr lang="en-GB" altLang="es-ES" dirty="0" err="1">
                <a:latin typeface="Arial Rounded MT Bold" panose="020F0704030504030204" pitchFamily="34" charset="0"/>
              </a:rPr>
              <a:t>ului</a:t>
            </a:r>
            <a:r>
              <a:rPr lang="en-GB" altLang="es-ES" dirty="0">
                <a:latin typeface="Arial Rounded MT Bold" panose="020F0704030504030204" pitchFamily="34" charset="0"/>
              </a:rPr>
              <a:t> </a:t>
            </a:r>
            <a:r>
              <a:rPr lang="en-GB" altLang="es-ES" dirty="0" err="1">
                <a:latin typeface="Arial Rounded MT Bold" panose="020F0704030504030204" pitchFamily="34" charset="0"/>
              </a:rPr>
              <a:t>sau</a:t>
            </a:r>
            <a:r>
              <a:rPr lang="en-GB" altLang="es-ES" dirty="0">
                <a:latin typeface="Arial Rounded MT Bold" panose="020F0704030504030204" pitchFamily="34" charset="0"/>
              </a:rPr>
              <a:t> un </a:t>
            </a:r>
            <a:r>
              <a:rPr lang="en-GB" altLang="es-ES" dirty="0" err="1">
                <a:latin typeface="Arial Rounded MT Bold" panose="020F0704030504030204" pitchFamily="34" charset="0"/>
              </a:rPr>
              <a:t>abonament</a:t>
            </a:r>
            <a:r>
              <a:rPr lang="en-GB" altLang="es-ES" dirty="0">
                <a:latin typeface="Arial Rounded MT Bold" panose="020F0704030504030204" pitchFamily="34" charset="0"/>
              </a:rPr>
              <a:t> </a:t>
            </a:r>
            <a:r>
              <a:rPr lang="en-GB" altLang="es-ES" dirty="0" err="1">
                <a:latin typeface="Arial Rounded MT Bold" panose="020F0704030504030204" pitchFamily="34" charset="0"/>
              </a:rPr>
              <a:t>despre</a:t>
            </a:r>
            <a:r>
              <a:rPr lang="en-GB" altLang="es-ES" dirty="0">
                <a:latin typeface="Arial Rounded MT Bold" panose="020F0704030504030204" pitchFamily="34" charset="0"/>
              </a:rPr>
              <a:t> care </a:t>
            </a:r>
            <a:r>
              <a:rPr lang="en-GB" altLang="es-ES" dirty="0" err="1">
                <a:latin typeface="Arial Rounded MT Bold" panose="020F0704030504030204" pitchFamily="34" charset="0"/>
              </a:rPr>
              <a:t>sunteti</a:t>
            </a:r>
            <a:r>
              <a:rPr lang="en-GB" altLang="es-ES" dirty="0">
                <a:latin typeface="Arial Rounded MT Bold" panose="020F0704030504030204" pitchFamily="34" charset="0"/>
              </a:rPr>
              <a:t> </a:t>
            </a:r>
            <a:r>
              <a:rPr lang="en-GB" altLang="es-ES" dirty="0" err="1">
                <a:latin typeface="Arial Rounded MT Bold" panose="020F0704030504030204" pitchFamily="34" charset="0"/>
              </a:rPr>
              <a:t>sigur</a:t>
            </a:r>
            <a:r>
              <a:rPr lang="en-GB" altLang="es-ES" dirty="0">
                <a:latin typeface="Arial Rounded MT Bold" panose="020F0704030504030204" pitchFamily="34" charset="0"/>
              </a:rPr>
              <a:t> ca </a:t>
            </a:r>
            <a:r>
              <a:rPr lang="en-GB" altLang="es-ES" dirty="0" err="1">
                <a:latin typeface="Arial Rounded MT Bold" panose="020F0704030504030204" pitchFamily="34" charset="0"/>
              </a:rPr>
              <a:t>va</a:t>
            </a:r>
            <a:r>
              <a:rPr lang="en-GB" altLang="es-ES" dirty="0">
                <a:latin typeface="Arial Rounded MT Bold" panose="020F0704030504030204" pitchFamily="34" charset="0"/>
              </a:rPr>
              <a:t> </a:t>
            </a:r>
            <a:r>
              <a:rPr lang="en-GB" altLang="es-ES" dirty="0" err="1">
                <a:latin typeface="Arial Rounded MT Bold" panose="020F0704030504030204" pitchFamily="34" charset="0"/>
              </a:rPr>
              <a:t>acopera</a:t>
            </a:r>
            <a:r>
              <a:rPr lang="en-GB" altLang="es-ES" dirty="0">
                <a:latin typeface="Arial Rounded MT Bold" panose="020F0704030504030204" pitchFamily="34" charset="0"/>
              </a:rPr>
              <a:t> </a:t>
            </a:r>
            <a:r>
              <a:rPr lang="en-GB" altLang="es-ES" dirty="0" err="1">
                <a:latin typeface="Arial Rounded MT Bold" panose="020F0704030504030204" pitchFamily="34" charset="0"/>
              </a:rPr>
              <a:t>nevoile</a:t>
            </a:r>
            <a:r>
              <a:rPr lang="en-GB" altLang="es-ES" dirty="0">
                <a:latin typeface="Arial Rounded MT Bold" panose="020F0704030504030204" pitchFamily="34" charset="0"/>
              </a:rPr>
              <a:t> (</a:t>
            </a:r>
            <a:r>
              <a:rPr lang="en-GB" altLang="es-ES" dirty="0" err="1">
                <a:latin typeface="Arial Rounded MT Bold" panose="020F0704030504030204" pitchFamily="34" charset="0"/>
              </a:rPr>
              <a:t>versiunile</a:t>
            </a:r>
            <a:r>
              <a:rPr lang="en-GB" altLang="es-ES" dirty="0">
                <a:latin typeface="Arial Rounded MT Bold" panose="020F0704030504030204" pitchFamily="34" charset="0"/>
              </a:rPr>
              <a:t> </a:t>
            </a:r>
            <a:r>
              <a:rPr lang="en-GB" altLang="es-ES" dirty="0" err="1">
                <a:latin typeface="Arial Rounded MT Bold" panose="020F0704030504030204" pitchFamily="34" charset="0"/>
              </a:rPr>
              <a:t>gratuite</a:t>
            </a:r>
            <a:r>
              <a:rPr lang="en-GB" altLang="es-ES" dirty="0">
                <a:latin typeface="Arial Rounded MT Bold" panose="020F0704030504030204" pitchFamily="34" charset="0"/>
              </a:rPr>
              <a:t> au </a:t>
            </a:r>
            <a:r>
              <a:rPr lang="en-GB" altLang="es-ES" dirty="0" err="1">
                <a:latin typeface="Arial Rounded MT Bold" panose="020F0704030504030204" pitchFamily="34" charset="0"/>
              </a:rPr>
              <a:t>adesea</a:t>
            </a:r>
            <a:r>
              <a:rPr lang="en-GB" altLang="es-ES" dirty="0">
                <a:latin typeface="Arial Rounded MT Bold" panose="020F0704030504030204" pitchFamily="34" charset="0"/>
              </a:rPr>
              <a:t> </a:t>
            </a:r>
            <a:r>
              <a:rPr lang="en-GB" altLang="es-ES" dirty="0" err="1">
                <a:latin typeface="Arial Rounded MT Bold" panose="020F0704030504030204" pitchFamily="34" charset="0"/>
              </a:rPr>
              <a:t>caracteristici</a:t>
            </a:r>
            <a:r>
              <a:rPr lang="en-GB" altLang="es-ES" dirty="0">
                <a:latin typeface="Arial Rounded MT Bold" panose="020F0704030504030204" pitchFamily="34" charset="0"/>
              </a:rPr>
              <a:t> </a:t>
            </a:r>
            <a:r>
              <a:rPr lang="en-GB" altLang="es-ES" dirty="0" err="1">
                <a:latin typeface="Arial Rounded MT Bold" panose="020F0704030504030204" pitchFamily="34" charset="0"/>
              </a:rPr>
              <a:t>limitate</a:t>
            </a:r>
            <a:r>
              <a:rPr lang="en-GB" altLang="es-ES" dirty="0">
                <a:latin typeface="Arial Rounded MT Bold" panose="020F0704030504030204" pitchFamily="34" charset="0"/>
              </a:rPr>
              <a:t>, un </a:t>
            </a:r>
            <a:r>
              <a:rPr lang="en-GB" altLang="es-ES" dirty="0" err="1">
                <a:latin typeface="Arial Rounded MT Bold" panose="020F0704030504030204" pitchFamily="34" charset="0"/>
              </a:rPr>
              <a:t>numar</a:t>
            </a:r>
            <a:r>
              <a:rPr lang="en-GB" altLang="es-ES" dirty="0">
                <a:latin typeface="Arial Rounded MT Bold" panose="020F0704030504030204" pitchFamily="34" charset="0"/>
              </a:rPr>
              <a:t> </a:t>
            </a:r>
            <a:r>
              <a:rPr lang="en-GB" altLang="es-ES" dirty="0" err="1">
                <a:latin typeface="Arial Rounded MT Bold" panose="020F0704030504030204" pitchFamily="34" charset="0"/>
              </a:rPr>
              <a:t>limitat</a:t>
            </a:r>
            <a:r>
              <a:rPr lang="en-GB" altLang="es-ES" dirty="0">
                <a:latin typeface="Arial Rounded MT Bold" panose="020F0704030504030204" pitchFamily="34" charset="0"/>
              </a:rPr>
              <a:t> de </a:t>
            </a:r>
            <a:r>
              <a:rPr lang="en-GB" altLang="es-ES" dirty="0" err="1">
                <a:latin typeface="Arial Rounded MT Bold" panose="020F0704030504030204" pitchFamily="34" charset="0"/>
              </a:rPr>
              <a:t>persoane</a:t>
            </a:r>
            <a:r>
              <a:rPr lang="en-GB" altLang="es-ES" dirty="0">
                <a:latin typeface="Arial Rounded MT Bold" panose="020F0704030504030204" pitchFamily="34" charset="0"/>
              </a:rPr>
              <a:t> </a:t>
            </a:r>
            <a:r>
              <a:rPr lang="en-GB" altLang="es-ES" dirty="0" err="1">
                <a:latin typeface="Arial Rounded MT Bold" panose="020F0704030504030204" pitchFamily="34" charset="0"/>
              </a:rPr>
              <a:t>permise</a:t>
            </a:r>
            <a:r>
              <a:rPr lang="en-GB" altLang="es-ES" dirty="0">
                <a:latin typeface="Arial Rounded MT Bold" panose="020F0704030504030204" pitchFamily="34" charset="0"/>
              </a:rPr>
              <a:t> </a:t>
            </a:r>
            <a:r>
              <a:rPr lang="en-GB" altLang="es-ES" dirty="0" err="1">
                <a:latin typeface="Arial Rounded MT Bold" panose="020F0704030504030204" pitchFamily="34" charset="0"/>
              </a:rPr>
              <a:t>sau</a:t>
            </a:r>
            <a:r>
              <a:rPr lang="en-GB" altLang="es-ES" dirty="0">
                <a:latin typeface="Arial Rounded MT Bold" panose="020F0704030504030204" pitchFamily="34" charset="0"/>
              </a:rPr>
              <a:t> un </a:t>
            </a:r>
            <a:r>
              <a:rPr lang="en-GB" altLang="es-ES" dirty="0" err="1">
                <a:latin typeface="Arial Rounded MT Bold" panose="020F0704030504030204" pitchFamily="34" charset="0"/>
              </a:rPr>
              <a:t>timp</a:t>
            </a:r>
            <a:r>
              <a:rPr lang="en-GB" altLang="es-ES" dirty="0">
                <a:latin typeface="Arial Rounded MT Bold" panose="020F0704030504030204" pitchFamily="34" charset="0"/>
              </a:rPr>
              <a:t> </a:t>
            </a:r>
            <a:r>
              <a:rPr lang="en-GB" altLang="es-ES" dirty="0" err="1">
                <a:latin typeface="Arial Rounded MT Bold" panose="020F0704030504030204" pitchFamily="34" charset="0"/>
              </a:rPr>
              <a:t>limitat</a:t>
            </a:r>
            <a:r>
              <a:rPr lang="en-GB" altLang="es-ES" dirty="0">
                <a:latin typeface="Arial Rounded MT Bold" panose="020F0704030504030204" pitchFamily="34" charset="0"/>
              </a:rPr>
              <a:t> de </a:t>
            </a:r>
            <a:r>
              <a:rPr lang="en-GB" altLang="es-ES" dirty="0" err="1">
                <a:latin typeface="Arial Rounded MT Bold" panose="020F0704030504030204" pitchFamily="34" charset="0"/>
              </a:rPr>
              <a:t>utilizare</a:t>
            </a:r>
            <a:r>
              <a:rPr lang="en-GB" altLang="es-ES" dirty="0">
                <a:latin typeface="Arial Rounded MT Bold" panose="020F0704030504030204" pitchFamily="34" charset="0"/>
              </a:rPr>
              <a:t>). </a:t>
            </a:r>
          </a:p>
          <a:p>
            <a:pPr>
              <a:defRPr/>
            </a:pPr>
            <a:r>
              <a:rPr lang="en-GB" altLang="es-ES" dirty="0">
                <a:latin typeface="Arial Rounded MT Bold" panose="020F0704030504030204" pitchFamily="34" charset="0"/>
              </a:rPr>
              <a:t>
</a:t>
            </a:r>
            <a:r>
              <a:rPr lang="en-GB" altLang="es-ES" dirty="0" err="1">
                <a:latin typeface="Arial Rounded MT Bold" panose="020F0704030504030204" pitchFamily="34" charset="0"/>
              </a:rPr>
              <a:t>Fiti</a:t>
            </a:r>
            <a:r>
              <a:rPr lang="en-GB" altLang="es-ES" dirty="0">
                <a:latin typeface="Arial Rounded MT Bold" panose="020F0704030504030204" pitchFamily="34" charset="0"/>
              </a:rPr>
              <a:t> </a:t>
            </a:r>
            <a:r>
              <a:rPr lang="en-GB" altLang="es-ES" dirty="0" err="1">
                <a:latin typeface="Arial Rounded MT Bold" panose="020F0704030504030204" pitchFamily="34" charset="0"/>
              </a:rPr>
              <a:t>consecvent</a:t>
            </a:r>
            <a:r>
              <a:rPr lang="en-GB" altLang="es-ES" dirty="0">
                <a:latin typeface="Arial Rounded MT Bold" panose="020F0704030504030204" pitchFamily="34" charset="0"/>
              </a:rPr>
              <a:t>, </a:t>
            </a:r>
            <a:r>
              <a:rPr lang="en-GB" altLang="es-ES" dirty="0" err="1">
                <a:latin typeface="Arial Rounded MT Bold" panose="020F0704030504030204" pitchFamily="34" charset="0"/>
              </a:rPr>
              <a:t>oamenilor</a:t>
            </a:r>
            <a:r>
              <a:rPr lang="en-GB" altLang="es-ES" dirty="0">
                <a:latin typeface="Arial Rounded MT Bold" panose="020F0704030504030204" pitchFamily="34" charset="0"/>
              </a:rPr>
              <a:t> le </a:t>
            </a:r>
            <a:r>
              <a:rPr lang="en-GB" altLang="es-ES" dirty="0" err="1">
                <a:latin typeface="Arial Rounded MT Bold" panose="020F0704030504030204" pitchFamily="34" charset="0"/>
              </a:rPr>
              <a:t>plac</a:t>
            </a:r>
            <a:r>
              <a:rPr lang="en-GB" altLang="es-ES" dirty="0">
                <a:latin typeface="Arial Rounded MT Bold" panose="020F0704030504030204" pitchFamily="34" charset="0"/>
              </a:rPr>
              <a:t> </a:t>
            </a:r>
            <a:r>
              <a:rPr lang="en-GB" altLang="es-ES" dirty="0" err="1">
                <a:latin typeface="Arial Rounded MT Bold" panose="020F0704030504030204" pitchFamily="34" charset="0"/>
              </a:rPr>
              <a:t>lucrurile</a:t>
            </a:r>
            <a:r>
              <a:rPr lang="en-GB" altLang="es-ES" dirty="0">
                <a:latin typeface="Arial Rounded MT Bold" panose="020F0704030504030204" pitchFamily="34" charset="0"/>
              </a:rPr>
              <a:t> cu care sunt </a:t>
            </a:r>
            <a:r>
              <a:rPr lang="en-GB" altLang="es-ES" dirty="0" err="1">
                <a:latin typeface="Arial Rounded MT Bold" panose="020F0704030504030204" pitchFamily="34" charset="0"/>
              </a:rPr>
              <a:t>familiarizati</a:t>
            </a:r>
            <a:r>
              <a:rPr lang="en-GB" altLang="es-ES" dirty="0">
                <a:latin typeface="Arial Rounded MT Bold" panose="020F0704030504030204" pitchFamily="34" charset="0"/>
              </a:rPr>
              <a:t>. </a:t>
            </a:r>
          </a:p>
          <a:p>
            <a:pPr>
              <a:defRPr/>
            </a:pPr>
            <a:r>
              <a:rPr lang="en-GB" altLang="es-ES" dirty="0">
                <a:latin typeface="Arial Rounded MT Bold" panose="020F0704030504030204" pitchFamily="34" charset="0"/>
              </a:rPr>
              <a:t>
</a:t>
            </a:r>
            <a:r>
              <a:rPr lang="en-GB" altLang="es-ES" dirty="0" err="1">
                <a:latin typeface="Arial Rounded MT Bold" panose="020F0704030504030204" pitchFamily="34" charset="0"/>
              </a:rPr>
              <a:t>Alegeti</a:t>
            </a:r>
            <a:r>
              <a:rPr lang="en-GB" altLang="es-ES" dirty="0">
                <a:latin typeface="Arial Rounded MT Bold" panose="020F0704030504030204" pitchFamily="34" charset="0"/>
              </a:rPr>
              <a:t> software-ul care se </a:t>
            </a:r>
            <a:r>
              <a:rPr lang="en-GB" altLang="es-ES" dirty="0" err="1">
                <a:latin typeface="Arial Rounded MT Bold" panose="020F0704030504030204" pitchFamily="34" charset="0"/>
              </a:rPr>
              <a:t>potriveste</a:t>
            </a:r>
            <a:r>
              <a:rPr lang="en-GB" altLang="es-ES" dirty="0">
                <a:latin typeface="Arial Rounded MT Bold" panose="020F0704030504030204" pitchFamily="34" charset="0"/>
              </a:rPr>
              <a:t> </a:t>
            </a:r>
            <a:r>
              <a:rPr lang="en-GB" altLang="es-ES" dirty="0" err="1">
                <a:latin typeface="Arial Rounded MT Bold" panose="020F0704030504030204" pitchFamily="34" charset="0"/>
              </a:rPr>
              <a:t>cel</a:t>
            </a:r>
            <a:r>
              <a:rPr lang="en-GB" altLang="es-ES" dirty="0">
                <a:latin typeface="Arial Rounded MT Bold" panose="020F0704030504030204" pitchFamily="34" charset="0"/>
              </a:rPr>
              <a:t> </a:t>
            </a:r>
            <a:r>
              <a:rPr lang="en-GB" altLang="es-ES" dirty="0" err="1">
                <a:latin typeface="Arial Rounded MT Bold" panose="020F0704030504030204" pitchFamily="34" charset="0"/>
              </a:rPr>
              <a:t>mai</a:t>
            </a:r>
            <a:r>
              <a:rPr lang="en-GB" altLang="es-ES" dirty="0">
                <a:latin typeface="Arial Rounded MT Bold" panose="020F0704030504030204" pitchFamily="34" charset="0"/>
              </a:rPr>
              <a:t> bine </a:t>
            </a:r>
            <a:r>
              <a:rPr lang="en-GB" altLang="es-ES" dirty="0" err="1">
                <a:latin typeface="Arial Rounded MT Bold" panose="020F0704030504030204" pitchFamily="34" charset="0"/>
              </a:rPr>
              <a:t>nevoilor</a:t>
            </a:r>
            <a:r>
              <a:rPr lang="en-GB" altLang="es-ES" dirty="0">
                <a:latin typeface="Arial Rounded MT Bold" panose="020F0704030504030204" pitchFamily="34" charset="0"/>
              </a:rPr>
              <a:t> </a:t>
            </a:r>
            <a:r>
              <a:rPr lang="en-GB" altLang="es-ES" dirty="0" err="1">
                <a:latin typeface="Arial Rounded MT Bold" panose="020F0704030504030204" pitchFamily="34" charset="0"/>
              </a:rPr>
              <a:t>echipei</a:t>
            </a:r>
            <a:r>
              <a:rPr lang="en-GB" altLang="es-ES" dirty="0">
                <a:latin typeface="Arial Rounded MT Bold" panose="020F0704030504030204" pitchFamily="34" charset="0"/>
              </a:rPr>
              <a:t> </a:t>
            </a:r>
            <a:r>
              <a:rPr lang="en-GB" altLang="es-ES" dirty="0" err="1">
                <a:latin typeface="Arial Rounded MT Bold" panose="020F0704030504030204" pitchFamily="34" charset="0"/>
              </a:rPr>
              <a:t>si</a:t>
            </a:r>
            <a:r>
              <a:rPr lang="en-GB" altLang="es-ES" dirty="0">
                <a:latin typeface="Arial Rounded MT Bold" panose="020F0704030504030204" pitchFamily="34" charset="0"/>
              </a:rPr>
              <a:t> </a:t>
            </a:r>
            <a:r>
              <a:rPr lang="en-GB" altLang="es-ES" dirty="0" err="1">
                <a:latin typeface="Arial Rounded MT Bold" panose="020F0704030504030204" pitchFamily="34" charset="0"/>
              </a:rPr>
              <a:t>ramaneti</a:t>
            </a:r>
            <a:r>
              <a:rPr lang="en-GB" altLang="es-ES" dirty="0">
                <a:latin typeface="Arial Rounded MT Bold" panose="020F0704030504030204" pitchFamily="34" charset="0"/>
              </a:rPr>
              <a:t> la </a:t>
            </a:r>
            <a:r>
              <a:rPr lang="en-GB" altLang="es-ES" dirty="0" err="1">
                <a:latin typeface="Arial Rounded MT Bold" panose="020F0704030504030204" pitchFamily="34" charset="0"/>
              </a:rPr>
              <a:t>acesta</a:t>
            </a:r>
            <a:r>
              <a:rPr lang="en-GB" altLang="es-ES" dirty="0">
                <a:latin typeface="Arial Rounded MT Bold" panose="020F0704030504030204" pitchFamily="34" charset="0"/>
              </a:rPr>
              <a:t>.
</a:t>
            </a:r>
          </a:p>
        </p:txBody>
      </p:sp>
      <p:sp>
        <p:nvSpPr>
          <p:cNvPr id="6" name="TextBox 5">
            <a:extLst>
              <a:ext uri="{FF2B5EF4-FFF2-40B4-BE49-F238E27FC236}">
                <a16:creationId xmlns:a16="http://schemas.microsoft.com/office/drawing/2014/main" id="{998E055F-BB3F-4333-9854-C85DAD820635}"/>
              </a:ext>
            </a:extLst>
          </p:cNvPr>
          <p:cNvSpPr txBox="1"/>
          <p:nvPr/>
        </p:nvSpPr>
        <p:spPr>
          <a:xfrm>
            <a:off x="2527277" y="342655"/>
            <a:ext cx="7338871" cy="646331"/>
          </a:xfrm>
          <a:prstGeom prst="rect">
            <a:avLst/>
          </a:prstGeom>
          <a:noFill/>
        </p:spPr>
        <p:txBody>
          <a:bodyPr wrap="square" rtlCol="0">
            <a:spAutoFit/>
          </a:bodyPr>
          <a:lstStyle/>
          <a:p>
            <a:r>
              <a:rPr lang="en-GB" sz="3600" b="1" dirty="0" err="1">
                <a:solidFill>
                  <a:schemeClr val="accent1">
                    <a:lumMod val="75000"/>
                  </a:schemeClr>
                </a:solidFill>
                <a:latin typeface="Arial Rounded MT Bold" panose="020F0704030504030204" pitchFamily="34" charset="0"/>
              </a:rPr>
              <a:t>Mgestionarea</a:t>
            </a:r>
            <a:r>
              <a:rPr lang="en-GB" sz="3600" b="1" dirty="0">
                <a:solidFill>
                  <a:schemeClr val="accent1">
                    <a:lumMod val="75000"/>
                  </a:schemeClr>
                </a:solidFill>
                <a:latin typeface="Arial Rounded MT Bold" panose="020F0704030504030204" pitchFamily="34" charset="0"/>
              </a:rPr>
              <a:t> </a:t>
            </a:r>
            <a:r>
              <a:rPr lang="en-GB" sz="3600" b="1" dirty="0" err="1">
                <a:solidFill>
                  <a:schemeClr val="accent1">
                    <a:lumMod val="75000"/>
                  </a:schemeClr>
                </a:solidFill>
                <a:latin typeface="Arial Rounded MT Bold" panose="020F0704030504030204" pitchFamily="34" charset="0"/>
              </a:rPr>
              <a:t>echipelor</a:t>
            </a:r>
            <a:r>
              <a:rPr lang="en-GB" sz="3600" b="1" dirty="0">
                <a:solidFill>
                  <a:schemeClr val="accent1">
                    <a:lumMod val="75000"/>
                  </a:schemeClr>
                </a:solidFill>
                <a:latin typeface="Arial Rounded MT Bold" panose="020F0704030504030204" pitchFamily="34" charset="0"/>
              </a:rPr>
              <a:t> </a:t>
            </a:r>
            <a:r>
              <a:rPr lang="en-GB" sz="3600" b="1" dirty="0" err="1">
                <a:solidFill>
                  <a:schemeClr val="accent1">
                    <a:lumMod val="75000"/>
                  </a:schemeClr>
                </a:solidFill>
                <a:latin typeface="Arial Rounded MT Bold" panose="020F0704030504030204" pitchFamily="34" charset="0"/>
              </a:rPr>
              <a:t>virtuale</a:t>
            </a:r>
            <a:endParaRPr lang="en-GB" sz="3600" b="1" dirty="0">
              <a:solidFill>
                <a:schemeClr val="accent1">
                  <a:lumMod val="75000"/>
                </a:schemeClr>
              </a:solidFill>
            </a:endParaRPr>
          </a:p>
        </p:txBody>
      </p:sp>
      <p:pic>
        <p:nvPicPr>
          <p:cNvPr id="10" name="Picture 9">
            <a:extLst>
              <a:ext uri="{FF2B5EF4-FFF2-40B4-BE49-F238E27FC236}">
                <a16:creationId xmlns:a16="http://schemas.microsoft.com/office/drawing/2014/main" id="{D5281CBF-B0C4-40DC-B78D-F0BC37BD2C8D}"/>
              </a:ext>
            </a:extLst>
          </p:cNvPr>
          <p:cNvPicPr>
            <a:picLocks noChangeAspect="1"/>
          </p:cNvPicPr>
          <p:nvPr/>
        </p:nvPicPr>
        <p:blipFill>
          <a:blip r:embed="rId5"/>
          <a:stretch>
            <a:fillRect/>
          </a:stretch>
        </p:blipFill>
        <p:spPr>
          <a:xfrm>
            <a:off x="2219423" y="1422275"/>
            <a:ext cx="3889585" cy="4560203"/>
          </a:xfrm>
          <a:prstGeom prst="rect">
            <a:avLst/>
          </a:prstGeom>
        </p:spPr>
      </p:pic>
    </p:spTree>
    <p:extLst>
      <p:ext uri="{BB962C8B-B14F-4D97-AF65-F5344CB8AC3E}">
        <p14:creationId xmlns:p14="http://schemas.microsoft.com/office/powerpoint/2010/main" val="114582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ttangolo 1">
            <a:extLst>
              <a:ext uri="{FF2B5EF4-FFF2-40B4-BE49-F238E27FC236}">
                <a16:creationId xmlns:a16="http://schemas.microsoft.com/office/drawing/2014/main" id="{50937956-F9E8-4796-8E1E-2932BB6CF382}"/>
              </a:ext>
            </a:extLst>
          </p:cNvPr>
          <p:cNvSpPr/>
          <p:nvPr/>
        </p:nvSpPr>
        <p:spPr>
          <a:xfrm>
            <a:off x="2773277" y="988986"/>
            <a:ext cx="5750752" cy="5909310"/>
          </a:xfrm>
          <a:prstGeom prst="rect">
            <a:avLst/>
          </a:prstGeom>
        </p:spPr>
        <p:txBody>
          <a:bodyPr wrap="square">
            <a:spAutoFit/>
          </a:bodyPr>
          <a:lstStyle/>
          <a:p>
            <a:pPr>
              <a:defRPr/>
            </a:pPr>
            <a:r>
              <a:rPr lang="en-GB" altLang="es-ES" dirty="0">
                <a:solidFill>
                  <a:schemeClr val="accent6">
                    <a:lumMod val="75000"/>
                  </a:schemeClr>
                </a:solidFill>
                <a:latin typeface="Arial Rounded MT Bold" panose="020F0704030504030204" pitchFamily="34" charset="0"/>
              </a:rPr>
              <a:t>7. </a:t>
            </a:r>
            <a:r>
              <a:rPr lang="en-GB" altLang="es-ES" dirty="0" err="1">
                <a:solidFill>
                  <a:schemeClr val="accent6">
                    <a:lumMod val="75000"/>
                  </a:schemeClr>
                </a:solidFill>
                <a:latin typeface="Arial Rounded MT Bold" panose="020F0704030504030204" pitchFamily="34" charset="0"/>
              </a:rPr>
              <a:t>Tehnologie</a:t>
            </a:r>
            <a:r>
              <a:rPr lang="en-GB" altLang="es-ES" dirty="0">
                <a:solidFill>
                  <a:schemeClr val="accent6">
                    <a:lumMod val="75000"/>
                  </a:schemeClr>
                </a:solidFill>
                <a:latin typeface="Arial Rounded MT Bold" panose="020F0704030504030204" pitchFamily="34" charset="0"/>
              </a:rPr>
              <a:t> </a:t>
            </a:r>
            <a:r>
              <a:rPr lang="en-GB" altLang="es-ES" dirty="0" err="1">
                <a:solidFill>
                  <a:schemeClr val="accent6">
                    <a:lumMod val="75000"/>
                  </a:schemeClr>
                </a:solidFill>
                <a:latin typeface="Arial Rounded MT Bold" panose="020F0704030504030204" pitchFamily="34" charset="0"/>
              </a:rPr>
              <a:t>pentru</a:t>
            </a:r>
            <a:r>
              <a:rPr lang="en-GB" altLang="es-ES" dirty="0">
                <a:solidFill>
                  <a:schemeClr val="accent6">
                    <a:lumMod val="75000"/>
                  </a:schemeClr>
                </a:solidFill>
                <a:latin typeface="Arial Rounded MT Bold" panose="020F0704030504030204" pitchFamily="34" charset="0"/>
              </a:rPr>
              <a:t> </a:t>
            </a:r>
            <a:r>
              <a:rPr lang="en-GB" altLang="es-ES" dirty="0" err="1">
                <a:solidFill>
                  <a:schemeClr val="accent6">
                    <a:lumMod val="75000"/>
                  </a:schemeClr>
                </a:solidFill>
                <a:latin typeface="Arial Rounded MT Bold" panose="020F0704030504030204" pitchFamily="34" charset="0"/>
              </a:rPr>
              <a:t>echipe</a:t>
            </a:r>
            <a:r>
              <a:rPr lang="en-GB" altLang="es-ES" dirty="0">
                <a:solidFill>
                  <a:schemeClr val="accent6">
                    <a:lumMod val="75000"/>
                  </a:schemeClr>
                </a:solidFill>
                <a:latin typeface="Arial Rounded MT Bold" panose="020F0704030504030204" pitchFamily="34" charset="0"/>
              </a:rPr>
              <a:t> </a:t>
            </a:r>
            <a:r>
              <a:rPr lang="en-GB" altLang="es-ES" dirty="0" err="1">
                <a:solidFill>
                  <a:schemeClr val="accent6">
                    <a:lumMod val="75000"/>
                  </a:schemeClr>
                </a:solidFill>
                <a:latin typeface="Arial Rounded MT Bold" panose="020F0704030504030204" pitchFamily="34" charset="0"/>
              </a:rPr>
              <a:t>virtuale</a:t>
            </a:r>
            <a:endParaRPr lang="en-GB" altLang="es-ES" dirty="0">
              <a:solidFill>
                <a:schemeClr val="accent6">
                  <a:lumMod val="75000"/>
                </a:schemeClr>
              </a:solidFill>
              <a:latin typeface="Arial Rounded MT Bold" panose="020F0704030504030204" pitchFamily="34" charset="0"/>
            </a:endParaRPr>
          </a:p>
          <a:p>
            <a:pPr>
              <a:defRPr/>
            </a:pPr>
            <a:endParaRPr lang="en-GB" altLang="es-ES" dirty="0">
              <a:solidFill>
                <a:schemeClr val="accent6">
                  <a:lumMod val="75000"/>
                </a:schemeClr>
              </a:solidFill>
              <a:latin typeface="Arial Rounded MT Bold" panose="020F0704030504030204" pitchFamily="34" charset="0"/>
            </a:endParaRPr>
          </a:p>
          <a:p>
            <a:pPr>
              <a:defRPr/>
            </a:pPr>
            <a:r>
              <a:rPr lang="en-GB" altLang="es-ES" dirty="0" err="1">
                <a:latin typeface="Arial Rounded MT Bold" panose="020F0704030504030204" pitchFamily="34" charset="0"/>
              </a:rPr>
              <a:t>Dincolo</a:t>
            </a:r>
            <a:r>
              <a:rPr lang="en-GB" altLang="es-ES" dirty="0">
                <a:latin typeface="Arial Rounded MT Bold" panose="020F0704030504030204" pitchFamily="34" charset="0"/>
              </a:rPr>
              <a:t> de </a:t>
            </a:r>
            <a:r>
              <a:rPr lang="en-GB" altLang="es-ES" dirty="0" err="1">
                <a:latin typeface="Arial Rounded MT Bold" panose="020F0704030504030204" pitchFamily="34" charset="0"/>
              </a:rPr>
              <a:t>cele</a:t>
            </a:r>
            <a:r>
              <a:rPr lang="en-GB" altLang="es-ES" dirty="0">
                <a:latin typeface="Arial Rounded MT Bold" panose="020F0704030504030204" pitchFamily="34" charset="0"/>
              </a:rPr>
              <a:t> legate de </a:t>
            </a:r>
            <a:r>
              <a:rPr lang="en-GB" altLang="es-ES" dirty="0" err="1">
                <a:latin typeface="Arial Rounded MT Bold" panose="020F0704030504030204" pitchFamily="34" charset="0"/>
              </a:rPr>
              <a:t>intalniri</a:t>
            </a:r>
            <a:r>
              <a:rPr lang="en-GB" altLang="es-ES" dirty="0">
                <a:latin typeface="Arial Rounded MT Bold" panose="020F0704030504030204" pitchFamily="34" charset="0"/>
              </a:rPr>
              <a:t> </a:t>
            </a:r>
            <a:r>
              <a:rPr lang="en-GB" altLang="es-ES" dirty="0" err="1">
                <a:latin typeface="Arial Rounded MT Bold" panose="020F0704030504030204" pitchFamily="34" charset="0"/>
              </a:rPr>
              <a:t>virtuale</a:t>
            </a:r>
            <a:r>
              <a:rPr lang="en-GB" altLang="es-ES" dirty="0">
                <a:latin typeface="Arial Rounded MT Bold" panose="020F0704030504030204" pitchFamily="34" charset="0"/>
              </a:rPr>
              <a:t>, </a:t>
            </a:r>
            <a:r>
              <a:rPr lang="en-GB" altLang="es-ES" dirty="0" err="1">
                <a:latin typeface="Arial Rounded MT Bold" panose="020F0704030504030204" pitchFamily="34" charset="0"/>
              </a:rPr>
              <a:t>exista</a:t>
            </a:r>
            <a:r>
              <a:rPr lang="en-GB" altLang="es-ES" dirty="0">
                <a:latin typeface="Arial Rounded MT Bold" panose="020F0704030504030204" pitchFamily="34" charset="0"/>
              </a:rPr>
              <a:t> </a:t>
            </a:r>
            <a:r>
              <a:rPr lang="en-GB" altLang="es-ES" dirty="0" err="1">
                <a:latin typeface="Arial Rounded MT Bold" panose="020F0704030504030204" pitchFamily="34" charset="0"/>
              </a:rPr>
              <a:t>si</a:t>
            </a:r>
            <a:r>
              <a:rPr lang="en-GB" altLang="es-ES" dirty="0">
                <a:latin typeface="Arial Rounded MT Bold" panose="020F0704030504030204" pitchFamily="34" charset="0"/>
              </a:rPr>
              <a:t> </a:t>
            </a:r>
            <a:r>
              <a:rPr lang="en-GB" altLang="es-ES" dirty="0" err="1">
                <a:latin typeface="Arial Rounded MT Bold" panose="020F0704030504030204" pitchFamily="34" charset="0"/>
              </a:rPr>
              <a:t>alte</a:t>
            </a:r>
            <a:r>
              <a:rPr lang="en-GB" altLang="es-ES" dirty="0">
                <a:latin typeface="Arial Rounded MT Bold" panose="020F0704030504030204" pitchFamily="34" charset="0"/>
              </a:rPr>
              <a:t> </a:t>
            </a:r>
            <a:r>
              <a:rPr lang="en-GB" altLang="es-ES" dirty="0" err="1">
                <a:latin typeface="Arial Rounded MT Bold" panose="020F0704030504030204" pitchFamily="34" charset="0"/>
              </a:rPr>
              <a:t>instrumente</a:t>
            </a:r>
            <a:r>
              <a:rPr lang="en-GB" altLang="es-ES" dirty="0">
                <a:latin typeface="Arial Rounded MT Bold" panose="020F0704030504030204" pitchFamily="34" charset="0"/>
              </a:rPr>
              <a:t> pe care le </a:t>
            </a:r>
            <a:r>
              <a:rPr lang="en-GB" altLang="es-ES" dirty="0" err="1">
                <a:latin typeface="Arial Rounded MT Bold" panose="020F0704030504030204" pitchFamily="34" charset="0"/>
              </a:rPr>
              <a:t>puteti</a:t>
            </a:r>
            <a:r>
              <a:rPr lang="en-GB" altLang="es-ES" dirty="0">
                <a:latin typeface="Arial Rounded MT Bold" panose="020F0704030504030204" pitchFamily="34" charset="0"/>
              </a:rPr>
              <a:t> </a:t>
            </a:r>
            <a:r>
              <a:rPr lang="en-GB" altLang="es-ES" dirty="0" err="1">
                <a:latin typeface="Arial Rounded MT Bold" panose="020F0704030504030204" pitchFamily="34" charset="0"/>
              </a:rPr>
              <a:t>utiliza</a:t>
            </a:r>
            <a:r>
              <a:rPr lang="en-GB" altLang="es-ES" dirty="0">
                <a:latin typeface="Arial Rounded MT Bold" panose="020F0704030504030204" pitchFamily="34" charset="0"/>
              </a:rPr>
              <a:t> </a:t>
            </a:r>
            <a:r>
              <a:rPr lang="en-GB" altLang="es-ES" dirty="0" err="1">
                <a:latin typeface="Arial Rounded MT Bold" panose="020F0704030504030204" pitchFamily="34" charset="0"/>
              </a:rPr>
              <a:t>pentru</a:t>
            </a:r>
            <a:r>
              <a:rPr lang="en-GB" altLang="es-ES" dirty="0">
                <a:latin typeface="Arial Rounded MT Bold" panose="020F0704030504030204" pitchFamily="34" charset="0"/>
              </a:rPr>
              <a:t> a </a:t>
            </a:r>
            <a:r>
              <a:rPr lang="en-GB" altLang="es-ES" dirty="0" err="1">
                <a:latin typeface="Arial Rounded MT Bold" panose="020F0704030504030204" pitchFamily="34" charset="0"/>
              </a:rPr>
              <a:t>creste</a:t>
            </a:r>
            <a:r>
              <a:rPr lang="en-GB" altLang="es-ES" dirty="0">
                <a:latin typeface="Arial Rounded MT Bold" panose="020F0704030504030204" pitchFamily="34" charset="0"/>
              </a:rPr>
              <a:t> </a:t>
            </a:r>
            <a:r>
              <a:rPr lang="en-GB" altLang="es-ES" dirty="0" err="1">
                <a:latin typeface="Arial Rounded MT Bold" panose="020F0704030504030204" pitchFamily="34" charset="0"/>
              </a:rPr>
              <a:t>productivitatea</a:t>
            </a:r>
            <a:r>
              <a:rPr lang="en-GB" altLang="es-ES" dirty="0">
                <a:latin typeface="Arial Rounded MT Bold" panose="020F0704030504030204" pitchFamily="34" charset="0"/>
              </a:rPr>
              <a:t> </a:t>
            </a:r>
            <a:r>
              <a:rPr lang="en-GB" altLang="es-ES" dirty="0" err="1">
                <a:latin typeface="Arial Rounded MT Bold" panose="020F0704030504030204" pitchFamily="34" charset="0"/>
              </a:rPr>
              <a:t>echipelor</a:t>
            </a:r>
            <a:r>
              <a:rPr lang="en-GB" altLang="es-ES" dirty="0">
                <a:latin typeface="Arial Rounded MT Bold" panose="020F0704030504030204" pitchFamily="34" charset="0"/>
              </a:rPr>
              <a:t> </a:t>
            </a:r>
            <a:r>
              <a:rPr lang="en-GB" altLang="es-ES" dirty="0" err="1">
                <a:latin typeface="Arial Rounded MT Bold" panose="020F0704030504030204" pitchFamily="34" charset="0"/>
              </a:rPr>
              <a:t>virtuale</a:t>
            </a:r>
            <a:r>
              <a:rPr lang="en-GB" altLang="es-ES" dirty="0">
                <a:latin typeface="Arial Rounded MT Bold" panose="020F0704030504030204" pitchFamily="34" charset="0"/>
              </a:rPr>
              <a:t>.</a:t>
            </a:r>
          </a:p>
          <a:p>
            <a:pPr>
              <a:defRPr/>
            </a:pPr>
            <a:r>
              <a:rPr lang="en-GB" altLang="es-ES" dirty="0">
                <a:latin typeface="Arial Rounded MT Bold" panose="020F0704030504030204" pitchFamily="34" charset="0"/>
              </a:rPr>
              <a:t>
</a:t>
            </a:r>
            <a:r>
              <a:rPr lang="en-GB" altLang="es-ES" dirty="0" err="1">
                <a:latin typeface="Arial Rounded MT Bold" panose="020F0704030504030204" pitchFamily="34" charset="0"/>
              </a:rPr>
              <a:t>Acestea</a:t>
            </a:r>
            <a:r>
              <a:rPr lang="en-GB" altLang="es-ES" dirty="0">
                <a:latin typeface="Arial Rounded MT Bold" panose="020F0704030504030204" pitchFamily="34" charset="0"/>
              </a:rPr>
              <a:t> </a:t>
            </a:r>
            <a:r>
              <a:rPr lang="en-GB" altLang="es-ES" dirty="0" err="1">
                <a:latin typeface="Arial Rounded MT Bold" panose="020F0704030504030204" pitchFamily="34" charset="0"/>
              </a:rPr>
              <a:t>ar</a:t>
            </a:r>
            <a:r>
              <a:rPr lang="en-GB" altLang="es-ES" dirty="0">
                <a:latin typeface="Arial Rounded MT Bold" panose="020F0704030504030204" pitchFamily="34" charset="0"/>
              </a:rPr>
              <a:t> </a:t>
            </a:r>
            <a:r>
              <a:rPr lang="en-GB" altLang="es-ES" dirty="0" err="1">
                <a:latin typeface="Arial Rounded MT Bold" panose="020F0704030504030204" pitchFamily="34" charset="0"/>
              </a:rPr>
              <a:t>putea</a:t>
            </a:r>
            <a:r>
              <a:rPr lang="en-GB" altLang="es-ES" dirty="0">
                <a:latin typeface="Arial Rounded MT Bold" panose="020F0704030504030204" pitchFamily="34" charset="0"/>
              </a:rPr>
              <a:t> fi:
-software de </a:t>
            </a:r>
            <a:r>
              <a:rPr lang="en-GB" altLang="es-ES" dirty="0" err="1">
                <a:latin typeface="Arial Rounded MT Bold" panose="020F0704030504030204" pitchFamily="34" charset="0"/>
              </a:rPr>
              <a:t>colaborare</a:t>
            </a:r>
            <a:r>
              <a:rPr lang="en-GB" altLang="es-ES" dirty="0">
                <a:latin typeface="Arial Rounded MT Bold" panose="020F0704030504030204" pitchFamily="34" charset="0"/>
              </a:rPr>
              <a:t>
-software </a:t>
            </a:r>
            <a:r>
              <a:rPr lang="en-GB" altLang="es-ES" dirty="0" err="1">
                <a:latin typeface="Arial Rounded MT Bold" panose="020F0704030504030204" pitchFamily="34" charset="0"/>
              </a:rPr>
              <a:t>pentru</a:t>
            </a:r>
            <a:r>
              <a:rPr lang="en-GB" altLang="es-ES" dirty="0">
                <a:latin typeface="Arial Rounded MT Bold" panose="020F0704030504030204" pitchFamily="34" charset="0"/>
              </a:rPr>
              <a:t> </a:t>
            </a:r>
            <a:r>
              <a:rPr lang="en-GB" altLang="es-ES" dirty="0" err="1">
                <a:latin typeface="Arial Rounded MT Bold" panose="020F0704030504030204" pitchFamily="34" charset="0"/>
              </a:rPr>
              <a:t>urmarirea</a:t>
            </a:r>
            <a:r>
              <a:rPr lang="en-GB" altLang="es-ES" dirty="0">
                <a:latin typeface="Arial Rounded MT Bold" panose="020F0704030504030204" pitchFamily="34" charset="0"/>
              </a:rPr>
              <a:t> </a:t>
            </a:r>
            <a:r>
              <a:rPr lang="en-GB" altLang="es-ES" dirty="0" err="1">
                <a:latin typeface="Arial Rounded MT Bold" panose="020F0704030504030204" pitchFamily="34" charset="0"/>
              </a:rPr>
              <a:t>obiectivelor</a:t>
            </a:r>
            <a:r>
              <a:rPr lang="en-GB" altLang="es-ES" dirty="0">
                <a:latin typeface="Arial Rounded MT Bold" panose="020F0704030504030204" pitchFamily="34" charset="0"/>
              </a:rPr>
              <a:t> </a:t>
            </a:r>
            <a:r>
              <a:rPr lang="en-GB" altLang="es-ES" dirty="0" err="1">
                <a:latin typeface="Arial Rounded MT Bold" panose="020F0704030504030204" pitchFamily="34" charset="0"/>
              </a:rPr>
              <a:t>si</a:t>
            </a:r>
            <a:r>
              <a:rPr lang="en-GB" altLang="es-ES" dirty="0">
                <a:latin typeface="Arial Rounded MT Bold" panose="020F0704030504030204" pitchFamily="34" charset="0"/>
              </a:rPr>
              <a:t> </a:t>
            </a:r>
            <a:r>
              <a:rPr lang="en-GB" altLang="es-ES" dirty="0" err="1">
                <a:latin typeface="Arial Rounded MT Bold" panose="020F0704030504030204" pitchFamily="34" charset="0"/>
              </a:rPr>
              <a:t>raportarea</a:t>
            </a:r>
            <a:r>
              <a:rPr lang="en-GB" altLang="es-ES" dirty="0">
                <a:latin typeface="Arial Rounded MT Bold" panose="020F0704030504030204" pitchFamily="34" charset="0"/>
              </a:rPr>
              <a:t> </a:t>
            </a:r>
            <a:r>
              <a:rPr lang="en-GB" altLang="es-ES" dirty="0" err="1">
                <a:latin typeface="Arial Rounded MT Bold" panose="020F0704030504030204" pitchFamily="34" charset="0"/>
              </a:rPr>
              <a:t>stadiului</a:t>
            </a:r>
            <a:r>
              <a:rPr lang="en-GB" altLang="es-ES" dirty="0">
                <a:latin typeface="Arial Rounded MT Bold" panose="020F0704030504030204" pitchFamily="34" charset="0"/>
              </a:rPr>
              <a:t>
-software de management de </a:t>
            </a:r>
            <a:r>
              <a:rPr lang="en-GB" altLang="es-ES" dirty="0" err="1">
                <a:latin typeface="Arial Rounded MT Bold" panose="020F0704030504030204" pitchFamily="34" charset="0"/>
              </a:rPr>
              <a:t>proiect</a:t>
            </a:r>
            <a:r>
              <a:rPr lang="en-GB" altLang="es-ES" dirty="0">
                <a:latin typeface="Arial Rounded MT Bold" panose="020F0704030504030204" pitchFamily="34" charset="0"/>
              </a:rPr>
              <a:t>
-</a:t>
            </a:r>
            <a:r>
              <a:rPr lang="en-GB" altLang="es-ES" dirty="0" err="1">
                <a:latin typeface="Arial Rounded MT Bold" panose="020F0704030504030204" pitchFamily="34" charset="0"/>
              </a:rPr>
              <a:t>gestionarea</a:t>
            </a:r>
            <a:r>
              <a:rPr lang="en-GB" altLang="es-ES" dirty="0">
                <a:latin typeface="Arial Rounded MT Bold" panose="020F0704030504030204" pitchFamily="34" charset="0"/>
              </a:rPr>
              <a:t> </a:t>
            </a:r>
            <a:r>
              <a:rPr lang="en-GB" altLang="es-ES" dirty="0" err="1">
                <a:latin typeface="Arial Rounded MT Bold" panose="020F0704030504030204" pitchFamily="34" charset="0"/>
              </a:rPr>
              <a:t>documentelor</a:t>
            </a:r>
            <a:r>
              <a:rPr lang="en-GB" altLang="es-ES" dirty="0">
                <a:latin typeface="Arial Rounded MT Bold" panose="020F0704030504030204" pitchFamily="34" charset="0"/>
              </a:rPr>
              <a:t>
-</a:t>
            </a:r>
            <a:r>
              <a:rPr lang="en-GB" altLang="es-ES" dirty="0" err="1">
                <a:latin typeface="Arial Rounded MT Bold" panose="020F0704030504030204" pitchFamily="34" charset="0"/>
              </a:rPr>
              <a:t>comunicare</a:t>
            </a:r>
            <a:endParaRPr lang="en-GB" altLang="es-ES" dirty="0">
              <a:latin typeface="Arial Rounded MT Bold" panose="020F0704030504030204" pitchFamily="34" charset="0"/>
            </a:endParaRPr>
          </a:p>
          <a:p>
            <a:pPr>
              <a:defRPr/>
            </a:pPr>
            <a:r>
              <a:rPr lang="en-GB" altLang="es-ES" dirty="0">
                <a:latin typeface="Arial Rounded MT Bold" panose="020F0704030504030204" pitchFamily="34" charset="0"/>
              </a:rPr>
              <a:t>
Cu </a:t>
            </a:r>
            <a:r>
              <a:rPr lang="en-GB" altLang="es-ES" dirty="0" err="1">
                <a:latin typeface="Arial Rounded MT Bold" panose="020F0704030504030204" pitchFamily="34" charset="0"/>
              </a:rPr>
              <a:t>toate</a:t>
            </a:r>
            <a:r>
              <a:rPr lang="en-GB" altLang="es-ES" dirty="0">
                <a:latin typeface="Arial Rounded MT Bold" panose="020F0704030504030204" pitchFamily="34" charset="0"/>
              </a:rPr>
              <a:t> </a:t>
            </a:r>
            <a:r>
              <a:rPr lang="en-GB" altLang="es-ES" dirty="0" err="1">
                <a:latin typeface="Arial Rounded MT Bold" panose="020F0704030504030204" pitchFamily="34" charset="0"/>
              </a:rPr>
              <a:t>acestea</a:t>
            </a:r>
            <a:r>
              <a:rPr lang="en-GB" altLang="es-ES" dirty="0">
                <a:latin typeface="Arial Rounded MT Bold" panose="020F0704030504030204" pitchFamily="34" charset="0"/>
              </a:rPr>
              <a:t>, </a:t>
            </a:r>
            <a:r>
              <a:rPr lang="en-GB" altLang="es-ES" dirty="0" err="1">
                <a:latin typeface="Arial Rounded MT Bold" panose="020F0704030504030204" pitchFamily="34" charset="0"/>
              </a:rPr>
              <a:t>mai</a:t>
            </a:r>
            <a:r>
              <a:rPr lang="en-GB" altLang="es-ES" dirty="0">
                <a:latin typeface="Arial Rounded MT Bold" panose="020F0704030504030204" pitchFamily="34" charset="0"/>
              </a:rPr>
              <a:t> </a:t>
            </a:r>
            <a:r>
              <a:rPr lang="en-GB" altLang="es-ES" dirty="0" err="1">
                <a:latin typeface="Arial Rounded MT Bold" panose="020F0704030504030204" pitchFamily="34" charset="0"/>
              </a:rPr>
              <a:t>putin</a:t>
            </a:r>
            <a:r>
              <a:rPr lang="en-GB" altLang="es-ES" dirty="0">
                <a:latin typeface="Arial Rounded MT Bold" panose="020F0704030504030204" pitchFamily="34" charset="0"/>
              </a:rPr>
              <a:t> </a:t>
            </a:r>
            <a:r>
              <a:rPr lang="en-GB" altLang="es-ES" dirty="0" err="1">
                <a:latin typeface="Arial Rounded MT Bold" panose="020F0704030504030204" pitchFamily="34" charset="0"/>
              </a:rPr>
              <a:t>inseamna</a:t>
            </a:r>
            <a:r>
              <a:rPr lang="en-GB" altLang="es-ES" dirty="0">
                <a:latin typeface="Arial Rounded MT Bold" panose="020F0704030504030204" pitchFamily="34" charset="0"/>
              </a:rPr>
              <a:t> </a:t>
            </a:r>
            <a:r>
              <a:rPr lang="en-GB" altLang="es-ES" dirty="0" err="1">
                <a:latin typeface="Arial Rounded MT Bold" panose="020F0704030504030204" pitchFamily="34" charset="0"/>
              </a:rPr>
              <a:t>mai</a:t>
            </a:r>
            <a:r>
              <a:rPr lang="en-GB" altLang="es-ES" dirty="0">
                <a:latin typeface="Arial Rounded MT Bold" panose="020F0704030504030204" pitchFamily="34" charset="0"/>
              </a:rPr>
              <a:t> </a:t>
            </a:r>
            <a:r>
              <a:rPr lang="en-GB" altLang="es-ES" dirty="0" err="1">
                <a:latin typeface="Arial Rounded MT Bold" panose="020F0704030504030204" pitchFamily="34" charset="0"/>
              </a:rPr>
              <a:t>mult</a:t>
            </a:r>
            <a:r>
              <a:rPr lang="en-GB" altLang="es-ES" dirty="0">
                <a:latin typeface="Arial Rounded MT Bold" panose="020F0704030504030204" pitchFamily="34" charset="0"/>
              </a:rPr>
              <a:t> </a:t>
            </a:r>
            <a:r>
              <a:rPr lang="en-GB" altLang="es-ES" dirty="0" err="1">
                <a:latin typeface="Arial Rounded MT Bold" panose="020F0704030504030204" pitchFamily="34" charset="0"/>
              </a:rPr>
              <a:t>si</a:t>
            </a:r>
            <a:r>
              <a:rPr lang="en-GB" altLang="es-ES" dirty="0">
                <a:latin typeface="Arial Rounded MT Bold" panose="020F0704030504030204" pitchFamily="34" charset="0"/>
              </a:rPr>
              <a:t> in </a:t>
            </a:r>
            <a:r>
              <a:rPr lang="en-GB" altLang="es-ES" dirty="0" err="1">
                <a:latin typeface="Arial Rounded MT Bold" panose="020F0704030504030204" pitchFamily="34" charset="0"/>
              </a:rPr>
              <a:t>acest</a:t>
            </a:r>
            <a:r>
              <a:rPr lang="en-GB" altLang="es-ES" dirty="0">
                <a:latin typeface="Arial Rounded MT Bold" panose="020F0704030504030204" pitchFamily="34" charset="0"/>
              </a:rPr>
              <a:t> </a:t>
            </a:r>
            <a:r>
              <a:rPr lang="en-GB" altLang="es-ES" dirty="0" err="1">
                <a:latin typeface="Arial Rounded MT Bold" panose="020F0704030504030204" pitchFamily="34" charset="0"/>
              </a:rPr>
              <a:t>caz</a:t>
            </a:r>
            <a:r>
              <a:rPr lang="en-GB" altLang="es-ES" dirty="0">
                <a:latin typeface="Arial Rounded MT Bold" panose="020F0704030504030204" pitchFamily="34" charset="0"/>
              </a:rPr>
              <a:t>, </a:t>
            </a:r>
            <a:r>
              <a:rPr lang="en-GB" altLang="es-ES" dirty="0" err="1">
                <a:latin typeface="Arial Rounded MT Bold" panose="020F0704030504030204" pitchFamily="34" charset="0"/>
              </a:rPr>
              <a:t>iar</a:t>
            </a:r>
            <a:r>
              <a:rPr lang="en-GB" altLang="es-ES" dirty="0">
                <a:latin typeface="Arial Rounded MT Bold" panose="020F0704030504030204" pitchFamily="34" charset="0"/>
              </a:rPr>
              <a:t> </a:t>
            </a:r>
            <a:r>
              <a:rPr lang="en-GB" altLang="es-ES" dirty="0" err="1">
                <a:latin typeface="Arial Rounded MT Bold" panose="020F0704030504030204" pitchFamily="34" charset="0"/>
              </a:rPr>
              <a:t>cheia</a:t>
            </a:r>
            <a:r>
              <a:rPr lang="en-GB" altLang="es-ES" dirty="0">
                <a:latin typeface="Arial Rounded MT Bold" panose="020F0704030504030204" pitchFamily="34" charset="0"/>
              </a:rPr>
              <a:t> </a:t>
            </a:r>
            <a:r>
              <a:rPr lang="en-GB" altLang="es-ES" dirty="0" err="1">
                <a:latin typeface="Arial Rounded MT Bold" panose="020F0704030504030204" pitchFamily="34" charset="0"/>
              </a:rPr>
              <a:t>este</a:t>
            </a:r>
            <a:r>
              <a:rPr lang="en-GB" altLang="es-ES" dirty="0">
                <a:latin typeface="Arial Rounded MT Bold" panose="020F0704030504030204" pitchFamily="34" charset="0"/>
              </a:rPr>
              <a:t> </a:t>
            </a:r>
            <a:r>
              <a:rPr lang="en-GB" altLang="es-ES" dirty="0" err="1">
                <a:latin typeface="Arial Rounded MT Bold" panose="020F0704030504030204" pitchFamily="34" charset="0"/>
              </a:rPr>
              <a:t>coerenta</a:t>
            </a:r>
            <a:r>
              <a:rPr lang="en-GB" altLang="es-ES" dirty="0">
                <a:latin typeface="Arial Rounded MT Bold" panose="020F0704030504030204" pitchFamily="34" charset="0"/>
              </a:rPr>
              <a:t>. </a:t>
            </a:r>
            <a:r>
              <a:rPr lang="en-GB" altLang="es-ES" dirty="0" err="1">
                <a:latin typeface="Arial Rounded MT Bold" panose="020F0704030504030204" pitchFamily="34" charset="0"/>
              </a:rPr>
              <a:t>incearca</a:t>
            </a:r>
            <a:r>
              <a:rPr lang="en-GB" altLang="es-ES" dirty="0">
                <a:latin typeface="Arial Rounded MT Bold" panose="020F0704030504030204" pitchFamily="34" charset="0"/>
              </a:rPr>
              <a:t> </a:t>
            </a:r>
            <a:r>
              <a:rPr lang="en-GB" altLang="es-ES" dirty="0" err="1">
                <a:latin typeface="Arial Rounded MT Bold" panose="020F0704030504030204" pitchFamily="34" charset="0"/>
              </a:rPr>
              <a:t>sa</a:t>
            </a:r>
            <a:r>
              <a:rPr lang="en-GB" altLang="es-ES" dirty="0">
                <a:latin typeface="Arial Rounded MT Bold" panose="020F0704030504030204" pitchFamily="34" charset="0"/>
              </a:rPr>
              <a:t> </a:t>
            </a:r>
            <a:r>
              <a:rPr lang="en-GB" altLang="es-ES" dirty="0" err="1">
                <a:latin typeface="Arial Rounded MT Bold" panose="020F0704030504030204" pitchFamily="34" charset="0"/>
              </a:rPr>
              <a:t>pastrezi</a:t>
            </a:r>
            <a:r>
              <a:rPr lang="en-GB" altLang="es-ES" dirty="0">
                <a:latin typeface="Arial Rounded MT Bold" panose="020F0704030504030204" pitchFamily="34" charset="0"/>
              </a:rPr>
              <a:t> </a:t>
            </a:r>
            <a:r>
              <a:rPr lang="en-GB" altLang="es-ES" dirty="0" err="1">
                <a:latin typeface="Arial Rounded MT Bold" panose="020F0704030504030204" pitchFamily="34" charset="0"/>
              </a:rPr>
              <a:t>totul</a:t>
            </a:r>
            <a:r>
              <a:rPr lang="en-GB" altLang="es-ES" dirty="0">
                <a:latin typeface="Arial Rounded MT Bold" panose="020F0704030504030204" pitchFamily="34" charset="0"/>
              </a:rPr>
              <a:t> </a:t>
            </a:r>
            <a:r>
              <a:rPr lang="en-GB" altLang="es-ES" dirty="0" err="1">
                <a:latin typeface="Arial Rounded MT Bold" panose="020F0704030504030204" pitchFamily="34" charset="0"/>
              </a:rPr>
              <a:t>intr</a:t>
            </a:r>
            <a:r>
              <a:rPr lang="en-GB" altLang="es-ES" dirty="0">
                <a:latin typeface="Arial Rounded MT Bold" panose="020F0704030504030204" pitchFamily="34" charset="0"/>
              </a:rPr>
              <a:t>-un </a:t>
            </a:r>
            <a:r>
              <a:rPr lang="en-GB" altLang="es-ES" dirty="0" err="1">
                <a:latin typeface="Arial Rounded MT Bold" panose="020F0704030504030204" pitchFamily="34" charset="0"/>
              </a:rPr>
              <a:t>singur</a:t>
            </a:r>
            <a:r>
              <a:rPr lang="en-GB" altLang="es-ES" dirty="0">
                <a:latin typeface="Arial Rounded MT Bold" panose="020F0704030504030204" pitchFamily="34" charset="0"/>
              </a:rPr>
              <a:t> </a:t>
            </a:r>
            <a:r>
              <a:rPr lang="en-GB" altLang="es-ES" dirty="0" err="1">
                <a:latin typeface="Arial Rounded MT Bold" panose="020F0704030504030204" pitchFamily="34" charset="0"/>
              </a:rPr>
              <a:t>loc</a:t>
            </a:r>
            <a:r>
              <a:rPr lang="en-GB" altLang="es-ES" dirty="0">
                <a:latin typeface="Arial Rounded MT Bold" panose="020F0704030504030204" pitchFamily="34" charset="0"/>
              </a:rPr>
              <a:t> cat </a:t>
            </a:r>
            <a:r>
              <a:rPr lang="en-GB" altLang="es-ES" dirty="0" err="1">
                <a:latin typeface="Arial Rounded MT Bold" panose="020F0704030504030204" pitchFamily="34" charset="0"/>
              </a:rPr>
              <a:t>mai</a:t>
            </a:r>
            <a:r>
              <a:rPr lang="en-GB" altLang="es-ES" dirty="0">
                <a:latin typeface="Arial Rounded MT Bold" panose="020F0704030504030204" pitchFamily="34" charset="0"/>
              </a:rPr>
              <a:t> </a:t>
            </a:r>
            <a:r>
              <a:rPr lang="en-GB" altLang="es-ES" dirty="0" err="1">
                <a:latin typeface="Arial Rounded MT Bold" panose="020F0704030504030204" pitchFamily="34" charset="0"/>
              </a:rPr>
              <a:t>mult</a:t>
            </a:r>
            <a:r>
              <a:rPr lang="en-GB" altLang="es-ES" dirty="0">
                <a:latin typeface="Arial Rounded MT Bold" panose="020F0704030504030204" pitchFamily="34" charset="0"/>
              </a:rPr>
              <a:t> </a:t>
            </a:r>
            <a:r>
              <a:rPr lang="en-GB" altLang="es-ES" dirty="0" err="1">
                <a:latin typeface="Arial Rounded MT Bold" panose="020F0704030504030204" pitchFamily="34" charset="0"/>
              </a:rPr>
              <a:t>posibil</a:t>
            </a:r>
            <a:r>
              <a:rPr lang="en-GB" altLang="es-ES" dirty="0">
                <a:latin typeface="Arial Rounded MT Bold" panose="020F0704030504030204" pitchFamily="34" charset="0"/>
              </a:rPr>
              <a:t>. 
</a:t>
            </a:r>
          </a:p>
          <a:p>
            <a:pPr>
              <a:defRPr/>
            </a:pPr>
            <a:endParaRPr lang="en-GB" altLang="es-ES" dirty="0">
              <a:latin typeface="Arial Rounded MT Bold" panose="020F0704030504030204" pitchFamily="34" charset="0"/>
            </a:endParaRPr>
          </a:p>
          <a:p>
            <a:pPr>
              <a:defRPr/>
            </a:pPr>
            <a:endParaRPr lang="en-GB" altLang="es-ES" dirty="0">
              <a:latin typeface="Arial Rounded MT Bold" panose="020F0704030504030204" pitchFamily="34" charset="0"/>
            </a:endParaRPr>
          </a:p>
        </p:txBody>
      </p:sp>
      <p:sp>
        <p:nvSpPr>
          <p:cNvPr id="6" name="TextBox 5">
            <a:extLst>
              <a:ext uri="{FF2B5EF4-FFF2-40B4-BE49-F238E27FC236}">
                <a16:creationId xmlns:a16="http://schemas.microsoft.com/office/drawing/2014/main" id="{998E055F-BB3F-4333-9854-C85DAD820635}"/>
              </a:ext>
            </a:extLst>
          </p:cNvPr>
          <p:cNvSpPr txBox="1"/>
          <p:nvPr/>
        </p:nvSpPr>
        <p:spPr>
          <a:xfrm>
            <a:off x="2527277" y="342655"/>
            <a:ext cx="7338871" cy="646331"/>
          </a:xfrm>
          <a:prstGeom prst="rect">
            <a:avLst/>
          </a:prstGeom>
          <a:noFill/>
        </p:spPr>
        <p:txBody>
          <a:bodyPr wrap="square" rtlCol="0">
            <a:spAutoFit/>
          </a:bodyPr>
          <a:lstStyle/>
          <a:p>
            <a:r>
              <a:rPr lang="en-GB" sz="3600" b="1" dirty="0" err="1">
                <a:solidFill>
                  <a:schemeClr val="accent1">
                    <a:lumMod val="75000"/>
                  </a:schemeClr>
                </a:solidFill>
                <a:latin typeface="Arial Rounded MT Bold" panose="020F0704030504030204" pitchFamily="34" charset="0"/>
              </a:rPr>
              <a:t>Gestionarea</a:t>
            </a:r>
            <a:r>
              <a:rPr lang="en-GB" sz="3600" b="1" dirty="0">
                <a:solidFill>
                  <a:schemeClr val="accent1">
                    <a:lumMod val="75000"/>
                  </a:schemeClr>
                </a:solidFill>
                <a:latin typeface="Arial Rounded MT Bold" panose="020F0704030504030204" pitchFamily="34" charset="0"/>
              </a:rPr>
              <a:t> </a:t>
            </a:r>
            <a:r>
              <a:rPr lang="en-GB" sz="3600" b="1" dirty="0" err="1">
                <a:solidFill>
                  <a:schemeClr val="accent1">
                    <a:lumMod val="75000"/>
                  </a:schemeClr>
                </a:solidFill>
                <a:latin typeface="Arial Rounded MT Bold" panose="020F0704030504030204" pitchFamily="34" charset="0"/>
              </a:rPr>
              <a:t>echipelor</a:t>
            </a:r>
            <a:r>
              <a:rPr lang="en-GB" sz="3600" b="1" dirty="0">
                <a:solidFill>
                  <a:schemeClr val="accent1">
                    <a:lumMod val="75000"/>
                  </a:schemeClr>
                </a:solidFill>
                <a:latin typeface="Arial Rounded MT Bold" panose="020F0704030504030204" pitchFamily="34" charset="0"/>
              </a:rPr>
              <a:t> </a:t>
            </a:r>
            <a:r>
              <a:rPr lang="en-GB" sz="3600" b="1" dirty="0" err="1">
                <a:solidFill>
                  <a:schemeClr val="accent1">
                    <a:lumMod val="75000"/>
                  </a:schemeClr>
                </a:solidFill>
                <a:latin typeface="Arial Rounded MT Bold" panose="020F0704030504030204" pitchFamily="34" charset="0"/>
              </a:rPr>
              <a:t>virtuale</a:t>
            </a:r>
            <a:endParaRPr lang="en-GB" sz="3600" b="1" dirty="0">
              <a:solidFill>
                <a:schemeClr val="accent1">
                  <a:lumMod val="75000"/>
                </a:schemeClr>
              </a:solidFill>
            </a:endParaRPr>
          </a:p>
        </p:txBody>
      </p:sp>
      <p:pic>
        <p:nvPicPr>
          <p:cNvPr id="10" name="Picture 9" descr="A picture containing clock, computer, computer&#10;&#10;Description automatically generated">
            <a:extLst>
              <a:ext uri="{FF2B5EF4-FFF2-40B4-BE49-F238E27FC236}">
                <a16:creationId xmlns:a16="http://schemas.microsoft.com/office/drawing/2014/main" id="{38DA315A-0DCB-48DD-934D-DC78F2A5F6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24029" y="2624257"/>
            <a:ext cx="3526987" cy="2916757"/>
          </a:xfrm>
          <a:prstGeom prst="rect">
            <a:avLst/>
          </a:prstGeom>
        </p:spPr>
      </p:pic>
    </p:spTree>
    <p:extLst>
      <p:ext uri="{BB962C8B-B14F-4D97-AF65-F5344CB8AC3E}">
        <p14:creationId xmlns:p14="http://schemas.microsoft.com/office/powerpoint/2010/main" val="266384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asellaDiTesto 1">
            <a:extLst>
              <a:ext uri="{FF2B5EF4-FFF2-40B4-BE49-F238E27FC236}">
                <a16:creationId xmlns:a16="http://schemas.microsoft.com/office/drawing/2014/main" id="{4DFAED76-3A64-48C8-902E-78DB16A5E6E6}"/>
              </a:ext>
            </a:extLst>
          </p:cNvPr>
          <p:cNvSpPr txBox="1"/>
          <p:nvPr/>
        </p:nvSpPr>
        <p:spPr>
          <a:xfrm>
            <a:off x="2631874" y="1942540"/>
            <a:ext cx="6907703" cy="4247317"/>
          </a:xfrm>
          <a:prstGeom prst="rect">
            <a:avLst/>
          </a:prstGeom>
          <a:noFill/>
        </p:spPr>
        <p:txBody>
          <a:bodyPr wrap="square" rtlCol="0">
            <a:spAutoFit/>
          </a:bodyPr>
          <a:lstStyle/>
          <a:p>
            <a:r>
              <a:rPr lang="it-IT" dirty="0">
                <a:latin typeface="Arial Rounded MT Bold" panose="020F0704030504030204" pitchFamily="34" charset="0"/>
              </a:rPr>
              <a:t>Suntem cu totii diversi, iar intr-o echipa virtuala este si mai probabil sa ne confruntam cu situatii neasteptate, conflicte sau blocaje derivate din contextul cultural al membrilor. </a:t>
            </a:r>
          </a:p>
          <a:p>
            <a:r>
              <a:rPr lang="it-IT" dirty="0">
                <a:latin typeface="Arial Rounded MT Bold" panose="020F0704030504030204" pitchFamily="34" charset="0"/>
              </a:rPr>
              <a:t>
Comunicarea transculturala este un domeniu foarte vast, care, alaturi de cunoastere profunda, necesita sensibilitate si discernamant special din partea liderului, impreuna cu intelegere si toleranta din partea tuturor membrilor echipei.</a:t>
            </a:r>
          </a:p>
          <a:p>
            <a:r>
              <a:rPr lang="it-IT" dirty="0">
                <a:latin typeface="Arial Rounded MT Bold" panose="020F0704030504030204" pitchFamily="34" charset="0"/>
              </a:rPr>
              <a:t>
Un bun punct de plecare in intelegerea modului in care acest lucru ar putea afecta activitatea echipei tale virtuale ar fi Dimensiunile Culturale, asa cum sunt definite de Geert Hofstede.
</a:t>
            </a:r>
          </a:p>
          <a:p>
            <a:endParaRPr lang="it-IT" dirty="0">
              <a:latin typeface="Arial Rounded MT Bold" panose="020F0704030504030204" pitchFamily="34" charset="0"/>
            </a:endParaRPr>
          </a:p>
        </p:txBody>
      </p:sp>
      <p:sp>
        <p:nvSpPr>
          <p:cNvPr id="13" name="TextBox 2"/>
          <p:cNvSpPr txBox="1"/>
          <p:nvPr/>
        </p:nvSpPr>
        <p:spPr>
          <a:xfrm>
            <a:off x="2773276" y="395291"/>
            <a:ext cx="7338871" cy="1754326"/>
          </a:xfrm>
          <a:prstGeom prst="rect">
            <a:avLst/>
          </a:prstGeom>
          <a:noFill/>
        </p:spPr>
        <p:txBody>
          <a:bodyPr wrap="square" rtlCol="0">
            <a:spAutoFit/>
          </a:bodyPr>
          <a:lstStyle/>
          <a:p>
            <a:r>
              <a:rPr lang="en-GB" sz="3600" b="1" dirty="0" err="1">
                <a:solidFill>
                  <a:schemeClr val="accent1">
                    <a:lumMod val="75000"/>
                  </a:schemeClr>
                </a:solidFill>
                <a:latin typeface="Arial Rounded MT Bold" panose="020F0704030504030204" pitchFamily="34" charset="0"/>
              </a:rPr>
              <a:t>Aspecte</a:t>
            </a:r>
            <a:r>
              <a:rPr lang="en-GB" sz="3600" b="1" dirty="0">
                <a:solidFill>
                  <a:schemeClr val="accent1">
                    <a:lumMod val="75000"/>
                  </a:schemeClr>
                </a:solidFill>
                <a:latin typeface="Arial Rounded MT Bold" panose="020F0704030504030204" pitchFamily="34" charset="0"/>
              </a:rPr>
              <a:t> de </a:t>
            </a:r>
            <a:r>
              <a:rPr lang="en-GB" sz="3600" b="1" dirty="0" err="1">
                <a:solidFill>
                  <a:schemeClr val="accent1">
                    <a:lumMod val="75000"/>
                  </a:schemeClr>
                </a:solidFill>
                <a:latin typeface="Arial Rounded MT Bold" panose="020F0704030504030204" pitchFamily="34" charset="0"/>
              </a:rPr>
              <a:t>comunicare</a:t>
            </a:r>
            <a:r>
              <a:rPr lang="en-GB" sz="3600" b="1" dirty="0">
                <a:solidFill>
                  <a:schemeClr val="accent1">
                    <a:lumMod val="75000"/>
                  </a:schemeClr>
                </a:solidFill>
                <a:latin typeface="Arial Rounded MT Bold" panose="020F0704030504030204" pitchFamily="34" charset="0"/>
              </a:rPr>
              <a:t> </a:t>
            </a:r>
            <a:r>
              <a:rPr lang="en-GB" sz="3600" b="1" dirty="0" err="1">
                <a:solidFill>
                  <a:schemeClr val="accent1">
                    <a:lumMod val="75000"/>
                  </a:schemeClr>
                </a:solidFill>
                <a:latin typeface="Arial Rounded MT Bold" panose="020F0704030504030204" pitchFamily="34" charset="0"/>
              </a:rPr>
              <a:t>interculturala</a:t>
            </a:r>
            <a:r>
              <a:rPr lang="en-GB" sz="3600" b="1" dirty="0">
                <a:solidFill>
                  <a:schemeClr val="accent1">
                    <a:lumMod val="75000"/>
                  </a:schemeClr>
                </a:solidFill>
                <a:latin typeface="Arial Rounded MT Bold" panose="020F0704030504030204" pitchFamily="34" charset="0"/>
              </a:rPr>
              <a:t>
</a:t>
            </a:r>
            <a:endParaRPr lang="en-GB" sz="3600" b="1" dirty="0">
              <a:solidFill>
                <a:schemeClr val="accent1">
                  <a:lumMod val="75000"/>
                </a:schemeClr>
              </a:solidFill>
            </a:endParaRPr>
          </a:p>
        </p:txBody>
      </p:sp>
      <p:pic>
        <p:nvPicPr>
          <p:cNvPr id="17" name="Picture 16">
            <a:extLst>
              <a:ext uri="{FF2B5EF4-FFF2-40B4-BE49-F238E27FC236}">
                <a16:creationId xmlns:a16="http://schemas.microsoft.com/office/drawing/2014/main" id="{BE9080A9-D047-4C87-8B95-25E9E04742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61180" y="2294259"/>
            <a:ext cx="2510948" cy="2909337"/>
          </a:xfrm>
          <a:prstGeom prst="rect">
            <a:avLst/>
          </a:prstGeom>
        </p:spPr>
      </p:pic>
      <p:sp>
        <p:nvSpPr>
          <p:cNvPr id="19" name="TextBox 18">
            <a:extLst>
              <a:ext uri="{FF2B5EF4-FFF2-40B4-BE49-F238E27FC236}">
                <a16:creationId xmlns:a16="http://schemas.microsoft.com/office/drawing/2014/main" id="{E5ABEB88-8DC6-4F24-8DE2-446AFF930751}"/>
              </a:ext>
            </a:extLst>
          </p:cNvPr>
          <p:cNvSpPr txBox="1"/>
          <p:nvPr/>
        </p:nvSpPr>
        <p:spPr>
          <a:xfrm>
            <a:off x="2602147" y="1595620"/>
            <a:ext cx="6108568" cy="369332"/>
          </a:xfrm>
          <a:prstGeom prst="rect">
            <a:avLst/>
          </a:prstGeom>
          <a:noFill/>
        </p:spPr>
        <p:txBody>
          <a:bodyPr wrap="square">
            <a:spAutoFit/>
          </a:bodyPr>
          <a:lstStyle/>
          <a:p>
            <a:pPr>
              <a:defRPr/>
            </a:pPr>
            <a:r>
              <a:rPr lang="en-GB" altLang="es-ES" dirty="0">
                <a:solidFill>
                  <a:schemeClr val="accent6">
                    <a:lumMod val="75000"/>
                  </a:schemeClr>
                </a:solidFill>
                <a:latin typeface="Arial Rounded MT Bold" panose="020F0704030504030204" pitchFamily="34" charset="0"/>
              </a:rPr>
              <a:t>1. Context</a:t>
            </a:r>
          </a:p>
        </p:txBody>
      </p:sp>
    </p:spTree>
    <p:extLst>
      <p:ext uri="{BB962C8B-B14F-4D97-AF65-F5344CB8AC3E}">
        <p14:creationId xmlns:p14="http://schemas.microsoft.com/office/powerpoint/2010/main" val="363159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asellaDiTesto 1">
            <a:extLst>
              <a:ext uri="{FF2B5EF4-FFF2-40B4-BE49-F238E27FC236}">
                <a16:creationId xmlns:a16="http://schemas.microsoft.com/office/drawing/2014/main" id="{4DFAED76-3A64-48C8-902E-78DB16A5E6E6}"/>
              </a:ext>
            </a:extLst>
          </p:cNvPr>
          <p:cNvSpPr txBox="1"/>
          <p:nvPr/>
        </p:nvSpPr>
        <p:spPr>
          <a:xfrm>
            <a:off x="2631874" y="1926176"/>
            <a:ext cx="9340254" cy="4385816"/>
          </a:xfrm>
          <a:prstGeom prst="rect">
            <a:avLst/>
          </a:prstGeom>
          <a:noFill/>
        </p:spPr>
        <p:txBody>
          <a:bodyPr wrap="square" rtlCol="0">
            <a:spAutoFit/>
          </a:bodyPr>
          <a:lstStyle/>
          <a:p>
            <a:r>
              <a:rPr lang="it-IT" dirty="0">
                <a:latin typeface="Arial Rounded MT Bold" panose="020F0704030504030204" pitchFamily="34" charset="0"/>
              </a:rPr>
              <a:t>Conform acestei teorii, exista 6 dimensiuni care definesc o cultura. Acestea pot fi reflectate cu usurinta in modul in care oamenii lucreaza si comunica. Aceste dimensiuni sunt:</a:t>
            </a:r>
          </a:p>
          <a:p>
            <a:endParaRPr lang="it-IT" dirty="0">
              <a:latin typeface="Arial Rounded MT Bold" panose="020F0704030504030204" pitchFamily="34" charset="0"/>
            </a:endParaRPr>
          </a:p>
          <a:p>
            <a:pPr algn="ctr">
              <a:lnSpc>
                <a:spcPct val="150000"/>
              </a:lnSpc>
            </a:pPr>
            <a:r>
              <a:rPr lang="en-US" b="1" dirty="0" err="1">
                <a:latin typeface="Arial Rounded MT Bold" panose="020F0704030504030204" pitchFamily="34" charset="0"/>
              </a:rPr>
              <a:t>Indicele</a:t>
            </a:r>
            <a:r>
              <a:rPr lang="en-US" b="1" dirty="0">
                <a:latin typeface="Arial Rounded MT Bold" panose="020F0704030504030204" pitchFamily="34" charset="0"/>
              </a:rPr>
              <a:t> </a:t>
            </a:r>
            <a:r>
              <a:rPr lang="en-US" b="1" dirty="0" err="1">
                <a:latin typeface="Arial Rounded MT Bold" panose="020F0704030504030204" pitchFamily="34" charset="0"/>
              </a:rPr>
              <a:t>distantei</a:t>
            </a:r>
            <a:r>
              <a:rPr lang="en-US" b="1" dirty="0">
                <a:latin typeface="Arial Rounded MT Bold" panose="020F0704030504030204" pitchFamily="34" charset="0"/>
              </a:rPr>
              <a:t>  fata de </a:t>
            </a:r>
            <a:r>
              <a:rPr lang="en-US" b="1" dirty="0" err="1">
                <a:latin typeface="Arial Rounded MT Bold" panose="020F0704030504030204" pitchFamily="34" charset="0"/>
              </a:rPr>
              <a:t>putere</a:t>
            </a:r>
            <a:r>
              <a:rPr lang="en-US" b="1" dirty="0">
                <a:latin typeface="Arial Rounded MT Bold" panose="020F0704030504030204" pitchFamily="34" charset="0"/>
              </a:rPr>
              <a:t>
</a:t>
            </a:r>
            <a:r>
              <a:rPr lang="en-US" b="1" dirty="0" err="1">
                <a:latin typeface="Arial Rounded MT Bold" panose="020F0704030504030204" pitchFamily="34" charset="0"/>
              </a:rPr>
              <a:t>Colectivism</a:t>
            </a:r>
            <a:r>
              <a:rPr lang="en-US" b="1" dirty="0">
                <a:latin typeface="Arial Rounded MT Bold" panose="020F0704030504030204" pitchFamily="34" charset="0"/>
              </a:rPr>
              <a:t> vs. Individualism
</a:t>
            </a:r>
            <a:r>
              <a:rPr lang="en-US" b="1" dirty="0" err="1">
                <a:latin typeface="Arial Rounded MT Bold" panose="020F0704030504030204" pitchFamily="34" charset="0"/>
              </a:rPr>
              <a:t>Indicele</a:t>
            </a:r>
            <a:r>
              <a:rPr lang="en-US" b="1" dirty="0">
                <a:latin typeface="Arial Rounded MT Bold" panose="020F0704030504030204" pitchFamily="34" charset="0"/>
              </a:rPr>
              <a:t> de </a:t>
            </a:r>
            <a:r>
              <a:rPr lang="en-US" b="1" dirty="0" err="1">
                <a:latin typeface="Arial Rounded MT Bold" panose="020F0704030504030204" pitchFamily="34" charset="0"/>
              </a:rPr>
              <a:t>evitare</a:t>
            </a:r>
            <a:r>
              <a:rPr lang="en-US" b="1" dirty="0">
                <a:latin typeface="Arial Rounded MT Bold" panose="020F0704030504030204" pitchFamily="34" charset="0"/>
              </a:rPr>
              <a:t> a </a:t>
            </a:r>
            <a:r>
              <a:rPr lang="en-US" b="1" dirty="0" err="1">
                <a:latin typeface="Arial Rounded MT Bold" panose="020F0704030504030204" pitchFamily="34" charset="0"/>
              </a:rPr>
              <a:t>incertitudinii</a:t>
            </a:r>
            <a:r>
              <a:rPr lang="en-US" b="1" dirty="0">
                <a:latin typeface="Arial Rounded MT Bold" panose="020F0704030504030204" pitchFamily="34" charset="0"/>
              </a:rPr>
              <a:t>
</a:t>
            </a:r>
            <a:r>
              <a:rPr lang="en-US" b="1" dirty="0" err="1">
                <a:latin typeface="Arial Rounded MT Bold" panose="020F0704030504030204" pitchFamily="34" charset="0"/>
              </a:rPr>
              <a:t>Feminitate</a:t>
            </a:r>
            <a:r>
              <a:rPr lang="en-US" b="1" dirty="0">
                <a:latin typeface="Arial Rounded MT Bold" panose="020F0704030504030204" pitchFamily="34" charset="0"/>
              </a:rPr>
              <a:t> vs </a:t>
            </a:r>
            <a:r>
              <a:rPr lang="en-US" b="1" dirty="0" err="1">
                <a:latin typeface="Arial Rounded MT Bold" panose="020F0704030504030204" pitchFamily="34" charset="0"/>
              </a:rPr>
              <a:t>Masculinitate</a:t>
            </a:r>
            <a:r>
              <a:rPr lang="en-US" b="1" dirty="0">
                <a:latin typeface="Arial Rounded MT Bold" panose="020F0704030504030204" pitchFamily="34" charset="0"/>
              </a:rPr>
              <a:t>
</a:t>
            </a:r>
            <a:r>
              <a:rPr lang="en-US" b="1" dirty="0" err="1">
                <a:latin typeface="Arial Rounded MT Bold" panose="020F0704030504030204" pitchFamily="34" charset="0"/>
              </a:rPr>
              <a:t>Orientare</a:t>
            </a:r>
            <a:r>
              <a:rPr lang="en-US" b="1" dirty="0">
                <a:latin typeface="Arial Rounded MT Bold" panose="020F0704030504030204" pitchFamily="34" charset="0"/>
              </a:rPr>
              <a:t> pe termen </a:t>
            </a:r>
            <a:r>
              <a:rPr lang="en-US" b="1" dirty="0" err="1">
                <a:latin typeface="Arial Rounded MT Bold" panose="020F0704030504030204" pitchFamily="34" charset="0"/>
              </a:rPr>
              <a:t>scurt</a:t>
            </a:r>
            <a:r>
              <a:rPr lang="en-US" b="1" dirty="0">
                <a:latin typeface="Arial Rounded MT Bold" panose="020F0704030504030204" pitchFamily="34" charset="0"/>
              </a:rPr>
              <a:t> vs. </a:t>
            </a:r>
            <a:r>
              <a:rPr lang="en-US" b="1" dirty="0" err="1">
                <a:latin typeface="Arial Rounded MT Bold" panose="020F0704030504030204" pitchFamily="34" charset="0"/>
              </a:rPr>
              <a:t>orientare</a:t>
            </a:r>
            <a:r>
              <a:rPr lang="en-US" b="1" dirty="0">
                <a:latin typeface="Arial Rounded MT Bold" panose="020F0704030504030204" pitchFamily="34" charset="0"/>
              </a:rPr>
              <a:t> pe termen lung
</a:t>
            </a:r>
            <a:r>
              <a:rPr lang="en-US" b="1" dirty="0" err="1">
                <a:latin typeface="Arial Rounded MT Bold" panose="020F0704030504030204" pitchFamily="34" charset="0"/>
              </a:rPr>
              <a:t>Restrictii</a:t>
            </a:r>
            <a:r>
              <a:rPr lang="en-US" b="1" dirty="0">
                <a:latin typeface="Arial Rounded MT Bold" panose="020F0704030504030204" pitchFamily="34" charset="0"/>
              </a:rPr>
              <a:t> vs. </a:t>
            </a:r>
            <a:r>
              <a:rPr lang="en-US" b="1" dirty="0" err="1">
                <a:latin typeface="Arial Rounded MT Bold" panose="020F0704030504030204" pitchFamily="34" charset="0"/>
              </a:rPr>
              <a:t>Indulgenta</a:t>
            </a:r>
            <a:r>
              <a:rPr lang="en-US" b="1" dirty="0">
                <a:latin typeface="Arial Rounded MT Bold" panose="020F0704030504030204" pitchFamily="34" charset="0"/>
              </a:rPr>
              <a:t>
</a:t>
            </a:r>
            <a:endParaRPr lang="it-IT" dirty="0">
              <a:latin typeface="Arial Rounded MT Bold" panose="020F0704030504030204" pitchFamily="34" charset="0"/>
            </a:endParaRPr>
          </a:p>
          <a:p>
            <a:endParaRPr lang="it-IT" dirty="0">
              <a:latin typeface="Arial Rounded MT Bold" panose="020F0704030504030204" pitchFamily="34" charset="0"/>
            </a:endParaRPr>
          </a:p>
        </p:txBody>
      </p:sp>
      <p:sp>
        <p:nvSpPr>
          <p:cNvPr id="13" name="TextBox 2"/>
          <p:cNvSpPr txBox="1"/>
          <p:nvPr/>
        </p:nvSpPr>
        <p:spPr>
          <a:xfrm>
            <a:off x="2773276" y="395291"/>
            <a:ext cx="7338871" cy="1754326"/>
          </a:xfrm>
          <a:prstGeom prst="rect">
            <a:avLst/>
          </a:prstGeom>
          <a:noFill/>
        </p:spPr>
        <p:txBody>
          <a:bodyPr wrap="square" rtlCol="0">
            <a:spAutoFit/>
          </a:bodyPr>
          <a:lstStyle/>
          <a:p>
            <a:r>
              <a:rPr lang="en-GB" sz="3600" b="1" dirty="0" err="1">
                <a:solidFill>
                  <a:schemeClr val="accent1">
                    <a:lumMod val="75000"/>
                  </a:schemeClr>
                </a:solidFill>
                <a:latin typeface="Arial Rounded MT Bold" panose="020F0704030504030204" pitchFamily="34" charset="0"/>
              </a:rPr>
              <a:t>Aspecte</a:t>
            </a:r>
            <a:r>
              <a:rPr lang="en-GB" sz="3600" b="1" dirty="0">
                <a:solidFill>
                  <a:schemeClr val="accent1">
                    <a:lumMod val="75000"/>
                  </a:schemeClr>
                </a:solidFill>
                <a:latin typeface="Arial Rounded MT Bold" panose="020F0704030504030204" pitchFamily="34" charset="0"/>
              </a:rPr>
              <a:t> de </a:t>
            </a:r>
            <a:r>
              <a:rPr lang="en-GB" sz="3600" b="1" dirty="0" err="1">
                <a:solidFill>
                  <a:schemeClr val="accent1">
                    <a:lumMod val="75000"/>
                  </a:schemeClr>
                </a:solidFill>
                <a:latin typeface="Arial Rounded MT Bold" panose="020F0704030504030204" pitchFamily="34" charset="0"/>
              </a:rPr>
              <a:t>comunicare</a:t>
            </a:r>
            <a:r>
              <a:rPr lang="en-GB" sz="3600" b="1" dirty="0">
                <a:solidFill>
                  <a:schemeClr val="accent1">
                    <a:lumMod val="75000"/>
                  </a:schemeClr>
                </a:solidFill>
                <a:latin typeface="Arial Rounded MT Bold" panose="020F0704030504030204" pitchFamily="34" charset="0"/>
              </a:rPr>
              <a:t> </a:t>
            </a:r>
            <a:r>
              <a:rPr lang="en-GB" sz="3600" b="1" dirty="0" err="1">
                <a:solidFill>
                  <a:schemeClr val="accent1">
                    <a:lumMod val="75000"/>
                  </a:schemeClr>
                </a:solidFill>
                <a:latin typeface="Arial Rounded MT Bold" panose="020F0704030504030204" pitchFamily="34" charset="0"/>
              </a:rPr>
              <a:t>interculturala</a:t>
            </a:r>
            <a:r>
              <a:rPr lang="en-GB" sz="3600" b="1" dirty="0">
                <a:solidFill>
                  <a:schemeClr val="accent1">
                    <a:lumMod val="75000"/>
                  </a:schemeClr>
                </a:solidFill>
                <a:latin typeface="Arial Rounded MT Bold" panose="020F0704030504030204" pitchFamily="34" charset="0"/>
              </a:rPr>
              <a:t>
</a:t>
            </a:r>
            <a:endParaRPr lang="en-GB" sz="3600" b="1" dirty="0">
              <a:solidFill>
                <a:schemeClr val="accent1">
                  <a:lumMod val="75000"/>
                </a:schemeClr>
              </a:solidFill>
            </a:endParaRPr>
          </a:p>
        </p:txBody>
      </p:sp>
      <p:sp>
        <p:nvSpPr>
          <p:cNvPr id="14" name="TextBox 13">
            <a:extLst>
              <a:ext uri="{FF2B5EF4-FFF2-40B4-BE49-F238E27FC236}">
                <a16:creationId xmlns:a16="http://schemas.microsoft.com/office/drawing/2014/main" id="{B11B4C46-BFB7-4A00-9FE8-3ADC4A326968}"/>
              </a:ext>
            </a:extLst>
          </p:cNvPr>
          <p:cNvSpPr txBox="1"/>
          <p:nvPr/>
        </p:nvSpPr>
        <p:spPr>
          <a:xfrm>
            <a:off x="2631874" y="1573208"/>
            <a:ext cx="6108568" cy="646331"/>
          </a:xfrm>
          <a:prstGeom prst="rect">
            <a:avLst/>
          </a:prstGeom>
          <a:noFill/>
        </p:spPr>
        <p:txBody>
          <a:bodyPr wrap="square">
            <a:spAutoFit/>
          </a:bodyPr>
          <a:lstStyle/>
          <a:p>
            <a:pPr lvl="0">
              <a:defRPr/>
            </a:pPr>
            <a:r>
              <a:rPr lang="en-GB" altLang="es-ES" dirty="0">
                <a:solidFill>
                  <a:srgbClr val="70AD47">
                    <a:lumMod val="75000"/>
                  </a:srgbClr>
                </a:solidFill>
                <a:latin typeface="Arial Rounded MT Bold" panose="020F0704030504030204" pitchFamily="34" charset="0"/>
              </a:rPr>
              <a:t>2. </a:t>
            </a:r>
            <a:r>
              <a:rPr lang="en-GB" altLang="es-ES" dirty="0" err="1">
                <a:solidFill>
                  <a:srgbClr val="70AD47">
                    <a:lumMod val="75000"/>
                  </a:srgbClr>
                </a:solidFill>
                <a:latin typeface="Arial Rounded MT Bold" panose="020F0704030504030204" pitchFamily="34" charset="0"/>
              </a:rPr>
              <a:t>Dimensiuni</a:t>
            </a:r>
            <a:r>
              <a:rPr lang="en-GB" altLang="es-ES" dirty="0">
                <a:solidFill>
                  <a:srgbClr val="70AD47">
                    <a:lumMod val="75000"/>
                  </a:srgbClr>
                </a:solidFill>
                <a:latin typeface="Arial Rounded MT Bold" panose="020F0704030504030204" pitchFamily="34" charset="0"/>
              </a:rPr>
              <a:t> </a:t>
            </a:r>
            <a:r>
              <a:rPr lang="en-GB" altLang="es-ES" dirty="0" err="1">
                <a:solidFill>
                  <a:srgbClr val="70AD47">
                    <a:lumMod val="75000"/>
                  </a:srgbClr>
                </a:solidFill>
                <a:latin typeface="Arial Rounded MT Bold" panose="020F0704030504030204" pitchFamily="34" charset="0"/>
              </a:rPr>
              <a:t>culturale</a:t>
            </a:r>
            <a:r>
              <a:rPr lang="en-GB" altLang="es-ES" dirty="0">
                <a:solidFill>
                  <a:srgbClr val="70AD47">
                    <a:lumMod val="75000"/>
                  </a:srgbClr>
                </a:solidFill>
                <a:latin typeface="Arial Rounded MT Bold" panose="020F0704030504030204" pitchFamily="34" charset="0"/>
              </a:rPr>
              <a:t>
</a:t>
            </a:r>
            <a:endPar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endParaRPr>
          </a:p>
        </p:txBody>
      </p:sp>
    </p:spTree>
    <p:extLst>
      <p:ext uri="{BB962C8B-B14F-4D97-AF65-F5344CB8AC3E}">
        <p14:creationId xmlns:p14="http://schemas.microsoft.com/office/powerpoint/2010/main" val="372368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asellaDiTesto 1">
            <a:extLst>
              <a:ext uri="{FF2B5EF4-FFF2-40B4-BE49-F238E27FC236}">
                <a16:creationId xmlns:a16="http://schemas.microsoft.com/office/drawing/2014/main" id="{4DFAED76-3A64-48C8-902E-78DB16A5E6E6}"/>
              </a:ext>
            </a:extLst>
          </p:cNvPr>
          <p:cNvSpPr txBox="1"/>
          <p:nvPr/>
        </p:nvSpPr>
        <p:spPr>
          <a:xfrm>
            <a:off x="2631874" y="1926176"/>
            <a:ext cx="9340254" cy="1477328"/>
          </a:xfrm>
          <a:prstGeom prst="rect">
            <a:avLst/>
          </a:prstGeom>
          <a:noFill/>
        </p:spPr>
        <p:txBody>
          <a:bodyPr wrap="square" rtlCol="0">
            <a:spAutoFit/>
          </a:bodyPr>
          <a:lstStyle/>
          <a:p>
            <a:r>
              <a:rPr lang="it-IT" dirty="0">
                <a:latin typeface="Arial Rounded MT Bold" panose="020F0704030504030204" pitchFamily="34" charset="0"/>
              </a:rPr>
              <a:t>Un instrument interesant care permite compararea celor sase dimensiuni in diferite tari, proiectat de Hofstede Insights pot fi gasite </a:t>
            </a:r>
            <a:r>
              <a:rPr lang="it-IT" dirty="0">
                <a:latin typeface="Arial Rounded MT Bold" panose="020F0704030504030204" pitchFamily="34" charset="0"/>
                <a:hlinkClick r:id="rId5"/>
              </a:rPr>
              <a:t>aici</a:t>
            </a:r>
            <a:r>
              <a:rPr lang="it-IT" dirty="0">
                <a:latin typeface="Arial Rounded MT Bold" panose="020F0704030504030204" pitchFamily="34" charset="0"/>
              </a:rPr>
              <a:t>.</a:t>
            </a:r>
          </a:p>
          <a:p>
            <a:endParaRPr lang="it-IT" dirty="0">
              <a:latin typeface="Arial Rounded MT Bold" panose="020F0704030504030204" pitchFamily="34" charset="0"/>
            </a:endParaRPr>
          </a:p>
          <a:p>
            <a:endParaRPr lang="it-IT" dirty="0">
              <a:latin typeface="Arial Rounded MT Bold" panose="020F0704030504030204" pitchFamily="34" charset="0"/>
            </a:endParaRPr>
          </a:p>
          <a:p>
            <a:endParaRPr lang="it-IT" dirty="0">
              <a:latin typeface="Arial Rounded MT Bold" panose="020F0704030504030204" pitchFamily="34" charset="0"/>
            </a:endParaRPr>
          </a:p>
        </p:txBody>
      </p:sp>
      <p:sp>
        <p:nvSpPr>
          <p:cNvPr id="13" name="TextBox 2"/>
          <p:cNvSpPr txBox="1"/>
          <p:nvPr/>
        </p:nvSpPr>
        <p:spPr>
          <a:xfrm>
            <a:off x="2773276" y="395291"/>
            <a:ext cx="7338871" cy="1754326"/>
          </a:xfrm>
          <a:prstGeom prst="rect">
            <a:avLst/>
          </a:prstGeom>
          <a:noFill/>
        </p:spPr>
        <p:txBody>
          <a:bodyPr wrap="square" rtlCol="0">
            <a:spAutoFit/>
          </a:bodyPr>
          <a:lstStyle/>
          <a:p>
            <a:r>
              <a:rPr lang="en-GB" sz="3600" b="1" dirty="0" err="1">
                <a:solidFill>
                  <a:schemeClr val="accent1">
                    <a:lumMod val="75000"/>
                  </a:schemeClr>
                </a:solidFill>
                <a:latin typeface="Arial Rounded MT Bold" panose="020F0704030504030204" pitchFamily="34" charset="0"/>
              </a:rPr>
              <a:t>Aspecte</a:t>
            </a:r>
            <a:r>
              <a:rPr lang="en-GB" sz="3600" b="1" dirty="0">
                <a:solidFill>
                  <a:schemeClr val="accent1">
                    <a:lumMod val="75000"/>
                  </a:schemeClr>
                </a:solidFill>
                <a:latin typeface="Arial Rounded MT Bold" panose="020F0704030504030204" pitchFamily="34" charset="0"/>
              </a:rPr>
              <a:t> de </a:t>
            </a:r>
            <a:r>
              <a:rPr lang="en-GB" sz="3600" b="1" dirty="0" err="1">
                <a:solidFill>
                  <a:schemeClr val="accent1">
                    <a:lumMod val="75000"/>
                  </a:schemeClr>
                </a:solidFill>
                <a:latin typeface="Arial Rounded MT Bold" panose="020F0704030504030204" pitchFamily="34" charset="0"/>
              </a:rPr>
              <a:t>comunicare</a:t>
            </a:r>
            <a:r>
              <a:rPr lang="en-GB" sz="3600" b="1" dirty="0">
                <a:solidFill>
                  <a:schemeClr val="accent1">
                    <a:lumMod val="75000"/>
                  </a:schemeClr>
                </a:solidFill>
                <a:latin typeface="Arial Rounded MT Bold" panose="020F0704030504030204" pitchFamily="34" charset="0"/>
              </a:rPr>
              <a:t> </a:t>
            </a:r>
            <a:r>
              <a:rPr lang="en-GB" sz="3600" b="1" dirty="0" err="1">
                <a:solidFill>
                  <a:schemeClr val="accent1">
                    <a:lumMod val="75000"/>
                  </a:schemeClr>
                </a:solidFill>
                <a:latin typeface="Arial Rounded MT Bold" panose="020F0704030504030204" pitchFamily="34" charset="0"/>
              </a:rPr>
              <a:t>interculturala</a:t>
            </a:r>
            <a:r>
              <a:rPr lang="en-GB" sz="3600" b="1" dirty="0">
                <a:solidFill>
                  <a:schemeClr val="accent1">
                    <a:lumMod val="75000"/>
                  </a:schemeClr>
                </a:solidFill>
                <a:latin typeface="Arial Rounded MT Bold" panose="020F0704030504030204" pitchFamily="34" charset="0"/>
              </a:rPr>
              <a:t>
</a:t>
            </a:r>
            <a:endParaRPr lang="en-GB" sz="3600" b="1" dirty="0">
              <a:solidFill>
                <a:schemeClr val="accent1">
                  <a:lumMod val="75000"/>
                </a:schemeClr>
              </a:solidFill>
            </a:endParaRPr>
          </a:p>
        </p:txBody>
      </p:sp>
      <p:sp>
        <p:nvSpPr>
          <p:cNvPr id="14" name="TextBox 13">
            <a:extLst>
              <a:ext uri="{FF2B5EF4-FFF2-40B4-BE49-F238E27FC236}">
                <a16:creationId xmlns:a16="http://schemas.microsoft.com/office/drawing/2014/main" id="{B11B4C46-BFB7-4A00-9FE8-3ADC4A326968}"/>
              </a:ext>
            </a:extLst>
          </p:cNvPr>
          <p:cNvSpPr txBox="1"/>
          <p:nvPr/>
        </p:nvSpPr>
        <p:spPr>
          <a:xfrm>
            <a:off x="2631874" y="1573208"/>
            <a:ext cx="6108568" cy="369332"/>
          </a:xfrm>
          <a:prstGeom prst="rect">
            <a:avLst/>
          </a:prstGeom>
          <a:noFill/>
        </p:spPr>
        <p:txBody>
          <a:bodyPr wrap="square">
            <a:spAutoFit/>
          </a:bodyPr>
          <a:lstStyle/>
          <a:p>
            <a:pPr lvl="0">
              <a:defRPr/>
            </a:pPr>
            <a:r>
              <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rPr>
              <a:t>2. </a:t>
            </a:r>
            <a:r>
              <a:rPr lang="en-GB" altLang="es-ES" dirty="0" err="1">
                <a:solidFill>
                  <a:srgbClr val="70AD47">
                    <a:lumMod val="75000"/>
                  </a:srgbClr>
                </a:solidFill>
                <a:latin typeface="Arial Rounded MT Bold" panose="020F0704030504030204" pitchFamily="34" charset="0"/>
              </a:rPr>
              <a:t>Dimensiuni</a:t>
            </a:r>
            <a:r>
              <a:rPr lang="en-GB" altLang="es-ES" dirty="0">
                <a:solidFill>
                  <a:srgbClr val="70AD47">
                    <a:lumMod val="75000"/>
                  </a:srgbClr>
                </a:solidFill>
                <a:latin typeface="Arial Rounded MT Bold" panose="020F0704030504030204" pitchFamily="34" charset="0"/>
              </a:rPr>
              <a:t> </a:t>
            </a:r>
            <a:r>
              <a:rPr lang="en-GB" altLang="es-ES" dirty="0" err="1">
                <a:solidFill>
                  <a:srgbClr val="70AD47">
                    <a:lumMod val="75000"/>
                  </a:srgbClr>
                </a:solidFill>
                <a:latin typeface="Arial Rounded MT Bold" panose="020F0704030504030204" pitchFamily="34" charset="0"/>
              </a:rPr>
              <a:t>culturale</a:t>
            </a:r>
            <a:endPar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endParaRPr>
          </a:p>
        </p:txBody>
      </p:sp>
      <p:pic>
        <p:nvPicPr>
          <p:cNvPr id="6" name="Picture 5">
            <a:extLst>
              <a:ext uri="{FF2B5EF4-FFF2-40B4-BE49-F238E27FC236}">
                <a16:creationId xmlns:a16="http://schemas.microsoft.com/office/drawing/2014/main" id="{D4558831-7920-4C85-86C6-DC38F080B617}"/>
              </a:ext>
            </a:extLst>
          </p:cNvPr>
          <p:cNvPicPr>
            <a:picLocks noChangeAspect="1"/>
          </p:cNvPicPr>
          <p:nvPr/>
        </p:nvPicPr>
        <p:blipFill>
          <a:blip r:embed="rId6"/>
          <a:stretch>
            <a:fillRect/>
          </a:stretch>
        </p:blipFill>
        <p:spPr>
          <a:xfrm>
            <a:off x="3707000" y="2580411"/>
            <a:ext cx="5854421" cy="3419974"/>
          </a:xfrm>
          <a:prstGeom prst="rect">
            <a:avLst/>
          </a:prstGeom>
        </p:spPr>
      </p:pic>
    </p:spTree>
    <p:extLst>
      <p:ext uri="{BB962C8B-B14F-4D97-AF65-F5344CB8AC3E}">
        <p14:creationId xmlns:p14="http://schemas.microsoft.com/office/powerpoint/2010/main" val="319224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93CD764-443A-4093-9286-256B7829FEE3}"/>
              </a:ext>
            </a:extLst>
          </p:cNvPr>
          <p:cNvSpPr/>
          <p:nvPr/>
        </p:nvSpPr>
        <p:spPr>
          <a:xfrm>
            <a:off x="3329354" y="540129"/>
            <a:ext cx="6096000" cy="769441"/>
          </a:xfrm>
          <a:prstGeom prst="rect">
            <a:avLst/>
          </a:prstGeom>
        </p:spPr>
        <p:txBody>
          <a:bodyPr wrap="square">
            <a:spAutoFit/>
          </a:bodyPr>
          <a:lstStyle/>
          <a:p>
            <a:r>
              <a:rPr lang="en-GB" altLang="it-IT" sz="4400" dirty="0" err="1">
                <a:latin typeface="Arial Rounded MT Bold" panose="020F0704030504030204" pitchFamily="34" charset="0"/>
              </a:rPr>
              <a:t>Scopuri</a:t>
            </a:r>
            <a:r>
              <a:rPr lang="en-GB" altLang="it-IT" sz="4400" dirty="0">
                <a:latin typeface="Arial Rounded MT Bold" panose="020F0704030504030204" pitchFamily="34" charset="0"/>
              </a:rPr>
              <a:t>/</a:t>
            </a:r>
            <a:r>
              <a:rPr lang="en-GB" altLang="it-IT" sz="4400" dirty="0" err="1">
                <a:latin typeface="Arial Rounded MT Bold" panose="020F0704030504030204" pitchFamily="34" charset="0"/>
              </a:rPr>
              <a:t>Obiective</a:t>
            </a:r>
            <a:r>
              <a:rPr lang="en-GB" altLang="it-IT" sz="4400" dirty="0">
                <a:latin typeface="Arial Rounded MT Bold" panose="020F0704030504030204" pitchFamily="34" charset="0"/>
              </a:rPr>
              <a:t> </a:t>
            </a:r>
            <a:endParaRPr lang="en-GB" sz="4400" b="1" dirty="0">
              <a:solidFill>
                <a:schemeClr val="accent1">
                  <a:lumMod val="75000"/>
                </a:schemeClr>
              </a:solidFill>
            </a:endParaRPr>
          </a:p>
        </p:txBody>
      </p:sp>
      <p:sp>
        <p:nvSpPr>
          <p:cNvPr id="2" name="Rettangolo 1">
            <a:extLst>
              <a:ext uri="{FF2B5EF4-FFF2-40B4-BE49-F238E27FC236}">
                <a16:creationId xmlns:a16="http://schemas.microsoft.com/office/drawing/2014/main" id="{8579AF14-3BBD-42D5-95E5-D56A40E10958}"/>
              </a:ext>
            </a:extLst>
          </p:cNvPr>
          <p:cNvSpPr/>
          <p:nvPr/>
        </p:nvSpPr>
        <p:spPr>
          <a:xfrm>
            <a:off x="2673842" y="1694291"/>
            <a:ext cx="5911395" cy="4339650"/>
          </a:xfrm>
          <a:prstGeom prst="rect">
            <a:avLst/>
          </a:prstGeom>
        </p:spPr>
        <p:txBody>
          <a:bodyPr wrap="square">
            <a:spAutoFit/>
          </a:bodyPr>
          <a:lstStyle/>
          <a:p>
            <a:pPr marL="82296" indent="0">
              <a:buFontTx/>
              <a:buNone/>
              <a:defRPr/>
            </a:pPr>
            <a:r>
              <a:rPr lang="ro-RO" sz="2800" dirty="0">
                <a:latin typeface="Arial Rounded MT Bold" panose="020F0704030504030204" pitchFamily="34" charset="0"/>
              </a:rPr>
              <a:t>La finalul acestui curs </a:t>
            </a:r>
            <a:r>
              <a:rPr lang="ro-RO" sz="2800" dirty="0" err="1">
                <a:latin typeface="Arial Rounded MT Bold" panose="020F0704030504030204" pitchFamily="34" charset="0"/>
              </a:rPr>
              <a:t>veti</a:t>
            </a:r>
            <a:r>
              <a:rPr lang="ro-RO" sz="2800" dirty="0">
                <a:latin typeface="Arial Rounded MT Bold" panose="020F0704030504030204" pitchFamily="34" charset="0"/>
              </a:rPr>
              <a:t> fi capabili sa: </a:t>
            </a:r>
          </a:p>
          <a:p>
            <a:pPr marL="82296" indent="0">
              <a:buFontTx/>
              <a:buNone/>
              <a:defRPr/>
            </a:pPr>
            <a:endParaRPr lang="ro-RO" sz="2800" dirty="0">
              <a:latin typeface="Arial Rounded MT Bold" panose="020F0704030504030204" pitchFamily="34" charset="0"/>
            </a:endParaRPr>
          </a:p>
          <a:p>
            <a:pPr>
              <a:defRPr/>
            </a:pPr>
            <a:r>
              <a:rPr lang="ro-RO" sz="2400" dirty="0">
                <a:latin typeface="Arial Rounded MT Bold" panose="020F0704030504030204" pitchFamily="34" charset="0"/>
              </a:rPr>
              <a:t>-</a:t>
            </a:r>
            <a:r>
              <a:rPr lang="ro-RO" sz="2400" dirty="0" err="1">
                <a:latin typeface="Arial Rounded MT Bold" panose="020F0704030504030204" pitchFamily="34" charset="0"/>
              </a:rPr>
              <a:t>Conduceti</a:t>
            </a:r>
            <a:r>
              <a:rPr lang="ro-RO" sz="2400" dirty="0">
                <a:latin typeface="Arial Rounded MT Bold" panose="020F0704030504030204" pitchFamily="34" charset="0"/>
              </a:rPr>
              <a:t> </a:t>
            </a:r>
            <a:r>
              <a:rPr lang="ro-RO" sz="2400" dirty="0" err="1">
                <a:latin typeface="Arial Rounded MT Bold" panose="020F0704030504030204" pitchFamily="34" charset="0"/>
              </a:rPr>
              <a:t>intalniri</a:t>
            </a:r>
            <a:r>
              <a:rPr lang="ro-RO" sz="2400" dirty="0">
                <a:latin typeface="Arial Rounded MT Bold" panose="020F0704030504030204" pitchFamily="34" charset="0"/>
              </a:rPr>
              <a:t> virtuale captivante cu diverse echipe</a:t>
            </a:r>
          </a:p>
          <a:p>
            <a:pPr>
              <a:defRPr/>
            </a:pPr>
            <a:endParaRPr lang="ro-RO" sz="2400" dirty="0">
              <a:latin typeface="Arial Rounded MT Bold" panose="020F0704030504030204" pitchFamily="34" charset="0"/>
            </a:endParaRPr>
          </a:p>
          <a:p>
            <a:pPr>
              <a:defRPr/>
            </a:pPr>
            <a:r>
              <a:rPr lang="ro-RO" sz="2400" dirty="0">
                <a:latin typeface="Arial Rounded MT Bold" panose="020F0704030504030204" pitchFamily="34" charset="0"/>
              </a:rPr>
              <a:t>-</a:t>
            </a:r>
            <a:r>
              <a:rPr lang="ro-RO" sz="2400" dirty="0" err="1">
                <a:latin typeface="Arial Rounded MT Bold" panose="020F0704030504030204" pitchFamily="34" charset="0"/>
              </a:rPr>
              <a:t>Comunicati</a:t>
            </a:r>
            <a:r>
              <a:rPr lang="ro-RO" sz="2400" dirty="0">
                <a:latin typeface="Arial Rounded MT Bold" panose="020F0704030504030204" pitchFamily="34" charset="0"/>
              </a:rPr>
              <a:t> in mod clar si deschis pentru a promova </a:t>
            </a:r>
            <a:r>
              <a:rPr lang="ro-RO" sz="2400" dirty="0" err="1">
                <a:latin typeface="Arial Rounded MT Bold" panose="020F0704030504030204" pitchFamily="34" charset="0"/>
              </a:rPr>
              <a:t>increderea</a:t>
            </a:r>
            <a:r>
              <a:rPr lang="ro-RO" sz="2400" dirty="0">
                <a:latin typeface="Arial Rounded MT Bold" panose="020F0704030504030204" pitchFamily="34" charset="0"/>
              </a:rPr>
              <a:t>, responsabilitatea si luarea eficienta a deciziilor </a:t>
            </a:r>
          </a:p>
          <a:p>
            <a:pPr>
              <a:defRPr/>
            </a:pPr>
            <a:endParaRPr lang="en-GB" sz="2400" dirty="0">
              <a:latin typeface="Arial Rounded MT Bold" panose="020F0704030504030204" pitchFamily="34" charset="0"/>
            </a:endParaRPr>
          </a:p>
        </p:txBody>
      </p:sp>
      <p:pic>
        <p:nvPicPr>
          <p:cNvPr id="1026" name="Picture 2">
            <a:extLst>
              <a:ext uri="{FF2B5EF4-FFF2-40B4-BE49-F238E27FC236}">
                <a16:creationId xmlns:a16="http://schemas.microsoft.com/office/drawing/2014/main" id="{C3CD0222-F1B3-4E71-A0D2-7065990752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389856" y="2276002"/>
            <a:ext cx="3802144" cy="3789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12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asellaDiTesto 1">
            <a:extLst>
              <a:ext uri="{FF2B5EF4-FFF2-40B4-BE49-F238E27FC236}">
                <a16:creationId xmlns:a16="http://schemas.microsoft.com/office/drawing/2014/main" id="{4DFAED76-3A64-48C8-902E-78DB16A5E6E6}"/>
              </a:ext>
            </a:extLst>
          </p:cNvPr>
          <p:cNvSpPr txBox="1"/>
          <p:nvPr/>
        </p:nvSpPr>
        <p:spPr>
          <a:xfrm>
            <a:off x="2631875" y="2137351"/>
            <a:ext cx="9207200" cy="5355312"/>
          </a:xfrm>
          <a:prstGeom prst="rect">
            <a:avLst/>
          </a:prstGeom>
          <a:noFill/>
        </p:spPr>
        <p:txBody>
          <a:bodyPr wrap="square" rtlCol="0">
            <a:spAutoFit/>
          </a:bodyPr>
          <a:lstStyle/>
          <a:p>
            <a:r>
              <a:rPr lang="it-IT" dirty="0">
                <a:latin typeface="Arial Rounded MT Bold" panose="020F0704030504030204" pitchFamily="34" charset="0"/>
              </a:rPr>
              <a:t>Luarea in considerare a acestor aspecte in momentul in care stabiliti regulile de baza pentru echipa dvs. virtuala poate fi de mare ajutor. </a:t>
            </a:r>
          </a:p>
          <a:p>
            <a:r>
              <a:rPr lang="it-IT" dirty="0">
                <a:latin typeface="Arial Rounded MT Bold" panose="020F0704030504030204" pitchFamily="34" charset="0"/>
              </a:rPr>
              <a:t>
Cu toate acestea, nu putem sti niciodata totul si utilizarea excesiva a teoriei poate conduce la mai multe stereotipuri si etichetare. Mai mult decat atat, diferentele inter-personale pot fi confundate cu diferente culturale. in zilele noastre, oamenii care lucreaza in echipe virtuale sunt mai constienti de faptul ca trebuie sa fie toleranti. in acelasi timp, este frumos si motivant atunci cand toata lumea este respectuoasa si atenta in ceea ce priveste valorile celorlalti.</a:t>
            </a:r>
          </a:p>
          <a:p>
            <a:r>
              <a:rPr lang="it-IT" dirty="0">
                <a:latin typeface="Arial Rounded MT Bold" panose="020F0704030504030204" pitchFamily="34" charset="0"/>
              </a:rPr>
              <a:t>
Prin urmare, poate ca este mai bine sa lasam oamenii sa isi explice ei singuri ce este bine pentru ei si ce nu este. Puteti efectua acest lucru de indata ce echipa este formata, atunci cand creati regulile de baza ale echipei si viziunea. Daca este posibil sa stabiliti o intalnire fata in fata, este chiar mai bine.  
</a:t>
            </a:r>
          </a:p>
          <a:p>
            <a:endParaRPr lang="it-IT" dirty="0">
              <a:latin typeface="Arial Rounded MT Bold" panose="020F0704030504030204" pitchFamily="34" charset="0"/>
            </a:endParaRPr>
          </a:p>
          <a:p>
            <a:endParaRPr lang="it-IT" dirty="0">
              <a:latin typeface="Arial Rounded MT Bold" panose="020F0704030504030204" pitchFamily="34" charset="0"/>
            </a:endParaRPr>
          </a:p>
          <a:p>
            <a:endParaRPr lang="it-IT" dirty="0">
              <a:latin typeface="Arial Rounded MT Bold" panose="020F0704030504030204" pitchFamily="34" charset="0"/>
            </a:endParaRPr>
          </a:p>
          <a:p>
            <a:endParaRPr lang="it-IT" dirty="0">
              <a:latin typeface="Arial Rounded MT Bold" panose="020F0704030504030204" pitchFamily="34" charset="0"/>
            </a:endParaRPr>
          </a:p>
        </p:txBody>
      </p:sp>
      <p:sp>
        <p:nvSpPr>
          <p:cNvPr id="13" name="TextBox 2"/>
          <p:cNvSpPr txBox="1"/>
          <p:nvPr/>
        </p:nvSpPr>
        <p:spPr>
          <a:xfrm>
            <a:off x="2773276" y="395291"/>
            <a:ext cx="7338871" cy="1754326"/>
          </a:xfrm>
          <a:prstGeom prst="rect">
            <a:avLst/>
          </a:prstGeom>
          <a:noFill/>
        </p:spPr>
        <p:txBody>
          <a:bodyPr wrap="square" rtlCol="0">
            <a:spAutoFit/>
          </a:bodyPr>
          <a:lstStyle/>
          <a:p>
            <a:r>
              <a:rPr lang="en-GB" sz="3600" b="1" dirty="0" err="1">
                <a:solidFill>
                  <a:schemeClr val="accent1">
                    <a:lumMod val="75000"/>
                  </a:schemeClr>
                </a:solidFill>
                <a:latin typeface="Arial Rounded MT Bold" panose="020F0704030504030204" pitchFamily="34" charset="0"/>
              </a:rPr>
              <a:t>Aspecte</a:t>
            </a:r>
            <a:r>
              <a:rPr lang="en-GB" sz="3600" b="1" dirty="0">
                <a:solidFill>
                  <a:schemeClr val="accent1">
                    <a:lumMod val="75000"/>
                  </a:schemeClr>
                </a:solidFill>
                <a:latin typeface="Arial Rounded MT Bold" panose="020F0704030504030204" pitchFamily="34" charset="0"/>
              </a:rPr>
              <a:t> de </a:t>
            </a:r>
            <a:r>
              <a:rPr lang="en-GB" sz="3600" b="1" dirty="0" err="1">
                <a:solidFill>
                  <a:schemeClr val="accent1">
                    <a:lumMod val="75000"/>
                  </a:schemeClr>
                </a:solidFill>
                <a:latin typeface="Arial Rounded MT Bold" panose="020F0704030504030204" pitchFamily="34" charset="0"/>
              </a:rPr>
              <a:t>comunicare</a:t>
            </a:r>
            <a:r>
              <a:rPr lang="en-GB" sz="3600" b="1" dirty="0">
                <a:solidFill>
                  <a:schemeClr val="accent1">
                    <a:lumMod val="75000"/>
                  </a:schemeClr>
                </a:solidFill>
                <a:latin typeface="Arial Rounded MT Bold" panose="020F0704030504030204" pitchFamily="34" charset="0"/>
              </a:rPr>
              <a:t> </a:t>
            </a:r>
            <a:r>
              <a:rPr lang="en-GB" sz="3600" b="1" dirty="0" err="1">
                <a:solidFill>
                  <a:schemeClr val="accent1">
                    <a:lumMod val="75000"/>
                  </a:schemeClr>
                </a:solidFill>
                <a:latin typeface="Arial Rounded MT Bold" panose="020F0704030504030204" pitchFamily="34" charset="0"/>
              </a:rPr>
              <a:t>interculturala</a:t>
            </a:r>
            <a:r>
              <a:rPr lang="en-GB" sz="3600" b="1" dirty="0">
                <a:solidFill>
                  <a:schemeClr val="accent1">
                    <a:lumMod val="75000"/>
                  </a:schemeClr>
                </a:solidFill>
                <a:latin typeface="Arial Rounded MT Bold" panose="020F0704030504030204" pitchFamily="34" charset="0"/>
              </a:rPr>
              <a:t>
</a:t>
            </a:r>
            <a:endParaRPr lang="en-GB" sz="3600" b="1" dirty="0">
              <a:solidFill>
                <a:schemeClr val="accent1">
                  <a:lumMod val="75000"/>
                </a:schemeClr>
              </a:solidFill>
            </a:endParaRPr>
          </a:p>
        </p:txBody>
      </p:sp>
      <p:sp>
        <p:nvSpPr>
          <p:cNvPr id="14" name="TextBox 13">
            <a:extLst>
              <a:ext uri="{FF2B5EF4-FFF2-40B4-BE49-F238E27FC236}">
                <a16:creationId xmlns:a16="http://schemas.microsoft.com/office/drawing/2014/main" id="{2D0B4378-5D3D-453F-BE24-D52D534C9126}"/>
              </a:ext>
            </a:extLst>
          </p:cNvPr>
          <p:cNvSpPr txBox="1"/>
          <p:nvPr/>
        </p:nvSpPr>
        <p:spPr>
          <a:xfrm>
            <a:off x="2631874" y="1681819"/>
            <a:ext cx="6786850" cy="369332"/>
          </a:xfrm>
          <a:prstGeom prst="rect">
            <a:avLst/>
          </a:prstGeom>
          <a:noFill/>
        </p:spPr>
        <p:txBody>
          <a:bodyPr wrap="square">
            <a:spAutoFit/>
          </a:bodyPr>
          <a:lstStyle/>
          <a:p>
            <a:pPr>
              <a:defRPr/>
            </a:pPr>
            <a:r>
              <a:rPr lang="en-GB" altLang="es-ES" dirty="0">
                <a:solidFill>
                  <a:schemeClr val="accent6">
                    <a:lumMod val="75000"/>
                  </a:schemeClr>
                </a:solidFill>
                <a:latin typeface="Arial Rounded MT Bold" panose="020F0704030504030204" pitchFamily="34" charset="0"/>
              </a:rPr>
              <a:t>3. </a:t>
            </a:r>
            <a:r>
              <a:rPr lang="en-GB" altLang="es-ES" dirty="0" err="1">
                <a:solidFill>
                  <a:schemeClr val="accent6">
                    <a:lumMod val="75000"/>
                  </a:schemeClr>
                </a:solidFill>
                <a:latin typeface="Arial Rounded MT Bold" panose="020F0704030504030204" pitchFamily="34" charset="0"/>
              </a:rPr>
              <a:t>Prevenirea</a:t>
            </a:r>
            <a:r>
              <a:rPr lang="en-GB" altLang="es-ES" dirty="0">
                <a:solidFill>
                  <a:schemeClr val="accent6">
                    <a:lumMod val="75000"/>
                  </a:schemeClr>
                </a:solidFill>
                <a:latin typeface="Arial Rounded MT Bold" panose="020F0704030504030204" pitchFamily="34" charset="0"/>
              </a:rPr>
              <a:t> </a:t>
            </a:r>
            <a:r>
              <a:rPr lang="en-GB" altLang="es-ES" dirty="0" err="1">
                <a:solidFill>
                  <a:schemeClr val="accent6">
                    <a:lumMod val="75000"/>
                  </a:schemeClr>
                </a:solidFill>
                <a:latin typeface="Arial Rounded MT Bold" panose="020F0704030504030204" pitchFamily="34" charset="0"/>
              </a:rPr>
              <a:t>problemelor</a:t>
            </a:r>
            <a:r>
              <a:rPr lang="en-GB" altLang="es-ES" dirty="0">
                <a:solidFill>
                  <a:schemeClr val="accent6">
                    <a:lumMod val="75000"/>
                  </a:schemeClr>
                </a:solidFill>
                <a:latin typeface="Arial Rounded MT Bold" panose="020F0704030504030204" pitchFamily="34" charset="0"/>
              </a:rPr>
              <a:t> de </a:t>
            </a:r>
            <a:r>
              <a:rPr lang="en-GB" altLang="es-ES" dirty="0" err="1">
                <a:solidFill>
                  <a:schemeClr val="accent6">
                    <a:lumMod val="75000"/>
                  </a:schemeClr>
                </a:solidFill>
                <a:latin typeface="Arial Rounded MT Bold" panose="020F0704030504030204" pitchFamily="34" charset="0"/>
              </a:rPr>
              <a:t>comunicare</a:t>
            </a:r>
            <a:r>
              <a:rPr lang="en-GB" altLang="es-ES" dirty="0">
                <a:solidFill>
                  <a:schemeClr val="accent6">
                    <a:lumMod val="75000"/>
                  </a:schemeClr>
                </a:solidFill>
                <a:latin typeface="Arial Rounded MT Bold" panose="020F0704030504030204" pitchFamily="34" charset="0"/>
              </a:rPr>
              <a:t> </a:t>
            </a:r>
            <a:r>
              <a:rPr lang="en-GB" altLang="es-ES" dirty="0" err="1">
                <a:solidFill>
                  <a:schemeClr val="accent6">
                    <a:lumMod val="75000"/>
                  </a:schemeClr>
                </a:solidFill>
                <a:latin typeface="Arial Rounded MT Bold" panose="020F0704030504030204" pitchFamily="34" charset="0"/>
              </a:rPr>
              <a:t>interculturala</a:t>
            </a:r>
            <a:endParaRPr lang="en-GB" altLang="es-ES" dirty="0">
              <a:solidFill>
                <a:schemeClr val="accent6">
                  <a:lumMod val="75000"/>
                </a:schemeClr>
              </a:solidFill>
              <a:latin typeface="Arial Rounded MT Bold" panose="020F0704030504030204" pitchFamily="34" charset="0"/>
            </a:endParaRPr>
          </a:p>
        </p:txBody>
      </p:sp>
    </p:spTree>
    <p:extLst>
      <p:ext uri="{BB962C8B-B14F-4D97-AF65-F5344CB8AC3E}">
        <p14:creationId xmlns:p14="http://schemas.microsoft.com/office/powerpoint/2010/main" val="423123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asellaDiTesto 1">
            <a:extLst>
              <a:ext uri="{FF2B5EF4-FFF2-40B4-BE49-F238E27FC236}">
                <a16:creationId xmlns:a16="http://schemas.microsoft.com/office/drawing/2014/main" id="{4DFAED76-3A64-48C8-902E-78DB16A5E6E6}"/>
              </a:ext>
            </a:extLst>
          </p:cNvPr>
          <p:cNvSpPr txBox="1"/>
          <p:nvPr/>
        </p:nvSpPr>
        <p:spPr>
          <a:xfrm>
            <a:off x="2652423" y="2066958"/>
            <a:ext cx="9491415" cy="6186309"/>
          </a:xfrm>
          <a:prstGeom prst="rect">
            <a:avLst/>
          </a:prstGeom>
          <a:noFill/>
        </p:spPr>
        <p:txBody>
          <a:bodyPr wrap="square" rtlCol="0">
            <a:spAutoFit/>
          </a:bodyPr>
          <a:lstStyle/>
          <a:p>
            <a:r>
              <a:rPr lang="en-US" dirty="0" err="1">
                <a:latin typeface="Arial Rounded MT Bold" panose="020F0704030504030204" pitchFamily="34" charset="0"/>
              </a:rPr>
              <a:t>Puteti</a:t>
            </a:r>
            <a:r>
              <a:rPr lang="en-US" dirty="0">
                <a:latin typeface="Arial Rounded MT Bold" panose="020F0704030504030204" pitchFamily="34" charset="0"/>
              </a:rPr>
              <a:t> </a:t>
            </a:r>
            <a:r>
              <a:rPr lang="en-US" dirty="0" err="1">
                <a:latin typeface="Arial Rounded MT Bold" panose="020F0704030504030204" pitchFamily="34" charset="0"/>
              </a:rPr>
              <a:t>incepe</a:t>
            </a:r>
            <a:r>
              <a:rPr lang="en-US" dirty="0">
                <a:latin typeface="Arial Rounded MT Bold" panose="020F0704030504030204" pitchFamily="34" charset="0"/>
              </a:rPr>
              <a:t> </a:t>
            </a:r>
            <a:r>
              <a:rPr lang="en-US" dirty="0" err="1">
                <a:latin typeface="Arial Rounded MT Bold" panose="020F0704030504030204" pitchFamily="34" charset="0"/>
              </a:rPr>
              <a:t>prin</a:t>
            </a:r>
            <a:r>
              <a:rPr lang="en-US" dirty="0">
                <a:latin typeface="Arial Rounded MT Bold" panose="020F0704030504030204" pitchFamily="34" charset="0"/>
              </a:rPr>
              <a:t> a cere </a:t>
            </a:r>
            <a:r>
              <a:rPr lang="en-US" dirty="0" err="1">
                <a:latin typeface="Arial Rounded MT Bold" panose="020F0704030504030204" pitchFamily="34" charset="0"/>
              </a:rPr>
              <a:t>tuturor</a:t>
            </a:r>
            <a:r>
              <a:rPr lang="en-US" dirty="0">
                <a:latin typeface="Arial Rounded MT Bold" panose="020F0704030504030204" pitchFamily="34" charset="0"/>
              </a:rPr>
              <a:t> </a:t>
            </a:r>
            <a:r>
              <a:rPr lang="en-US" dirty="0" err="1">
                <a:latin typeface="Arial Rounded MT Bold" panose="020F0704030504030204" pitchFamily="34" charset="0"/>
              </a:rPr>
              <a:t>sa</a:t>
            </a:r>
            <a:r>
              <a:rPr lang="en-US" dirty="0">
                <a:latin typeface="Arial Rounded MT Bold" panose="020F0704030504030204" pitchFamily="34" charset="0"/>
              </a:rPr>
              <a:t> </a:t>
            </a:r>
            <a:r>
              <a:rPr lang="en-US" dirty="0" err="1">
                <a:latin typeface="Arial Rounded MT Bold" panose="020F0704030504030204" pitchFamily="34" charset="0"/>
              </a:rPr>
              <a:t>furnizeze</a:t>
            </a:r>
            <a:r>
              <a:rPr lang="en-US" dirty="0">
                <a:latin typeface="Arial Rounded MT Bold" panose="020F0704030504030204" pitchFamily="34" charset="0"/>
              </a:rPr>
              <a:t> </a:t>
            </a:r>
            <a:r>
              <a:rPr lang="en-US" dirty="0" err="1">
                <a:latin typeface="Arial Rounded MT Bold" panose="020F0704030504030204" pitchFamily="34" charset="0"/>
              </a:rPr>
              <a:t>informatii</a:t>
            </a:r>
            <a:r>
              <a:rPr lang="en-US" dirty="0">
                <a:latin typeface="Arial Rounded MT Bold" panose="020F0704030504030204" pitchFamily="34" charset="0"/>
              </a:rPr>
              <a:t> cu </a:t>
            </a:r>
            <a:r>
              <a:rPr lang="en-US" dirty="0" err="1">
                <a:latin typeface="Arial Rounded MT Bold" panose="020F0704030504030204" pitchFamily="34" charset="0"/>
              </a:rPr>
              <a:t>privire</a:t>
            </a:r>
            <a:r>
              <a:rPr lang="en-US" dirty="0">
                <a:latin typeface="Arial Rounded MT Bold" panose="020F0704030504030204" pitchFamily="34" charset="0"/>
              </a:rPr>
              <a:t> la:
-</a:t>
            </a:r>
            <a:r>
              <a:rPr lang="en-US" dirty="0" err="1">
                <a:latin typeface="Arial Rounded MT Bold" panose="020F0704030504030204" pitchFamily="34" charset="0"/>
              </a:rPr>
              <a:t>stil</a:t>
            </a:r>
            <a:r>
              <a:rPr lang="en-US" dirty="0">
                <a:latin typeface="Arial Rounded MT Bold" panose="020F0704030504030204" pitchFamily="34" charset="0"/>
              </a:rPr>
              <a:t> de </a:t>
            </a:r>
            <a:r>
              <a:rPr lang="en-US" dirty="0" err="1">
                <a:latin typeface="Arial Rounded MT Bold" panose="020F0704030504030204" pitchFamily="34" charset="0"/>
              </a:rPr>
              <a:t>comunicare</a:t>
            </a:r>
            <a:r>
              <a:rPr lang="en-US" dirty="0">
                <a:latin typeface="Arial Rounded MT Bold" panose="020F0704030504030204" pitchFamily="34" charset="0"/>
              </a:rPr>
              <a:t> </a:t>
            </a:r>
            <a:r>
              <a:rPr lang="en-US" dirty="0" err="1">
                <a:latin typeface="Arial Rounded MT Bold" panose="020F0704030504030204" pitchFamily="34" charset="0"/>
              </a:rPr>
              <a:t>preferat</a:t>
            </a:r>
            <a:r>
              <a:rPr lang="en-US" dirty="0">
                <a:latin typeface="Arial Rounded MT Bold" panose="020F0704030504030204" pitchFamily="34" charset="0"/>
              </a:rPr>
              <a:t> (</a:t>
            </a:r>
            <a:r>
              <a:rPr lang="en-US" dirty="0" err="1">
                <a:latin typeface="Arial Rounded MT Bold" panose="020F0704030504030204" pitchFamily="34" charset="0"/>
              </a:rPr>
              <a:t>mai</a:t>
            </a:r>
            <a:r>
              <a:rPr lang="en-US" dirty="0">
                <a:latin typeface="Arial Rounded MT Bold" panose="020F0704030504030204" pitchFamily="34" charset="0"/>
              </a:rPr>
              <a:t> formal </a:t>
            </a:r>
            <a:r>
              <a:rPr lang="en-US" dirty="0" err="1">
                <a:latin typeface="Arial Rounded MT Bold" panose="020F0704030504030204" pitchFamily="34" charset="0"/>
              </a:rPr>
              <a:t>sau</a:t>
            </a:r>
            <a:r>
              <a:rPr lang="en-US" dirty="0">
                <a:latin typeface="Arial Rounded MT Bold" panose="020F0704030504030204" pitchFamily="34" charset="0"/>
              </a:rPr>
              <a:t> </a:t>
            </a:r>
            <a:r>
              <a:rPr lang="en-US" dirty="0" err="1">
                <a:latin typeface="Arial Rounded MT Bold" panose="020F0704030504030204" pitchFamily="34" charset="0"/>
              </a:rPr>
              <a:t>mai</a:t>
            </a:r>
            <a:r>
              <a:rPr lang="en-US" dirty="0">
                <a:latin typeface="Arial Rounded MT Bold" panose="020F0704030504030204" pitchFamily="34" charset="0"/>
              </a:rPr>
              <a:t> </a:t>
            </a:r>
            <a:r>
              <a:rPr lang="en-US" dirty="0" err="1">
                <a:latin typeface="Arial Rounded MT Bold" panose="020F0704030504030204" pitchFamily="34" charset="0"/>
              </a:rPr>
              <a:t>relaxat</a:t>
            </a:r>
            <a:r>
              <a:rPr lang="en-US" dirty="0">
                <a:latin typeface="Arial Rounded MT Bold" panose="020F0704030504030204" pitchFamily="34" charset="0"/>
              </a:rPr>
              <a:t>)
-</a:t>
            </a:r>
            <a:r>
              <a:rPr lang="en-US" dirty="0" err="1">
                <a:latin typeface="Arial Rounded MT Bold" panose="020F0704030504030204" pitchFamily="34" charset="0"/>
              </a:rPr>
              <a:t>punctul</a:t>
            </a:r>
            <a:r>
              <a:rPr lang="en-US" dirty="0">
                <a:latin typeface="Arial Rounded MT Bold" panose="020F0704030504030204" pitchFamily="34" charset="0"/>
              </a:rPr>
              <a:t> lor de </a:t>
            </a:r>
            <a:r>
              <a:rPr lang="en-US" dirty="0" err="1">
                <a:latin typeface="Arial Rounded MT Bold" panose="020F0704030504030204" pitchFamily="34" charset="0"/>
              </a:rPr>
              <a:t>vedere</a:t>
            </a:r>
            <a:r>
              <a:rPr lang="en-US" dirty="0">
                <a:latin typeface="Arial Rounded MT Bold" panose="020F0704030504030204" pitchFamily="34" charset="0"/>
              </a:rPr>
              <a:t> cu </a:t>
            </a:r>
            <a:r>
              <a:rPr lang="en-US" dirty="0" err="1">
                <a:latin typeface="Arial Rounded MT Bold" panose="020F0704030504030204" pitchFamily="34" charset="0"/>
              </a:rPr>
              <a:t>privire</a:t>
            </a:r>
            <a:r>
              <a:rPr lang="en-US" dirty="0">
                <a:latin typeface="Arial Rounded MT Bold" panose="020F0704030504030204" pitchFamily="34" charset="0"/>
              </a:rPr>
              <a:t> la </a:t>
            </a:r>
            <a:r>
              <a:rPr lang="en-US" dirty="0" err="1">
                <a:latin typeface="Arial Rounded MT Bold" panose="020F0704030504030204" pitchFamily="34" charset="0"/>
              </a:rPr>
              <a:t>timpul</a:t>
            </a:r>
            <a:r>
              <a:rPr lang="en-US" dirty="0">
                <a:latin typeface="Arial Rounded MT Bold" panose="020F0704030504030204" pitchFamily="34" charset="0"/>
              </a:rPr>
              <a:t> de </a:t>
            </a:r>
            <a:r>
              <a:rPr lang="en-US" dirty="0" err="1">
                <a:latin typeface="Arial Rounded MT Bold" panose="020F0704030504030204" pitchFamily="34" charset="0"/>
              </a:rPr>
              <a:t>lucru</a:t>
            </a:r>
            <a:r>
              <a:rPr lang="en-US" dirty="0">
                <a:latin typeface="Arial Rounded MT Bold" panose="020F0704030504030204" pitchFamily="34" charset="0"/>
              </a:rPr>
              <a:t>, program </a:t>
            </a:r>
            <a:r>
              <a:rPr lang="en-US" dirty="0" err="1">
                <a:latin typeface="Arial Rounded MT Bold" panose="020F0704030504030204" pitchFamily="34" charset="0"/>
              </a:rPr>
              <a:t>prelungit</a:t>
            </a:r>
            <a:r>
              <a:rPr lang="en-US" dirty="0">
                <a:latin typeface="Arial Rounded MT Bold" panose="020F0704030504030204" pitchFamily="34" charset="0"/>
              </a:rPr>
              <a:t>, etc.
-</a:t>
            </a:r>
            <a:r>
              <a:rPr lang="en-US" dirty="0" err="1">
                <a:latin typeface="Arial Rounded MT Bold" panose="020F0704030504030204" pitchFamily="34" charset="0"/>
              </a:rPr>
              <a:t>sarbatori</a:t>
            </a:r>
            <a:r>
              <a:rPr lang="en-US" dirty="0">
                <a:latin typeface="Arial Rounded MT Bold" panose="020F0704030504030204" pitchFamily="34" charset="0"/>
              </a:rPr>
              <a:t> pe care nu le-</a:t>
            </a:r>
            <a:r>
              <a:rPr lang="en-US" dirty="0" err="1">
                <a:latin typeface="Arial Rounded MT Bold" panose="020F0704030504030204" pitchFamily="34" charset="0"/>
              </a:rPr>
              <a:t>ar</a:t>
            </a:r>
            <a:r>
              <a:rPr lang="en-US" dirty="0">
                <a:latin typeface="Arial Rounded MT Bold" panose="020F0704030504030204" pitchFamily="34" charset="0"/>
              </a:rPr>
              <a:t> rata </a:t>
            </a:r>
            <a:r>
              <a:rPr lang="en-US" dirty="0" err="1">
                <a:latin typeface="Arial Rounded MT Bold" panose="020F0704030504030204" pitchFamily="34" charset="0"/>
              </a:rPr>
              <a:t>niciodata</a:t>
            </a:r>
            <a:r>
              <a:rPr lang="en-US" dirty="0">
                <a:latin typeface="Arial Rounded MT Bold" panose="020F0704030504030204" pitchFamily="34" charset="0"/>
              </a:rPr>
              <a:t> (</a:t>
            </a:r>
            <a:r>
              <a:rPr lang="en-US" dirty="0" err="1">
                <a:latin typeface="Arial Rounded MT Bold" panose="020F0704030504030204" pitchFamily="34" charset="0"/>
              </a:rPr>
              <a:t>nationale</a:t>
            </a:r>
            <a:r>
              <a:rPr lang="en-US" dirty="0">
                <a:latin typeface="Arial Rounded MT Bold" panose="020F0704030504030204" pitchFamily="34" charset="0"/>
              </a:rPr>
              <a:t>/ </a:t>
            </a:r>
            <a:r>
              <a:rPr lang="en-US" dirty="0" err="1">
                <a:latin typeface="Arial Rounded MT Bold" panose="020F0704030504030204" pitchFamily="34" charset="0"/>
              </a:rPr>
              <a:t>religioase</a:t>
            </a:r>
            <a:r>
              <a:rPr lang="en-US" dirty="0">
                <a:latin typeface="Arial Rounded MT Bold" panose="020F0704030504030204" pitchFamily="34" charset="0"/>
              </a:rPr>
              <a:t>)
-</a:t>
            </a:r>
            <a:r>
              <a:rPr lang="en-US" dirty="0" err="1">
                <a:latin typeface="Arial Rounded MT Bold" panose="020F0704030504030204" pitchFamily="34" charset="0"/>
              </a:rPr>
              <a:t>toleranta</a:t>
            </a:r>
            <a:r>
              <a:rPr lang="en-US" dirty="0">
                <a:latin typeface="Arial Rounded MT Bold" panose="020F0704030504030204" pitchFamily="34" charset="0"/>
              </a:rPr>
              <a:t> la </a:t>
            </a:r>
            <a:r>
              <a:rPr lang="en-US" dirty="0" err="1">
                <a:latin typeface="Arial Rounded MT Bold" panose="020F0704030504030204" pitchFamily="34" charset="0"/>
              </a:rPr>
              <a:t>incertitudine</a:t>
            </a:r>
            <a:r>
              <a:rPr lang="en-US" dirty="0">
                <a:latin typeface="Arial Rounded MT Bold" panose="020F0704030504030204" pitchFamily="34" charset="0"/>
              </a:rPr>
              <a:t>
-</a:t>
            </a:r>
            <a:r>
              <a:rPr lang="en-US" dirty="0" err="1">
                <a:latin typeface="Arial Rounded MT Bold" panose="020F0704030504030204" pitchFamily="34" charset="0"/>
              </a:rPr>
              <a:t>valorile</a:t>
            </a:r>
            <a:r>
              <a:rPr lang="en-US" dirty="0">
                <a:latin typeface="Arial Rounded MT Bold" panose="020F0704030504030204" pitchFamily="34" charset="0"/>
              </a:rPr>
              <a:t> legate de </a:t>
            </a:r>
            <a:r>
              <a:rPr lang="en-US" dirty="0" err="1">
                <a:latin typeface="Arial Rounded MT Bold" panose="020F0704030504030204" pitchFamily="34" charset="0"/>
              </a:rPr>
              <a:t>munca</a:t>
            </a:r>
            <a:r>
              <a:rPr lang="en-US" dirty="0">
                <a:latin typeface="Arial Rounded MT Bold" panose="020F0704030504030204" pitchFamily="34" charset="0"/>
              </a:rPr>
              <a:t> pe care le </a:t>
            </a:r>
            <a:r>
              <a:rPr lang="en-US" dirty="0" err="1">
                <a:latin typeface="Arial Rounded MT Bold" panose="020F0704030504030204" pitchFamily="34" charset="0"/>
              </a:rPr>
              <a:t>apreciaza</a:t>
            </a:r>
            <a:r>
              <a:rPr lang="en-US" dirty="0">
                <a:latin typeface="Arial Rounded MT Bold" panose="020F0704030504030204" pitchFamily="34" charset="0"/>
              </a:rPr>
              <a:t> </a:t>
            </a:r>
            <a:r>
              <a:rPr lang="en-US" dirty="0" err="1">
                <a:latin typeface="Arial Rounded MT Bold" panose="020F0704030504030204" pitchFamily="34" charset="0"/>
              </a:rPr>
              <a:t>cel</a:t>
            </a:r>
            <a:r>
              <a:rPr lang="en-US" dirty="0">
                <a:latin typeface="Arial Rounded MT Bold" panose="020F0704030504030204" pitchFamily="34" charset="0"/>
              </a:rPr>
              <a:t> </a:t>
            </a:r>
            <a:r>
              <a:rPr lang="en-US" dirty="0" err="1">
                <a:latin typeface="Arial Rounded MT Bold" panose="020F0704030504030204" pitchFamily="34" charset="0"/>
              </a:rPr>
              <a:t>mai</a:t>
            </a:r>
            <a:r>
              <a:rPr lang="en-US" dirty="0">
                <a:latin typeface="Arial Rounded MT Bold" panose="020F0704030504030204" pitchFamily="34" charset="0"/>
              </a:rPr>
              <a:t> </a:t>
            </a:r>
            <a:r>
              <a:rPr lang="en-US" dirty="0" err="1">
                <a:latin typeface="Arial Rounded MT Bold" panose="020F0704030504030204" pitchFamily="34" charset="0"/>
              </a:rPr>
              <a:t>mult</a:t>
            </a:r>
            <a:r>
              <a:rPr lang="en-US" dirty="0">
                <a:latin typeface="Arial Rounded MT Bold" panose="020F0704030504030204" pitchFamily="34" charset="0"/>
              </a:rPr>
              <a:t>
</a:t>
            </a:r>
          </a:p>
          <a:p>
            <a:r>
              <a:rPr lang="en-US" dirty="0">
                <a:latin typeface="Arial Rounded MT Bold" panose="020F0704030504030204" pitchFamily="34" charset="0"/>
              </a:rPr>
              <a:t>Daca </a:t>
            </a:r>
            <a:r>
              <a:rPr lang="en-US" dirty="0" err="1">
                <a:latin typeface="Arial Rounded MT Bold" panose="020F0704030504030204" pitchFamily="34" charset="0"/>
              </a:rPr>
              <a:t>este</a:t>
            </a:r>
            <a:r>
              <a:rPr lang="en-US" dirty="0">
                <a:latin typeface="Arial Rounded MT Bold" panose="020F0704030504030204" pitchFamily="34" charset="0"/>
              </a:rPr>
              <a:t> </a:t>
            </a:r>
            <a:r>
              <a:rPr lang="en-US" dirty="0" err="1">
                <a:latin typeface="Arial Rounded MT Bold" panose="020F0704030504030204" pitchFamily="34" charset="0"/>
              </a:rPr>
              <a:t>cazul</a:t>
            </a:r>
            <a:r>
              <a:rPr lang="en-US" dirty="0">
                <a:latin typeface="Arial Rounded MT Bold" panose="020F0704030504030204" pitchFamily="34" charset="0"/>
              </a:rPr>
              <a:t>:
- </a:t>
            </a:r>
            <a:r>
              <a:rPr lang="en-US" dirty="0" err="1">
                <a:latin typeface="Arial Rounded MT Bold" panose="020F0704030504030204" pitchFamily="34" charset="0"/>
              </a:rPr>
              <a:t>etichete</a:t>
            </a:r>
            <a:r>
              <a:rPr lang="en-US" dirty="0">
                <a:latin typeface="Arial Rounded MT Bold" panose="020F0704030504030204" pitchFamily="34" charset="0"/>
              </a:rPr>
              <a:t> </a:t>
            </a:r>
            <a:r>
              <a:rPr lang="en-US" dirty="0" err="1">
                <a:latin typeface="Arial Rounded MT Bold" panose="020F0704030504030204" pitchFamily="34" charset="0"/>
              </a:rPr>
              <a:t>si</a:t>
            </a:r>
            <a:r>
              <a:rPr lang="en-US" dirty="0">
                <a:latin typeface="Arial Rounded MT Bold" panose="020F0704030504030204" pitchFamily="34" charset="0"/>
              </a:rPr>
              <a:t> </a:t>
            </a:r>
            <a:r>
              <a:rPr lang="en-US" dirty="0" err="1">
                <a:latin typeface="Arial Rounded MT Bold" panose="020F0704030504030204" pitchFamily="34" charset="0"/>
              </a:rPr>
              <a:t>stereotipuri</a:t>
            </a:r>
            <a:r>
              <a:rPr lang="en-US" dirty="0">
                <a:latin typeface="Arial Rounded MT Bold" panose="020F0704030504030204" pitchFamily="34" charset="0"/>
              </a:rPr>
              <a:t>/</a:t>
            </a:r>
            <a:r>
              <a:rPr lang="en-US" dirty="0" err="1">
                <a:latin typeface="Arial Rounded MT Bold" panose="020F0704030504030204" pitchFamily="34" charset="0"/>
              </a:rPr>
              <a:t>observatii</a:t>
            </a:r>
            <a:r>
              <a:rPr lang="en-US" dirty="0">
                <a:latin typeface="Arial Rounded MT Bold" panose="020F0704030504030204" pitchFamily="34" charset="0"/>
              </a:rPr>
              <a:t> care ii </a:t>
            </a:r>
            <a:r>
              <a:rPr lang="en-US" dirty="0" err="1">
                <a:latin typeface="Arial Rounded MT Bold" panose="020F0704030504030204" pitchFamily="34" charset="0"/>
              </a:rPr>
              <a:t>enerveaza</a:t>
            </a:r>
            <a:r>
              <a:rPr lang="en-US" dirty="0">
                <a:latin typeface="Arial Rounded MT Bold" panose="020F0704030504030204" pitchFamily="34" charset="0"/>
              </a:rPr>
              <a:t> </a:t>
            </a:r>
            <a:r>
              <a:rPr lang="en-US" dirty="0" err="1">
                <a:latin typeface="Arial Rounded MT Bold" panose="020F0704030504030204" pitchFamily="34" charset="0"/>
              </a:rPr>
              <a:t>cel</a:t>
            </a:r>
            <a:r>
              <a:rPr lang="en-US" dirty="0">
                <a:latin typeface="Arial Rounded MT Bold" panose="020F0704030504030204" pitchFamily="34" charset="0"/>
              </a:rPr>
              <a:t> </a:t>
            </a:r>
            <a:r>
              <a:rPr lang="en-US" dirty="0" err="1">
                <a:latin typeface="Arial Rounded MT Bold" panose="020F0704030504030204" pitchFamily="34" charset="0"/>
              </a:rPr>
              <a:t>mai</a:t>
            </a:r>
            <a:r>
              <a:rPr lang="en-US" dirty="0">
                <a:latin typeface="Arial Rounded MT Bold" panose="020F0704030504030204" pitchFamily="34" charset="0"/>
              </a:rPr>
              <a:t> </a:t>
            </a:r>
            <a:r>
              <a:rPr lang="en-US" dirty="0" err="1">
                <a:latin typeface="Arial Rounded MT Bold" panose="020F0704030504030204" pitchFamily="34" charset="0"/>
              </a:rPr>
              <a:t>mult</a:t>
            </a:r>
            <a:r>
              <a:rPr lang="en-US" dirty="0">
                <a:latin typeface="Arial Rounded MT Bold" panose="020F0704030504030204" pitchFamily="34" charset="0"/>
              </a:rPr>
              <a:t> </a:t>
            </a:r>
            <a:r>
              <a:rPr lang="en-US" dirty="0" err="1">
                <a:latin typeface="Arial Rounded MT Bold" panose="020F0704030504030204" pitchFamily="34" charset="0"/>
              </a:rPr>
              <a:t>si</a:t>
            </a:r>
            <a:r>
              <a:rPr lang="en-US" dirty="0">
                <a:latin typeface="Arial Rounded MT Bold" panose="020F0704030504030204" pitchFamily="34" charset="0"/>
              </a:rPr>
              <a:t> care nu </a:t>
            </a:r>
            <a:r>
              <a:rPr lang="en-US" dirty="0" err="1">
                <a:latin typeface="Arial Rounded MT Bold" panose="020F0704030504030204" pitchFamily="34" charset="0"/>
              </a:rPr>
              <a:t>trebuie</a:t>
            </a:r>
            <a:r>
              <a:rPr lang="en-US" dirty="0">
                <a:latin typeface="Arial Rounded MT Bold" panose="020F0704030504030204" pitchFamily="34" charset="0"/>
              </a:rPr>
              <a:t> </a:t>
            </a:r>
            <a:r>
              <a:rPr lang="en-US" dirty="0" err="1">
                <a:latin typeface="Arial Rounded MT Bold" panose="020F0704030504030204" pitchFamily="34" charset="0"/>
              </a:rPr>
              <a:t>utilizate</a:t>
            </a:r>
            <a:r>
              <a:rPr lang="en-US" dirty="0">
                <a:latin typeface="Arial Rounded MT Bold" panose="020F0704030504030204" pitchFamily="34" charset="0"/>
              </a:rPr>
              <a:t> </a:t>
            </a:r>
            <a:r>
              <a:rPr lang="en-US" dirty="0" err="1">
                <a:latin typeface="Arial Rounded MT Bold" panose="020F0704030504030204" pitchFamily="34" charset="0"/>
              </a:rPr>
              <a:t>niciodata</a:t>
            </a:r>
            <a:r>
              <a:rPr lang="en-US" dirty="0">
                <a:latin typeface="Arial Rounded MT Bold" panose="020F0704030504030204" pitchFamily="34" charset="0"/>
              </a:rPr>
              <a:t>
</a:t>
            </a:r>
          </a:p>
          <a:p>
            <a:r>
              <a:rPr lang="en-US" dirty="0" err="1">
                <a:latin typeface="Arial Rounded MT Bold" panose="020F0704030504030204" pitchFamily="34" charset="0"/>
              </a:rPr>
              <a:t>Acest</a:t>
            </a:r>
            <a:r>
              <a:rPr lang="en-US" dirty="0">
                <a:latin typeface="Arial Rounded MT Bold" panose="020F0704030504030204" pitchFamily="34" charset="0"/>
              </a:rPr>
              <a:t> </a:t>
            </a:r>
            <a:r>
              <a:rPr lang="en-US" dirty="0" err="1">
                <a:latin typeface="Arial Rounded MT Bold" panose="020F0704030504030204" pitchFamily="34" charset="0"/>
              </a:rPr>
              <a:t>lucru</a:t>
            </a:r>
            <a:r>
              <a:rPr lang="en-US" dirty="0">
                <a:latin typeface="Arial Rounded MT Bold" panose="020F0704030504030204" pitchFamily="34" charset="0"/>
              </a:rPr>
              <a:t> </a:t>
            </a:r>
            <a:r>
              <a:rPr lang="en-US" dirty="0" err="1">
                <a:latin typeface="Arial Rounded MT Bold" panose="020F0704030504030204" pitchFamily="34" charset="0"/>
              </a:rPr>
              <a:t>ar</a:t>
            </a:r>
            <a:r>
              <a:rPr lang="en-US" dirty="0">
                <a:latin typeface="Arial Rounded MT Bold" panose="020F0704030504030204" pitchFamily="34" charset="0"/>
              </a:rPr>
              <a:t> </a:t>
            </a:r>
            <a:r>
              <a:rPr lang="en-US" dirty="0" err="1">
                <a:latin typeface="Arial Rounded MT Bold" panose="020F0704030504030204" pitchFamily="34" charset="0"/>
              </a:rPr>
              <a:t>trebui</a:t>
            </a:r>
            <a:r>
              <a:rPr lang="en-US" dirty="0">
                <a:latin typeface="Arial Rounded MT Bold" panose="020F0704030504030204" pitchFamily="34" charset="0"/>
              </a:rPr>
              <a:t> </a:t>
            </a:r>
            <a:r>
              <a:rPr lang="en-US" dirty="0" err="1">
                <a:latin typeface="Arial Rounded MT Bold" panose="020F0704030504030204" pitchFamily="34" charset="0"/>
              </a:rPr>
              <a:t>sa</a:t>
            </a:r>
            <a:r>
              <a:rPr lang="en-US" dirty="0">
                <a:latin typeface="Arial Rounded MT Bold" panose="020F0704030504030204" pitchFamily="34" charset="0"/>
              </a:rPr>
              <a:t> fie </a:t>
            </a:r>
            <a:r>
              <a:rPr lang="en-US" dirty="0" err="1">
                <a:latin typeface="Arial Rounded MT Bold" panose="020F0704030504030204" pitchFamily="34" charset="0"/>
              </a:rPr>
              <a:t>impartasite</a:t>
            </a:r>
            <a:r>
              <a:rPr lang="en-US" dirty="0">
                <a:latin typeface="Arial Rounded MT Bold" panose="020F0704030504030204" pitchFamily="34" charset="0"/>
              </a:rPr>
              <a:t> </a:t>
            </a:r>
            <a:r>
              <a:rPr lang="en-US" dirty="0" err="1">
                <a:latin typeface="Arial Rounded MT Bold" panose="020F0704030504030204" pitchFamily="34" charset="0"/>
              </a:rPr>
              <a:t>intr</a:t>
            </a:r>
            <a:r>
              <a:rPr lang="en-US" dirty="0">
                <a:latin typeface="Arial Rounded MT Bold" panose="020F0704030504030204" pitchFamily="34" charset="0"/>
              </a:rPr>
              <a:t>-un mod 100% </a:t>
            </a:r>
            <a:r>
              <a:rPr lang="en-US" dirty="0" err="1">
                <a:latin typeface="Arial Rounded MT Bold" panose="020F0704030504030204" pitchFamily="34" charset="0"/>
              </a:rPr>
              <a:t>voluntar</a:t>
            </a:r>
            <a:r>
              <a:rPr lang="en-US" dirty="0">
                <a:latin typeface="Arial Rounded MT Bold" panose="020F0704030504030204" pitchFamily="34" charset="0"/>
              </a:rPr>
              <a:t> - </a:t>
            </a:r>
            <a:r>
              <a:rPr lang="en-US" dirty="0" err="1">
                <a:latin typeface="Arial Rounded MT Bold" panose="020F0704030504030204" pitchFamily="34" charset="0"/>
              </a:rPr>
              <a:t>nimeni</a:t>
            </a:r>
            <a:r>
              <a:rPr lang="en-US" dirty="0">
                <a:latin typeface="Arial Rounded MT Bold" panose="020F0704030504030204" pitchFamily="34" charset="0"/>
              </a:rPr>
              <a:t> nu </a:t>
            </a:r>
            <a:r>
              <a:rPr lang="en-US" dirty="0" err="1">
                <a:latin typeface="Arial Rounded MT Bold" panose="020F0704030504030204" pitchFamily="34" charset="0"/>
              </a:rPr>
              <a:t>ar</a:t>
            </a:r>
            <a:r>
              <a:rPr lang="en-US" dirty="0">
                <a:latin typeface="Arial Rounded MT Bold" panose="020F0704030504030204" pitchFamily="34" charset="0"/>
              </a:rPr>
              <a:t> </a:t>
            </a:r>
            <a:r>
              <a:rPr lang="en-US" dirty="0" err="1">
                <a:latin typeface="Arial Rounded MT Bold" panose="020F0704030504030204" pitchFamily="34" charset="0"/>
              </a:rPr>
              <a:t>trebui</a:t>
            </a:r>
            <a:r>
              <a:rPr lang="en-US" dirty="0">
                <a:latin typeface="Arial Rounded MT Bold" panose="020F0704030504030204" pitchFamily="34" charset="0"/>
              </a:rPr>
              <a:t> </a:t>
            </a:r>
            <a:r>
              <a:rPr lang="en-US" dirty="0" err="1">
                <a:latin typeface="Arial Rounded MT Bold" panose="020F0704030504030204" pitchFamily="34" charset="0"/>
              </a:rPr>
              <a:t>sa</a:t>
            </a:r>
            <a:r>
              <a:rPr lang="en-US" dirty="0">
                <a:latin typeface="Arial Rounded MT Bold" panose="020F0704030504030204" pitchFamily="34" charset="0"/>
              </a:rPr>
              <a:t> fie </a:t>
            </a:r>
            <a:r>
              <a:rPr lang="en-US" dirty="0" err="1">
                <a:latin typeface="Arial Rounded MT Bold" panose="020F0704030504030204" pitchFamily="34" charset="0"/>
              </a:rPr>
              <a:t>fortat</a:t>
            </a:r>
            <a:r>
              <a:rPr lang="en-US" dirty="0">
                <a:latin typeface="Arial Rounded MT Bold" panose="020F0704030504030204" pitchFamily="34" charset="0"/>
              </a:rPr>
              <a:t> </a:t>
            </a:r>
            <a:r>
              <a:rPr lang="en-US" dirty="0" err="1">
                <a:latin typeface="Arial Rounded MT Bold" panose="020F0704030504030204" pitchFamily="34" charset="0"/>
              </a:rPr>
              <a:t>sa</a:t>
            </a:r>
            <a:r>
              <a:rPr lang="en-US" dirty="0">
                <a:latin typeface="Arial Rounded MT Bold" panose="020F0704030504030204" pitchFamily="34" charset="0"/>
              </a:rPr>
              <a:t> </a:t>
            </a:r>
            <a:r>
              <a:rPr lang="en-US" dirty="0" err="1">
                <a:latin typeface="Arial Rounded MT Bold" panose="020F0704030504030204" pitchFamily="34" charset="0"/>
              </a:rPr>
              <a:t>impartaseasca</a:t>
            </a:r>
            <a:r>
              <a:rPr lang="en-US" dirty="0">
                <a:latin typeface="Arial Rounded MT Bold" panose="020F0704030504030204" pitchFamily="34" charset="0"/>
              </a:rPr>
              <a:t> </a:t>
            </a:r>
            <a:r>
              <a:rPr lang="en-US" dirty="0" err="1">
                <a:latin typeface="Arial Rounded MT Bold" panose="020F0704030504030204" pitchFamily="34" charset="0"/>
              </a:rPr>
              <a:t>sau</a:t>
            </a:r>
            <a:r>
              <a:rPr lang="en-US" dirty="0">
                <a:latin typeface="Arial Rounded MT Bold" panose="020F0704030504030204" pitchFamily="34" charset="0"/>
              </a:rPr>
              <a:t> </a:t>
            </a:r>
            <a:r>
              <a:rPr lang="en-US" dirty="0" err="1">
                <a:latin typeface="Arial Rounded MT Bold" panose="020F0704030504030204" pitchFamily="34" charset="0"/>
              </a:rPr>
              <a:t>sa</a:t>
            </a:r>
            <a:r>
              <a:rPr lang="en-US" dirty="0">
                <a:latin typeface="Arial Rounded MT Bold" panose="020F0704030504030204" pitchFamily="34" charset="0"/>
              </a:rPr>
              <a:t> </a:t>
            </a:r>
            <a:r>
              <a:rPr lang="en-US" dirty="0" err="1">
                <a:latin typeface="Arial Rounded MT Bold" panose="020F0704030504030204" pitchFamily="34" charset="0"/>
              </a:rPr>
              <a:t>vorbeasca</a:t>
            </a:r>
            <a:r>
              <a:rPr lang="en-US" dirty="0">
                <a:latin typeface="Arial Rounded MT Bold" panose="020F0704030504030204" pitchFamily="34" charset="0"/>
              </a:rPr>
              <a:t> </a:t>
            </a:r>
            <a:r>
              <a:rPr lang="en-US" dirty="0" err="1">
                <a:latin typeface="Arial Rounded MT Bold" panose="020F0704030504030204" pitchFamily="34" charset="0"/>
              </a:rPr>
              <a:t>despre</a:t>
            </a:r>
            <a:r>
              <a:rPr lang="en-US" dirty="0">
                <a:latin typeface="Arial Rounded MT Bold" panose="020F0704030504030204" pitchFamily="34" charset="0"/>
              </a:rPr>
              <a:t> </a:t>
            </a:r>
            <a:r>
              <a:rPr lang="en-US" dirty="0" err="1">
                <a:latin typeface="Arial Rounded MT Bold" panose="020F0704030504030204" pitchFamily="34" charset="0"/>
              </a:rPr>
              <a:t>aceste</a:t>
            </a:r>
            <a:r>
              <a:rPr lang="en-US" dirty="0">
                <a:latin typeface="Arial Rounded MT Bold" panose="020F0704030504030204" pitchFamily="34" charset="0"/>
              </a:rPr>
              <a:t> </a:t>
            </a:r>
            <a:r>
              <a:rPr lang="en-US" dirty="0" err="1">
                <a:latin typeface="Arial Rounded MT Bold" panose="020F0704030504030204" pitchFamily="34" charset="0"/>
              </a:rPr>
              <a:t>lucruri</a:t>
            </a:r>
            <a:r>
              <a:rPr lang="en-US" dirty="0">
                <a:latin typeface="Arial Rounded MT Bold" panose="020F0704030504030204" pitchFamily="34" charset="0"/>
              </a:rPr>
              <a:t> </a:t>
            </a:r>
            <a:r>
              <a:rPr lang="en-US" dirty="0" err="1">
                <a:latin typeface="Arial Rounded MT Bold" panose="020F0704030504030204" pitchFamily="34" charset="0"/>
              </a:rPr>
              <a:t>daca</a:t>
            </a:r>
            <a:r>
              <a:rPr lang="en-US" dirty="0">
                <a:latin typeface="Arial Rounded MT Bold" panose="020F0704030504030204" pitchFamily="34" charset="0"/>
              </a:rPr>
              <a:t> </a:t>
            </a:r>
            <a:r>
              <a:rPr lang="en-US" dirty="0" err="1">
                <a:latin typeface="Arial Rounded MT Bold" panose="020F0704030504030204" pitchFamily="34" charset="0"/>
              </a:rPr>
              <a:t>ei</a:t>
            </a:r>
            <a:r>
              <a:rPr lang="en-US" dirty="0">
                <a:latin typeface="Arial Rounded MT Bold" panose="020F0704030504030204" pitchFamily="34" charset="0"/>
              </a:rPr>
              <a:t> nu </a:t>
            </a:r>
            <a:r>
              <a:rPr lang="en-US" dirty="0" err="1">
                <a:latin typeface="Arial Rounded MT Bold" panose="020F0704030504030204" pitchFamily="34" charset="0"/>
              </a:rPr>
              <a:t>doresc</a:t>
            </a:r>
            <a:r>
              <a:rPr lang="en-US" dirty="0">
                <a:latin typeface="Arial Rounded MT Bold" panose="020F0704030504030204" pitchFamily="34" charset="0"/>
              </a:rPr>
              <a:t> </a:t>
            </a:r>
            <a:r>
              <a:rPr lang="en-US" dirty="0" err="1">
                <a:latin typeface="Arial Rounded MT Bold" panose="020F0704030504030204" pitchFamily="34" charset="0"/>
              </a:rPr>
              <a:t>sa</a:t>
            </a:r>
            <a:r>
              <a:rPr lang="en-US" dirty="0">
                <a:latin typeface="Arial Rounded MT Bold" panose="020F0704030504030204" pitchFamily="34" charset="0"/>
              </a:rPr>
              <a:t> o </a:t>
            </a:r>
            <a:r>
              <a:rPr lang="en-US" dirty="0" err="1">
                <a:latin typeface="Arial Rounded MT Bold" panose="020F0704030504030204" pitchFamily="34" charset="0"/>
              </a:rPr>
              <a:t>faca</a:t>
            </a:r>
            <a:r>
              <a:rPr lang="en-US" dirty="0">
                <a:latin typeface="Arial Rounded MT Bold" panose="020F0704030504030204" pitchFamily="34" charset="0"/>
              </a:rPr>
              <a:t>.
</a:t>
            </a:r>
          </a:p>
          <a:p>
            <a:endParaRPr lang="en-US" dirty="0">
              <a:latin typeface="Arial Rounded MT Bold" panose="020F0704030504030204" pitchFamily="34" charset="0"/>
            </a:endParaRPr>
          </a:p>
          <a:p>
            <a:endParaRPr lang="en-US" dirty="0">
              <a:latin typeface="Arial Rounded MT Bold" panose="020F0704030504030204" pitchFamily="34" charset="0"/>
            </a:endParaRPr>
          </a:p>
          <a:p>
            <a:endParaRPr lang="it-IT" dirty="0">
              <a:latin typeface="Arial Rounded MT Bold" panose="020F0704030504030204" pitchFamily="34" charset="0"/>
            </a:endParaRPr>
          </a:p>
          <a:p>
            <a:endParaRPr lang="it-IT" dirty="0">
              <a:latin typeface="Arial Rounded MT Bold" panose="020F0704030504030204" pitchFamily="34" charset="0"/>
            </a:endParaRPr>
          </a:p>
          <a:p>
            <a:endParaRPr lang="it-IT" dirty="0">
              <a:latin typeface="Arial Rounded MT Bold" panose="020F0704030504030204" pitchFamily="34" charset="0"/>
            </a:endParaRPr>
          </a:p>
          <a:p>
            <a:endParaRPr lang="it-IT" dirty="0">
              <a:latin typeface="Arial Rounded MT Bold" panose="020F0704030504030204" pitchFamily="34" charset="0"/>
            </a:endParaRPr>
          </a:p>
          <a:p>
            <a:endParaRPr lang="it-IT" dirty="0">
              <a:latin typeface="Arial Rounded MT Bold" panose="020F0704030504030204" pitchFamily="34" charset="0"/>
            </a:endParaRPr>
          </a:p>
        </p:txBody>
      </p:sp>
      <p:sp>
        <p:nvSpPr>
          <p:cNvPr id="13" name="TextBox 2"/>
          <p:cNvSpPr txBox="1"/>
          <p:nvPr/>
        </p:nvSpPr>
        <p:spPr>
          <a:xfrm>
            <a:off x="2773276" y="395291"/>
            <a:ext cx="7338871" cy="1754326"/>
          </a:xfrm>
          <a:prstGeom prst="rect">
            <a:avLst/>
          </a:prstGeom>
          <a:noFill/>
        </p:spPr>
        <p:txBody>
          <a:bodyPr wrap="square" rtlCol="0">
            <a:spAutoFit/>
          </a:bodyPr>
          <a:lstStyle/>
          <a:p>
            <a:r>
              <a:rPr lang="en-GB" sz="3600" b="1" dirty="0" err="1">
                <a:solidFill>
                  <a:schemeClr val="accent1">
                    <a:lumMod val="75000"/>
                  </a:schemeClr>
                </a:solidFill>
                <a:latin typeface="Arial Rounded MT Bold" panose="020F0704030504030204" pitchFamily="34" charset="0"/>
              </a:rPr>
              <a:t>Aspecte</a:t>
            </a:r>
            <a:r>
              <a:rPr lang="en-GB" sz="3600" b="1" dirty="0">
                <a:solidFill>
                  <a:schemeClr val="accent1">
                    <a:lumMod val="75000"/>
                  </a:schemeClr>
                </a:solidFill>
                <a:latin typeface="Arial Rounded MT Bold" panose="020F0704030504030204" pitchFamily="34" charset="0"/>
              </a:rPr>
              <a:t> de </a:t>
            </a:r>
            <a:r>
              <a:rPr lang="en-GB" sz="3600" b="1" dirty="0" err="1">
                <a:solidFill>
                  <a:schemeClr val="accent1">
                    <a:lumMod val="75000"/>
                  </a:schemeClr>
                </a:solidFill>
                <a:latin typeface="Arial Rounded MT Bold" panose="020F0704030504030204" pitchFamily="34" charset="0"/>
              </a:rPr>
              <a:t>comunicare</a:t>
            </a:r>
            <a:r>
              <a:rPr lang="en-GB" sz="3600" b="1" dirty="0">
                <a:solidFill>
                  <a:schemeClr val="accent1">
                    <a:lumMod val="75000"/>
                  </a:schemeClr>
                </a:solidFill>
                <a:latin typeface="Arial Rounded MT Bold" panose="020F0704030504030204" pitchFamily="34" charset="0"/>
              </a:rPr>
              <a:t> </a:t>
            </a:r>
            <a:r>
              <a:rPr lang="en-GB" sz="3600" b="1" dirty="0" err="1">
                <a:solidFill>
                  <a:schemeClr val="accent1">
                    <a:lumMod val="75000"/>
                  </a:schemeClr>
                </a:solidFill>
                <a:latin typeface="Arial Rounded MT Bold" panose="020F0704030504030204" pitchFamily="34" charset="0"/>
              </a:rPr>
              <a:t>interculturala</a:t>
            </a:r>
            <a:r>
              <a:rPr lang="en-GB" sz="3600" b="1" dirty="0">
                <a:solidFill>
                  <a:schemeClr val="accent1">
                    <a:lumMod val="75000"/>
                  </a:schemeClr>
                </a:solidFill>
                <a:latin typeface="Arial Rounded MT Bold" panose="020F0704030504030204" pitchFamily="34" charset="0"/>
              </a:rPr>
              <a:t>
</a:t>
            </a:r>
            <a:endParaRPr lang="en-GB" sz="3600" b="1" dirty="0">
              <a:solidFill>
                <a:schemeClr val="accent1">
                  <a:lumMod val="75000"/>
                </a:schemeClr>
              </a:solidFill>
            </a:endParaRPr>
          </a:p>
        </p:txBody>
      </p:sp>
      <p:sp>
        <p:nvSpPr>
          <p:cNvPr id="3" name="TextBox 2">
            <a:extLst>
              <a:ext uri="{FF2B5EF4-FFF2-40B4-BE49-F238E27FC236}">
                <a16:creationId xmlns:a16="http://schemas.microsoft.com/office/drawing/2014/main" id="{B5053787-8A49-454F-B3ED-7EA156B8C7D3}"/>
              </a:ext>
            </a:extLst>
          </p:cNvPr>
          <p:cNvSpPr txBox="1"/>
          <p:nvPr/>
        </p:nvSpPr>
        <p:spPr>
          <a:xfrm>
            <a:off x="2631874" y="1681819"/>
            <a:ext cx="6786850" cy="369332"/>
          </a:xfrm>
          <a:prstGeom prst="rect">
            <a:avLst/>
          </a:prstGeom>
          <a:noFill/>
        </p:spPr>
        <p:txBody>
          <a:bodyPr wrap="square">
            <a:spAutoFit/>
          </a:bodyPr>
          <a:lstStyle/>
          <a:p>
            <a:pPr>
              <a:defRPr/>
            </a:pPr>
            <a:r>
              <a:rPr lang="en-GB" altLang="es-ES" dirty="0">
                <a:solidFill>
                  <a:schemeClr val="accent6">
                    <a:lumMod val="75000"/>
                  </a:schemeClr>
                </a:solidFill>
                <a:latin typeface="Arial Rounded MT Bold" panose="020F0704030504030204" pitchFamily="34" charset="0"/>
              </a:rPr>
              <a:t>3. </a:t>
            </a:r>
            <a:r>
              <a:rPr lang="en-GB" altLang="es-ES" dirty="0" err="1">
                <a:solidFill>
                  <a:schemeClr val="accent6">
                    <a:lumMod val="75000"/>
                  </a:schemeClr>
                </a:solidFill>
                <a:latin typeface="Arial Rounded MT Bold" panose="020F0704030504030204" pitchFamily="34" charset="0"/>
              </a:rPr>
              <a:t>Prevenirea</a:t>
            </a:r>
            <a:r>
              <a:rPr lang="en-GB" altLang="es-ES" dirty="0">
                <a:solidFill>
                  <a:schemeClr val="accent6">
                    <a:lumMod val="75000"/>
                  </a:schemeClr>
                </a:solidFill>
                <a:latin typeface="Arial Rounded MT Bold" panose="020F0704030504030204" pitchFamily="34" charset="0"/>
              </a:rPr>
              <a:t> </a:t>
            </a:r>
            <a:r>
              <a:rPr lang="en-GB" altLang="es-ES" dirty="0" err="1">
                <a:solidFill>
                  <a:schemeClr val="accent6">
                    <a:lumMod val="75000"/>
                  </a:schemeClr>
                </a:solidFill>
                <a:latin typeface="Arial Rounded MT Bold" panose="020F0704030504030204" pitchFamily="34" charset="0"/>
              </a:rPr>
              <a:t>problemelor</a:t>
            </a:r>
            <a:r>
              <a:rPr lang="en-GB" altLang="es-ES" dirty="0">
                <a:solidFill>
                  <a:schemeClr val="accent6">
                    <a:lumMod val="75000"/>
                  </a:schemeClr>
                </a:solidFill>
                <a:latin typeface="Arial Rounded MT Bold" panose="020F0704030504030204" pitchFamily="34" charset="0"/>
              </a:rPr>
              <a:t> de </a:t>
            </a:r>
            <a:r>
              <a:rPr lang="en-GB" altLang="es-ES" dirty="0" err="1">
                <a:solidFill>
                  <a:schemeClr val="accent6">
                    <a:lumMod val="75000"/>
                  </a:schemeClr>
                </a:solidFill>
                <a:latin typeface="Arial Rounded MT Bold" panose="020F0704030504030204" pitchFamily="34" charset="0"/>
              </a:rPr>
              <a:t>comunicare</a:t>
            </a:r>
            <a:r>
              <a:rPr lang="en-GB" altLang="es-ES" dirty="0">
                <a:solidFill>
                  <a:schemeClr val="accent6">
                    <a:lumMod val="75000"/>
                  </a:schemeClr>
                </a:solidFill>
                <a:latin typeface="Arial Rounded MT Bold" panose="020F0704030504030204" pitchFamily="34" charset="0"/>
              </a:rPr>
              <a:t> </a:t>
            </a:r>
            <a:r>
              <a:rPr lang="en-GB" altLang="es-ES" dirty="0" err="1">
                <a:solidFill>
                  <a:schemeClr val="accent6">
                    <a:lumMod val="75000"/>
                  </a:schemeClr>
                </a:solidFill>
                <a:latin typeface="Arial Rounded MT Bold" panose="020F0704030504030204" pitchFamily="34" charset="0"/>
              </a:rPr>
              <a:t>interculturala</a:t>
            </a:r>
            <a:endParaRPr lang="en-GB" altLang="es-ES" dirty="0">
              <a:solidFill>
                <a:schemeClr val="accent6">
                  <a:lumMod val="75000"/>
                </a:schemeClr>
              </a:solidFill>
              <a:latin typeface="Arial Rounded MT Bold" panose="020F0704030504030204" pitchFamily="34" charset="0"/>
            </a:endParaRPr>
          </a:p>
        </p:txBody>
      </p:sp>
    </p:spTree>
    <p:extLst>
      <p:ext uri="{BB962C8B-B14F-4D97-AF65-F5344CB8AC3E}">
        <p14:creationId xmlns:p14="http://schemas.microsoft.com/office/powerpoint/2010/main" val="177920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asellaDiTesto 1">
            <a:extLst>
              <a:ext uri="{FF2B5EF4-FFF2-40B4-BE49-F238E27FC236}">
                <a16:creationId xmlns:a16="http://schemas.microsoft.com/office/drawing/2014/main" id="{4DFAED76-3A64-48C8-902E-78DB16A5E6E6}"/>
              </a:ext>
            </a:extLst>
          </p:cNvPr>
          <p:cNvSpPr txBox="1"/>
          <p:nvPr/>
        </p:nvSpPr>
        <p:spPr>
          <a:xfrm>
            <a:off x="2878379" y="1789909"/>
            <a:ext cx="8768336" cy="369332"/>
          </a:xfrm>
          <a:prstGeom prst="rect">
            <a:avLst/>
          </a:prstGeom>
          <a:noFill/>
        </p:spPr>
        <p:txBody>
          <a:bodyPr wrap="square" rtlCol="0">
            <a:spAutoFit/>
          </a:bodyPr>
          <a:lstStyle/>
          <a:p>
            <a:pPr lvl="0">
              <a:defRPr/>
            </a:pPr>
            <a:r>
              <a:rPr lang="en-GB" altLang="es-ES" dirty="0">
                <a:solidFill>
                  <a:srgbClr val="70AD47">
                    <a:lumMod val="75000"/>
                  </a:srgbClr>
                </a:solidFill>
                <a:latin typeface="Arial Rounded MT Bold" panose="020F0704030504030204" pitchFamily="34" charset="0"/>
              </a:rPr>
              <a:t>1</a:t>
            </a:r>
            <a:r>
              <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rPr>
              <a:t>. </a:t>
            </a:r>
            <a:r>
              <a:rPr lang="en-GB" altLang="es-ES" dirty="0">
                <a:solidFill>
                  <a:srgbClr val="70AD47">
                    <a:lumMod val="75000"/>
                  </a:srgbClr>
                </a:solidFill>
                <a:latin typeface="Arial Rounded MT Bold" panose="020F0704030504030204" pitchFamily="34" charset="0"/>
              </a:rPr>
              <a:t>Nu </a:t>
            </a:r>
            <a:r>
              <a:rPr lang="en-GB" altLang="es-ES" dirty="0" err="1">
                <a:solidFill>
                  <a:srgbClr val="70AD47">
                    <a:lumMod val="75000"/>
                  </a:srgbClr>
                </a:solidFill>
                <a:latin typeface="Arial Rounded MT Bold" panose="020F0704030504030204" pitchFamily="34" charset="0"/>
              </a:rPr>
              <a:t>toate</a:t>
            </a:r>
            <a:r>
              <a:rPr lang="en-GB" altLang="es-ES" dirty="0">
                <a:solidFill>
                  <a:srgbClr val="70AD47">
                    <a:lumMod val="75000"/>
                  </a:srgbClr>
                </a:solidFill>
                <a:latin typeface="Arial Rounded MT Bold" panose="020F0704030504030204" pitchFamily="34" charset="0"/>
              </a:rPr>
              <a:t> </a:t>
            </a:r>
            <a:r>
              <a:rPr lang="en-GB" altLang="es-ES" dirty="0" err="1">
                <a:solidFill>
                  <a:srgbClr val="70AD47">
                    <a:lumMod val="75000"/>
                  </a:srgbClr>
                </a:solidFill>
                <a:latin typeface="Arial Rounded MT Bold" panose="020F0704030504030204" pitchFamily="34" charset="0"/>
              </a:rPr>
              <a:t>conflictele</a:t>
            </a:r>
            <a:r>
              <a:rPr lang="en-GB" altLang="es-ES" dirty="0">
                <a:solidFill>
                  <a:srgbClr val="70AD47">
                    <a:lumMod val="75000"/>
                  </a:srgbClr>
                </a:solidFill>
                <a:latin typeface="Arial Rounded MT Bold" panose="020F0704030504030204" pitchFamily="34" charset="0"/>
              </a:rPr>
              <a:t> sunt </a:t>
            </a:r>
            <a:r>
              <a:rPr lang="en-GB" altLang="es-ES" dirty="0" err="1">
                <a:solidFill>
                  <a:srgbClr val="70AD47">
                    <a:lumMod val="75000"/>
                  </a:srgbClr>
                </a:solidFill>
                <a:latin typeface="Arial Rounded MT Bold" panose="020F0704030504030204" pitchFamily="34" charset="0"/>
              </a:rPr>
              <a:t>rele</a:t>
            </a:r>
            <a:endPar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endParaRPr>
          </a:p>
        </p:txBody>
      </p:sp>
      <p:sp>
        <p:nvSpPr>
          <p:cNvPr id="6" name="CasellaDiTesto 5">
            <a:extLst>
              <a:ext uri="{FF2B5EF4-FFF2-40B4-BE49-F238E27FC236}">
                <a16:creationId xmlns:a16="http://schemas.microsoft.com/office/drawing/2014/main" id="{31D7F427-1898-42DA-A9A3-FFA774D73B23}"/>
              </a:ext>
            </a:extLst>
          </p:cNvPr>
          <p:cNvSpPr txBox="1"/>
          <p:nvPr/>
        </p:nvSpPr>
        <p:spPr>
          <a:xfrm>
            <a:off x="2773276" y="2263788"/>
            <a:ext cx="8328074" cy="3693319"/>
          </a:xfrm>
          <a:prstGeom prst="rect">
            <a:avLst/>
          </a:prstGeom>
          <a:noFill/>
        </p:spPr>
        <p:txBody>
          <a:bodyPr wrap="square" rtlCol="0">
            <a:spAutoFit/>
          </a:bodyPr>
          <a:lstStyle/>
          <a:p>
            <a:r>
              <a:rPr lang="ro-RO" dirty="0">
                <a:latin typeface="Arial Rounded MT Bold" panose="020F0704030504030204" pitchFamily="34" charset="0"/>
              </a:rPr>
              <a:t>Indiferent cat de bine </a:t>
            </a:r>
            <a:r>
              <a:rPr lang="ro-RO" dirty="0" err="1">
                <a:latin typeface="Arial Rounded MT Bold" panose="020F0704030504030204" pitchFamily="34" charset="0"/>
              </a:rPr>
              <a:t>stabiliti</a:t>
            </a:r>
            <a:r>
              <a:rPr lang="ro-RO" dirty="0">
                <a:latin typeface="Arial Rounded MT Bold" panose="020F0704030504030204" pitchFamily="34" charset="0"/>
              </a:rPr>
              <a:t> regulile si </a:t>
            </a:r>
            <a:r>
              <a:rPr lang="ro-RO" dirty="0" err="1">
                <a:latin typeface="Arial Rounded MT Bold" panose="020F0704030504030204" pitchFamily="34" charset="0"/>
              </a:rPr>
              <a:t>planificati</a:t>
            </a:r>
            <a:r>
              <a:rPr lang="ro-RO" dirty="0">
                <a:latin typeface="Arial Rounded MT Bold" panose="020F0704030504030204" pitchFamily="34" charset="0"/>
              </a:rPr>
              <a:t> </a:t>
            </a:r>
            <a:r>
              <a:rPr lang="ro-RO" dirty="0" err="1">
                <a:latin typeface="Arial Rounded MT Bold" panose="020F0704030504030204" pitchFamily="34" charset="0"/>
              </a:rPr>
              <a:t>intalnirile</a:t>
            </a:r>
            <a:r>
              <a:rPr lang="ro-RO" dirty="0">
                <a:latin typeface="Arial Rounded MT Bold" panose="020F0704030504030204" pitchFamily="34" charset="0"/>
              </a:rPr>
              <a:t>, tot </a:t>
            </a:r>
            <a:r>
              <a:rPr lang="ro-RO" dirty="0" err="1">
                <a:latin typeface="Arial Rounded MT Bold" panose="020F0704030504030204" pitchFamily="34" charset="0"/>
              </a:rPr>
              <a:t>veti</a:t>
            </a:r>
            <a:r>
              <a:rPr lang="ro-RO" dirty="0">
                <a:latin typeface="Arial Rounded MT Bold" panose="020F0704030504030204" pitchFamily="34" charset="0"/>
              </a:rPr>
              <a:t> avea in continuare conflicte in echipa. </a:t>
            </a:r>
          </a:p>
          <a:p>
            <a:r>
              <a:rPr lang="ro-RO" dirty="0">
                <a:latin typeface="Arial Rounded MT Bold" panose="020F0704030504030204" pitchFamily="34" charset="0"/>
              </a:rPr>
              <a:t>
Cu toate acestea, existenta conflictelor nu este </a:t>
            </a:r>
            <a:r>
              <a:rPr lang="ro-RO" dirty="0" err="1">
                <a:latin typeface="Arial Rounded MT Bold" panose="020F0704030504030204" pitchFamily="34" charset="0"/>
              </a:rPr>
              <a:t>intotdeauna</a:t>
            </a:r>
            <a:r>
              <a:rPr lang="ro-RO" dirty="0">
                <a:latin typeface="Arial Rounded MT Bold" panose="020F0704030504030204" pitchFamily="34" charset="0"/>
              </a:rPr>
              <a:t> un lucru negativ, de fapt, daca sunt gestionate in mod </a:t>
            </a:r>
            <a:r>
              <a:rPr lang="ro-RO" dirty="0" err="1">
                <a:latin typeface="Arial Rounded MT Bold" panose="020F0704030504030204" pitchFamily="34" charset="0"/>
              </a:rPr>
              <a:t>corespunzator</a:t>
            </a:r>
            <a:r>
              <a:rPr lang="ro-RO" dirty="0">
                <a:latin typeface="Arial Rounded MT Bold" panose="020F0704030504030204" pitchFamily="34" charset="0"/>
              </a:rPr>
              <a:t>, ele pot duce la o mai buna rezolvare a problemelor si </a:t>
            </a:r>
            <a:r>
              <a:rPr lang="ro-RO" dirty="0" err="1">
                <a:latin typeface="Arial Rounded MT Bold" panose="020F0704030504030204" pitchFamily="34" charset="0"/>
              </a:rPr>
              <a:t>solutii</a:t>
            </a:r>
            <a:r>
              <a:rPr lang="ro-RO" dirty="0">
                <a:latin typeface="Arial Rounded MT Bold" panose="020F0704030504030204" pitchFamily="34" charset="0"/>
              </a:rPr>
              <a:t> mai creative.</a:t>
            </a:r>
          </a:p>
          <a:p>
            <a:r>
              <a:rPr lang="ro-RO" dirty="0">
                <a:latin typeface="Arial Rounded MT Bold" panose="020F0704030504030204" pitchFamily="34" charset="0"/>
              </a:rPr>
              <a:t>
Conflictele cu rezultate pozitive sunt cele </a:t>
            </a:r>
            <a:r>
              <a:rPr lang="ro-RO" b="1" dirty="0">
                <a:latin typeface="Arial Rounded MT Bold" panose="020F0704030504030204" pitchFamily="34" charset="0"/>
              </a:rPr>
              <a:t>legate de </a:t>
            </a:r>
            <a:r>
              <a:rPr lang="ro-RO" b="1" dirty="0" err="1">
                <a:latin typeface="Arial Rounded MT Bold" panose="020F0704030504030204" pitchFamily="34" charset="0"/>
              </a:rPr>
              <a:t>substanta</a:t>
            </a:r>
            <a:r>
              <a:rPr lang="ro-RO" dirty="0">
                <a:latin typeface="Arial Rounded MT Bold" panose="020F0704030504030204" pitchFamily="34" charset="0"/>
              </a:rPr>
              <a:t> (cum ar trebui sa facem acest lucru?)</a:t>
            </a:r>
          </a:p>
          <a:p>
            <a:r>
              <a:rPr lang="ro-RO" dirty="0">
                <a:latin typeface="Arial Rounded MT Bold" panose="020F0704030504030204" pitchFamily="34" charset="0"/>
              </a:rPr>
              <a:t>
Conflictele cu rezultate negative sunt cele </a:t>
            </a:r>
            <a:r>
              <a:rPr lang="ro-RO" b="1" dirty="0">
                <a:latin typeface="Arial Rounded MT Bold" panose="020F0704030504030204" pitchFamily="34" charset="0"/>
              </a:rPr>
              <a:t>legate de personalitate</a:t>
            </a:r>
            <a:r>
              <a:rPr lang="ro-RO" dirty="0">
                <a:latin typeface="Arial Rounded MT Bold" panose="020F0704030504030204" pitchFamily="34" charset="0"/>
              </a:rPr>
              <a:t> – ele nu conduc spre o </a:t>
            </a:r>
            <a:r>
              <a:rPr lang="ro-RO" dirty="0" err="1">
                <a:latin typeface="Arial Rounded MT Bold" panose="020F0704030504030204" pitchFamily="34" charset="0"/>
              </a:rPr>
              <a:t>solutie</a:t>
            </a:r>
            <a:r>
              <a:rPr lang="ro-RO" dirty="0">
                <a:latin typeface="Arial Rounded MT Bold" panose="020F0704030504030204" pitchFamily="34" charset="0"/>
              </a:rPr>
              <a:t> ("tu </a:t>
            </a:r>
            <a:r>
              <a:rPr lang="ro-RO" dirty="0" err="1">
                <a:latin typeface="Arial Rounded MT Bold" panose="020F0704030504030204" pitchFamily="34" charset="0"/>
              </a:rPr>
              <a:t>intotdeauna</a:t>
            </a:r>
            <a:r>
              <a:rPr lang="ro-RO" dirty="0">
                <a:latin typeface="Arial Rounded MT Bold" panose="020F0704030504030204" pitchFamily="34" charset="0"/>
              </a:rPr>
              <a:t>...", "</a:t>
            </a:r>
            <a:r>
              <a:rPr lang="ro-RO" dirty="0" err="1">
                <a:latin typeface="Arial Rounded MT Bold" panose="020F0704030504030204" pitchFamily="34" charset="0"/>
              </a:rPr>
              <a:t>niciodata</a:t>
            </a:r>
            <a:r>
              <a:rPr lang="ro-RO" dirty="0">
                <a:latin typeface="Arial Rounded MT Bold" panose="020F0704030504030204" pitchFamily="34" charset="0"/>
              </a:rPr>
              <a:t>"). </a:t>
            </a:r>
            <a:r>
              <a:rPr lang="en-US" dirty="0">
                <a:latin typeface="Arial Rounded MT Bold" panose="020F0704030504030204" pitchFamily="34" charset="0"/>
              </a:rPr>
              <a:t>
</a:t>
            </a:r>
            <a:endParaRPr lang="it-IT" dirty="0">
              <a:latin typeface="Arial Rounded MT Bold" panose="020F0704030504030204" pitchFamily="34" charset="0"/>
            </a:endParaRPr>
          </a:p>
        </p:txBody>
      </p:sp>
      <p:sp>
        <p:nvSpPr>
          <p:cNvPr id="13" name="TextBox 2"/>
          <p:cNvSpPr txBox="1"/>
          <p:nvPr/>
        </p:nvSpPr>
        <p:spPr>
          <a:xfrm>
            <a:off x="2214972" y="348021"/>
            <a:ext cx="7897175" cy="1754326"/>
          </a:xfrm>
          <a:prstGeom prst="rect">
            <a:avLst/>
          </a:prstGeom>
          <a:noFill/>
        </p:spPr>
        <p:txBody>
          <a:bodyPr wrap="square" rtlCol="0">
            <a:spAutoFit/>
          </a:bodyPr>
          <a:lstStyle/>
          <a:p>
            <a:r>
              <a:rPr lang="en-GB" sz="3600" b="1" dirty="0" err="1">
                <a:solidFill>
                  <a:schemeClr val="accent1">
                    <a:lumMod val="75000"/>
                  </a:schemeClr>
                </a:solidFill>
                <a:latin typeface="Arial Rounded MT Bold" panose="020F0704030504030204" pitchFamily="34" charset="0"/>
              </a:rPr>
              <a:t>Rezolvarea</a:t>
            </a:r>
            <a:r>
              <a:rPr lang="en-GB" sz="3600" b="1" dirty="0">
                <a:solidFill>
                  <a:schemeClr val="accent1">
                    <a:lumMod val="75000"/>
                  </a:schemeClr>
                </a:solidFill>
                <a:latin typeface="Arial Rounded MT Bold" panose="020F0704030504030204" pitchFamily="34" charset="0"/>
              </a:rPr>
              <a:t> </a:t>
            </a:r>
            <a:r>
              <a:rPr lang="en-GB" sz="3600" b="1" dirty="0" err="1">
                <a:solidFill>
                  <a:schemeClr val="accent1">
                    <a:lumMod val="75000"/>
                  </a:schemeClr>
                </a:solidFill>
                <a:latin typeface="Arial Rounded MT Bold" panose="020F0704030504030204" pitchFamily="34" charset="0"/>
              </a:rPr>
              <a:t>conflictelor</a:t>
            </a:r>
            <a:r>
              <a:rPr lang="en-GB" sz="3600" b="1" dirty="0">
                <a:solidFill>
                  <a:schemeClr val="accent1">
                    <a:lumMod val="75000"/>
                  </a:schemeClr>
                </a:solidFill>
                <a:latin typeface="Arial Rounded MT Bold" panose="020F0704030504030204" pitchFamily="34" charset="0"/>
              </a:rPr>
              <a:t> in </a:t>
            </a:r>
            <a:r>
              <a:rPr lang="en-GB" sz="3600" b="1" dirty="0" err="1">
                <a:solidFill>
                  <a:schemeClr val="accent1">
                    <a:lumMod val="75000"/>
                  </a:schemeClr>
                </a:solidFill>
                <a:latin typeface="Arial Rounded MT Bold" panose="020F0704030504030204" pitchFamily="34" charset="0"/>
              </a:rPr>
              <a:t>mediul</a:t>
            </a:r>
            <a:r>
              <a:rPr lang="en-GB" sz="3600" b="1" dirty="0">
                <a:solidFill>
                  <a:schemeClr val="accent1">
                    <a:lumMod val="75000"/>
                  </a:schemeClr>
                </a:solidFill>
                <a:latin typeface="Arial Rounded MT Bold" panose="020F0704030504030204" pitchFamily="34" charset="0"/>
              </a:rPr>
              <a:t> virtual
</a:t>
            </a:r>
            <a:endParaRPr lang="en-GB" sz="3600" b="1" dirty="0">
              <a:solidFill>
                <a:schemeClr val="accent1">
                  <a:lumMod val="75000"/>
                </a:schemeClr>
              </a:solidFill>
            </a:endParaRPr>
          </a:p>
        </p:txBody>
      </p:sp>
    </p:spTree>
    <p:extLst>
      <p:ext uri="{BB962C8B-B14F-4D97-AF65-F5344CB8AC3E}">
        <p14:creationId xmlns:p14="http://schemas.microsoft.com/office/powerpoint/2010/main" val="153550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asellaDiTesto 1">
            <a:extLst>
              <a:ext uri="{FF2B5EF4-FFF2-40B4-BE49-F238E27FC236}">
                <a16:creationId xmlns:a16="http://schemas.microsoft.com/office/drawing/2014/main" id="{4DFAED76-3A64-48C8-902E-78DB16A5E6E6}"/>
              </a:ext>
            </a:extLst>
          </p:cNvPr>
          <p:cNvSpPr txBox="1"/>
          <p:nvPr/>
        </p:nvSpPr>
        <p:spPr>
          <a:xfrm>
            <a:off x="2773275" y="1754006"/>
            <a:ext cx="8768336" cy="369332"/>
          </a:xfrm>
          <a:prstGeom prst="rect">
            <a:avLst/>
          </a:prstGeom>
          <a:noFill/>
        </p:spPr>
        <p:txBody>
          <a:bodyPr wrap="square" rtlCol="0">
            <a:spAutoFit/>
          </a:bodyPr>
          <a:lstStyle/>
          <a:p>
            <a:pPr lvl="0">
              <a:defRPr/>
            </a:pPr>
            <a:r>
              <a:rPr lang="en-GB" altLang="es-ES" dirty="0">
                <a:solidFill>
                  <a:srgbClr val="70AD47">
                    <a:lumMod val="75000"/>
                  </a:srgbClr>
                </a:solidFill>
                <a:latin typeface="Arial Rounded MT Bold" panose="020F0704030504030204" pitchFamily="34" charset="0"/>
              </a:rPr>
              <a:t>2. </a:t>
            </a:r>
            <a:r>
              <a:rPr lang="en-GB" altLang="es-ES" dirty="0" err="1">
                <a:solidFill>
                  <a:srgbClr val="70AD47">
                    <a:lumMod val="75000"/>
                  </a:srgbClr>
                </a:solidFill>
                <a:latin typeface="Arial Rounded MT Bold" panose="020F0704030504030204" pitchFamily="34" charset="0"/>
              </a:rPr>
              <a:t>Principalele</a:t>
            </a:r>
            <a:r>
              <a:rPr lang="en-GB" altLang="es-ES" dirty="0">
                <a:solidFill>
                  <a:srgbClr val="70AD47">
                    <a:lumMod val="75000"/>
                  </a:srgbClr>
                </a:solidFill>
                <a:latin typeface="Arial Rounded MT Bold" panose="020F0704030504030204" pitchFamily="34" charset="0"/>
              </a:rPr>
              <a:t> </a:t>
            </a:r>
            <a:r>
              <a:rPr lang="en-GB" altLang="es-ES" dirty="0" err="1">
                <a:solidFill>
                  <a:srgbClr val="70AD47">
                    <a:lumMod val="75000"/>
                  </a:srgbClr>
                </a:solidFill>
                <a:latin typeface="Arial Rounded MT Bold" panose="020F0704030504030204" pitchFamily="34" charset="0"/>
              </a:rPr>
              <a:t>cauze</a:t>
            </a:r>
            <a:r>
              <a:rPr lang="en-GB" altLang="es-ES" dirty="0">
                <a:solidFill>
                  <a:srgbClr val="70AD47">
                    <a:lumMod val="75000"/>
                  </a:srgbClr>
                </a:solidFill>
                <a:latin typeface="Arial Rounded MT Bold" panose="020F0704030504030204" pitchFamily="34" charset="0"/>
              </a:rPr>
              <a:t> ale </a:t>
            </a:r>
            <a:r>
              <a:rPr lang="en-GB" altLang="es-ES" dirty="0" err="1">
                <a:solidFill>
                  <a:srgbClr val="70AD47">
                    <a:lumMod val="75000"/>
                  </a:srgbClr>
                </a:solidFill>
                <a:latin typeface="Arial Rounded MT Bold" panose="020F0704030504030204" pitchFamily="34" charset="0"/>
              </a:rPr>
              <a:t>conflictelor</a:t>
            </a:r>
            <a:endPar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endParaRPr>
          </a:p>
        </p:txBody>
      </p:sp>
      <p:sp>
        <p:nvSpPr>
          <p:cNvPr id="6" name="CasellaDiTesto 5">
            <a:extLst>
              <a:ext uri="{FF2B5EF4-FFF2-40B4-BE49-F238E27FC236}">
                <a16:creationId xmlns:a16="http://schemas.microsoft.com/office/drawing/2014/main" id="{31D7F427-1898-42DA-A9A3-FFA774D73B23}"/>
              </a:ext>
            </a:extLst>
          </p:cNvPr>
          <p:cNvSpPr txBox="1"/>
          <p:nvPr/>
        </p:nvSpPr>
        <p:spPr>
          <a:xfrm>
            <a:off x="2773276" y="2216286"/>
            <a:ext cx="8768335" cy="4247317"/>
          </a:xfrm>
          <a:prstGeom prst="rect">
            <a:avLst/>
          </a:prstGeom>
          <a:noFill/>
        </p:spPr>
        <p:txBody>
          <a:bodyPr wrap="square" rtlCol="0">
            <a:spAutoFit/>
          </a:bodyPr>
          <a:lstStyle/>
          <a:p>
            <a:r>
              <a:rPr lang="it-IT" dirty="0">
                <a:latin typeface="Arial Rounded MT Bold" panose="020F0704030504030204" pitchFamily="34" charset="0"/>
              </a:rPr>
              <a:t>in mediul virtual, comunicarea non-verbala este redusa drastic. Acest lucru ar putea impiedica oamenii sa formeze conexiuni si sa stabileasca raporturi.</a:t>
            </a:r>
          </a:p>
          <a:p>
            <a:r>
              <a:rPr lang="it-IT" dirty="0">
                <a:latin typeface="Arial Rounded MT Bold" panose="020F0704030504030204" pitchFamily="34" charset="0"/>
              </a:rPr>
              <a:t>
Diferite stiluri de comunicare, faptul ca cineva nu este un vorbitor nativ al limbii utilizate in cadrul echipei, lipsa de claritate pot duce la conflicte.</a:t>
            </a:r>
          </a:p>
          <a:p>
            <a:r>
              <a:rPr lang="it-IT" dirty="0">
                <a:latin typeface="Arial Rounded MT Bold" panose="020F0704030504030204" pitchFamily="34" charset="0"/>
              </a:rPr>
              <a:t>
Informatiile scrise pot avea un ton mai rece si mai impersonal. Interpretarea gresita a regulilor, calitatea proasta a sunetului, alte probleme tehnice, pot acumula si mai multa frustrare care sa duca la conflicte. Unii oameni, chiar si din cauza calitatii slabe a iluminatului sau setarea camerei, vor arata diferit decat in mod normal in intalniri virtuale. </a:t>
            </a:r>
          </a:p>
          <a:p>
            <a:r>
              <a:rPr lang="it-IT" dirty="0">
                <a:latin typeface="Arial Rounded MT Bold" panose="020F0704030504030204" pitchFamily="34" charset="0"/>
              </a:rPr>
              <a:t> 
Cu toate acestea, dumneavoastra ca lider al unei echipe virtuale, trebuie sa fiti in masura sa facilitati si sa rezolvati aceste probleme.
</a:t>
            </a:r>
          </a:p>
        </p:txBody>
      </p:sp>
      <p:sp>
        <p:nvSpPr>
          <p:cNvPr id="13" name="TextBox 2"/>
          <p:cNvSpPr txBox="1"/>
          <p:nvPr/>
        </p:nvSpPr>
        <p:spPr>
          <a:xfrm>
            <a:off x="2158299" y="395291"/>
            <a:ext cx="7953848" cy="1754326"/>
          </a:xfrm>
          <a:prstGeom prst="rect">
            <a:avLst/>
          </a:prstGeom>
          <a:noFill/>
        </p:spPr>
        <p:txBody>
          <a:bodyPr wrap="square" rtlCol="0">
            <a:spAutoFit/>
          </a:bodyPr>
          <a:lstStyle/>
          <a:p>
            <a:r>
              <a:rPr lang="en-GB" sz="3600" b="1" dirty="0" err="1">
                <a:solidFill>
                  <a:schemeClr val="accent1">
                    <a:lumMod val="75000"/>
                  </a:schemeClr>
                </a:solidFill>
                <a:latin typeface="Arial Rounded MT Bold" panose="020F0704030504030204" pitchFamily="34" charset="0"/>
              </a:rPr>
              <a:t>Rezolvarea</a:t>
            </a:r>
            <a:r>
              <a:rPr lang="en-GB" sz="3600" b="1" dirty="0">
                <a:solidFill>
                  <a:schemeClr val="accent1">
                    <a:lumMod val="75000"/>
                  </a:schemeClr>
                </a:solidFill>
                <a:latin typeface="Arial Rounded MT Bold" panose="020F0704030504030204" pitchFamily="34" charset="0"/>
              </a:rPr>
              <a:t> </a:t>
            </a:r>
            <a:r>
              <a:rPr lang="en-GB" sz="3600" b="1" dirty="0" err="1">
                <a:solidFill>
                  <a:schemeClr val="accent1">
                    <a:lumMod val="75000"/>
                  </a:schemeClr>
                </a:solidFill>
                <a:latin typeface="Arial Rounded MT Bold" panose="020F0704030504030204" pitchFamily="34" charset="0"/>
              </a:rPr>
              <a:t>conflictelor</a:t>
            </a:r>
            <a:r>
              <a:rPr lang="en-GB" sz="3600" b="1" dirty="0">
                <a:solidFill>
                  <a:schemeClr val="accent1">
                    <a:lumMod val="75000"/>
                  </a:schemeClr>
                </a:solidFill>
                <a:latin typeface="Arial Rounded MT Bold" panose="020F0704030504030204" pitchFamily="34" charset="0"/>
              </a:rPr>
              <a:t> in </a:t>
            </a:r>
            <a:r>
              <a:rPr lang="en-GB" sz="3600" b="1" dirty="0" err="1">
                <a:solidFill>
                  <a:schemeClr val="accent1">
                    <a:lumMod val="75000"/>
                  </a:schemeClr>
                </a:solidFill>
                <a:latin typeface="Arial Rounded MT Bold" panose="020F0704030504030204" pitchFamily="34" charset="0"/>
              </a:rPr>
              <a:t>mediul</a:t>
            </a:r>
            <a:r>
              <a:rPr lang="en-GB" sz="3600" b="1" dirty="0">
                <a:solidFill>
                  <a:schemeClr val="accent1">
                    <a:lumMod val="75000"/>
                  </a:schemeClr>
                </a:solidFill>
                <a:latin typeface="Arial Rounded MT Bold" panose="020F0704030504030204" pitchFamily="34" charset="0"/>
              </a:rPr>
              <a:t> virtual
</a:t>
            </a:r>
            <a:endParaRPr lang="en-GB" sz="3600" b="1" dirty="0">
              <a:solidFill>
                <a:schemeClr val="accent1">
                  <a:lumMod val="75000"/>
                </a:schemeClr>
              </a:solidFill>
            </a:endParaRPr>
          </a:p>
        </p:txBody>
      </p:sp>
    </p:spTree>
    <p:extLst>
      <p:ext uri="{BB962C8B-B14F-4D97-AF65-F5344CB8AC3E}">
        <p14:creationId xmlns:p14="http://schemas.microsoft.com/office/powerpoint/2010/main" val="59356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asellaDiTesto 1">
            <a:extLst>
              <a:ext uri="{FF2B5EF4-FFF2-40B4-BE49-F238E27FC236}">
                <a16:creationId xmlns:a16="http://schemas.microsoft.com/office/drawing/2014/main" id="{4DFAED76-3A64-48C8-902E-78DB16A5E6E6}"/>
              </a:ext>
            </a:extLst>
          </p:cNvPr>
          <p:cNvSpPr txBox="1"/>
          <p:nvPr/>
        </p:nvSpPr>
        <p:spPr>
          <a:xfrm>
            <a:off x="2773276" y="1709790"/>
            <a:ext cx="8768336" cy="369332"/>
          </a:xfrm>
          <a:prstGeom prst="rect">
            <a:avLst/>
          </a:prstGeom>
          <a:noFill/>
        </p:spPr>
        <p:txBody>
          <a:bodyPr wrap="square" rtlCol="0">
            <a:spAutoFit/>
          </a:bodyPr>
          <a:lstStyle/>
          <a:p>
            <a:pPr lvl="0">
              <a:defRPr/>
            </a:pPr>
            <a:r>
              <a:rPr lang="en-GB" altLang="es-ES" dirty="0">
                <a:solidFill>
                  <a:srgbClr val="70AD47">
                    <a:lumMod val="75000"/>
                  </a:srgbClr>
                </a:solidFill>
                <a:latin typeface="Arial Rounded MT Bold" panose="020F0704030504030204" pitchFamily="34" charset="0"/>
              </a:rPr>
              <a:t>3. </a:t>
            </a:r>
            <a:r>
              <a:rPr lang="en-GB" altLang="es-ES" dirty="0" err="1">
                <a:solidFill>
                  <a:srgbClr val="70AD47">
                    <a:lumMod val="75000"/>
                  </a:srgbClr>
                </a:solidFill>
                <a:latin typeface="Arial Rounded MT Bold" panose="020F0704030504030204" pitchFamily="34" charset="0"/>
              </a:rPr>
              <a:t>intelegerea</a:t>
            </a:r>
            <a:r>
              <a:rPr lang="en-GB" altLang="es-ES" dirty="0">
                <a:solidFill>
                  <a:srgbClr val="70AD47">
                    <a:lumMod val="75000"/>
                  </a:srgbClr>
                </a:solidFill>
                <a:latin typeface="Arial Rounded MT Bold" panose="020F0704030504030204" pitchFamily="34" charset="0"/>
              </a:rPr>
              <a:t> </a:t>
            </a:r>
            <a:r>
              <a:rPr lang="en-GB" altLang="es-ES" dirty="0" err="1">
                <a:solidFill>
                  <a:srgbClr val="70AD47">
                    <a:lumMod val="75000"/>
                  </a:srgbClr>
                </a:solidFill>
                <a:latin typeface="Arial Rounded MT Bold" panose="020F0704030504030204" pitchFamily="34" charset="0"/>
              </a:rPr>
              <a:t>stilurilor</a:t>
            </a:r>
            <a:r>
              <a:rPr lang="en-GB" altLang="es-ES" dirty="0">
                <a:solidFill>
                  <a:srgbClr val="70AD47">
                    <a:lumMod val="75000"/>
                  </a:srgbClr>
                </a:solidFill>
                <a:latin typeface="Arial Rounded MT Bold" panose="020F0704030504030204" pitchFamily="34" charset="0"/>
              </a:rPr>
              <a:t> de </a:t>
            </a:r>
            <a:r>
              <a:rPr lang="en-GB" altLang="es-ES" dirty="0" err="1">
                <a:solidFill>
                  <a:srgbClr val="70AD47">
                    <a:lumMod val="75000"/>
                  </a:srgbClr>
                </a:solidFill>
                <a:latin typeface="Arial Rounded MT Bold" panose="020F0704030504030204" pitchFamily="34" charset="0"/>
              </a:rPr>
              <a:t>gestionare</a:t>
            </a:r>
            <a:r>
              <a:rPr lang="en-GB" altLang="es-ES" dirty="0">
                <a:solidFill>
                  <a:srgbClr val="70AD47">
                    <a:lumMod val="75000"/>
                  </a:srgbClr>
                </a:solidFill>
                <a:latin typeface="Arial Rounded MT Bold" panose="020F0704030504030204" pitchFamily="34" charset="0"/>
              </a:rPr>
              <a:t> a </a:t>
            </a:r>
            <a:r>
              <a:rPr lang="en-GB" altLang="es-ES" dirty="0" err="1">
                <a:solidFill>
                  <a:srgbClr val="70AD47">
                    <a:lumMod val="75000"/>
                  </a:srgbClr>
                </a:solidFill>
                <a:latin typeface="Arial Rounded MT Bold" panose="020F0704030504030204" pitchFamily="34" charset="0"/>
              </a:rPr>
              <a:t>conflictelor</a:t>
            </a:r>
            <a:endPar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endParaRPr>
          </a:p>
        </p:txBody>
      </p:sp>
      <p:sp>
        <p:nvSpPr>
          <p:cNvPr id="6" name="CasellaDiTesto 5">
            <a:extLst>
              <a:ext uri="{FF2B5EF4-FFF2-40B4-BE49-F238E27FC236}">
                <a16:creationId xmlns:a16="http://schemas.microsoft.com/office/drawing/2014/main" id="{31D7F427-1898-42DA-A9A3-FFA774D73B23}"/>
              </a:ext>
            </a:extLst>
          </p:cNvPr>
          <p:cNvSpPr txBox="1"/>
          <p:nvPr/>
        </p:nvSpPr>
        <p:spPr>
          <a:xfrm>
            <a:off x="2773276" y="2216286"/>
            <a:ext cx="7615062" cy="5355312"/>
          </a:xfrm>
          <a:prstGeom prst="rect">
            <a:avLst/>
          </a:prstGeom>
          <a:noFill/>
        </p:spPr>
        <p:txBody>
          <a:bodyPr wrap="square" rtlCol="0">
            <a:spAutoFit/>
          </a:bodyPr>
          <a:lstStyle/>
          <a:p>
            <a:r>
              <a:rPr lang="it-IT" b="1" dirty="0">
                <a:latin typeface="Arial Rounded MT Bold" panose="020F0704030504030204" pitchFamily="34" charset="0"/>
              </a:rPr>
              <a:t>Colaborarea</a:t>
            </a:r>
            <a:r>
              <a:rPr lang="it-IT" dirty="0">
                <a:latin typeface="Arial Rounded MT Bold" panose="020F0704030504030204" pitchFamily="34" charset="0"/>
              </a:rPr>
              <a:t> – toate partile sunt orientate spre solutii – toate partile castiga
</a:t>
            </a:r>
            <a:r>
              <a:rPr lang="it-IT" b="1" dirty="0">
                <a:latin typeface="Arial Rounded MT Bold" panose="020F0704030504030204" pitchFamily="34" charset="0"/>
              </a:rPr>
              <a:t>Compromis</a:t>
            </a:r>
            <a:r>
              <a:rPr lang="it-IT" dirty="0">
                <a:latin typeface="Arial Rounded MT Bold" panose="020F0704030504030204" pitchFamily="34" charset="0"/>
              </a:rPr>
              <a:t> – toate partile castiga si dau ceva
</a:t>
            </a:r>
            <a:r>
              <a:rPr lang="it-IT" b="1" dirty="0">
                <a:latin typeface="Arial Rounded MT Bold" panose="020F0704030504030204" pitchFamily="34" charset="0"/>
              </a:rPr>
              <a:t>Evitant</a:t>
            </a:r>
            <a:r>
              <a:rPr lang="it-IT" dirty="0">
                <a:latin typeface="Arial Rounded MT Bold" panose="020F0704030504030204" pitchFamily="34" charset="0"/>
              </a:rPr>
              <a:t> – conflictul este evitat, suprimat, nu se iau masuri pentru rezolvarea lui
</a:t>
            </a:r>
            <a:r>
              <a:rPr lang="it-IT" b="1" dirty="0">
                <a:latin typeface="Arial Rounded MT Bold" panose="020F0704030504030204" pitchFamily="34" charset="0"/>
              </a:rPr>
              <a:t>Concurenta</a:t>
            </a:r>
            <a:r>
              <a:rPr lang="it-IT" dirty="0">
                <a:latin typeface="Arial Rounded MT Bold" panose="020F0704030504030204" pitchFamily="34" charset="0"/>
              </a:rPr>
              <a:t> – castig/pierdere 
</a:t>
            </a:r>
            <a:r>
              <a:rPr lang="it-IT" b="1" dirty="0">
                <a:latin typeface="Arial Rounded MT Bold" panose="020F0704030504030204" pitchFamily="34" charset="0"/>
              </a:rPr>
              <a:t>Acceptare</a:t>
            </a:r>
            <a:r>
              <a:rPr lang="it-IT" dirty="0">
                <a:latin typeface="Arial Rounded MT Bold" panose="020F0704030504030204" pitchFamily="34" charset="0"/>
              </a:rPr>
              <a:t> – o parte renunta in favoarea celeilalte</a:t>
            </a:r>
          </a:p>
          <a:p>
            <a:r>
              <a:rPr lang="it-IT" dirty="0">
                <a:latin typeface="Arial Rounded MT Bold" panose="020F0704030504030204" pitchFamily="34" charset="0"/>
              </a:rPr>
              <a:t>
Primele 2 stiluri sunt cele mai productive, deoarece acestea sunt orientate spre solutie.</a:t>
            </a:r>
          </a:p>
          <a:p>
            <a:r>
              <a:rPr lang="it-IT" dirty="0">
                <a:latin typeface="Arial Rounded MT Bold" panose="020F0704030504030204" pitchFamily="34" charset="0"/>
              </a:rPr>
              <a:t>
Stilul evitant este cel mai periculos, deoarece problema nu este niciodata adusa la lumina si, prin urmare, niciodata rezolvata. 
</a:t>
            </a:r>
          </a:p>
          <a:p>
            <a:endParaRPr lang="it-IT" dirty="0">
              <a:latin typeface="Arial Rounded MT Bold" panose="020F0704030504030204" pitchFamily="34" charset="0"/>
            </a:endParaRPr>
          </a:p>
          <a:p>
            <a:endParaRPr lang="it-IT" dirty="0">
              <a:latin typeface="Arial Rounded MT Bold" panose="020F0704030504030204" pitchFamily="34" charset="0"/>
            </a:endParaRPr>
          </a:p>
          <a:p>
            <a:endParaRPr lang="it-IT" dirty="0">
              <a:latin typeface="Arial Rounded MT Bold" panose="020F0704030504030204" pitchFamily="34" charset="0"/>
            </a:endParaRPr>
          </a:p>
          <a:p>
            <a:endParaRPr lang="it-IT" dirty="0">
              <a:latin typeface="Arial Rounded MT Bold" panose="020F0704030504030204" pitchFamily="34" charset="0"/>
            </a:endParaRPr>
          </a:p>
          <a:p>
            <a:endParaRPr lang="it-IT" dirty="0">
              <a:latin typeface="Arial Rounded MT Bold" panose="020F0704030504030204" pitchFamily="34" charset="0"/>
            </a:endParaRPr>
          </a:p>
        </p:txBody>
      </p:sp>
      <p:sp>
        <p:nvSpPr>
          <p:cNvPr id="13" name="TextBox 2"/>
          <p:cNvSpPr txBox="1"/>
          <p:nvPr/>
        </p:nvSpPr>
        <p:spPr>
          <a:xfrm>
            <a:off x="2497085" y="395291"/>
            <a:ext cx="7615062" cy="1754326"/>
          </a:xfrm>
          <a:prstGeom prst="rect">
            <a:avLst/>
          </a:prstGeom>
          <a:noFill/>
        </p:spPr>
        <p:txBody>
          <a:bodyPr wrap="square" rtlCol="0">
            <a:spAutoFit/>
          </a:bodyPr>
          <a:lstStyle/>
          <a:p>
            <a:r>
              <a:rPr lang="en-GB" sz="3600" b="1" dirty="0" err="1">
                <a:solidFill>
                  <a:schemeClr val="accent1">
                    <a:lumMod val="75000"/>
                  </a:schemeClr>
                </a:solidFill>
                <a:latin typeface="Arial Rounded MT Bold" panose="020F0704030504030204" pitchFamily="34" charset="0"/>
              </a:rPr>
              <a:t>Rezolvarea</a:t>
            </a:r>
            <a:r>
              <a:rPr lang="en-GB" sz="3600" b="1" dirty="0">
                <a:solidFill>
                  <a:schemeClr val="accent1">
                    <a:lumMod val="75000"/>
                  </a:schemeClr>
                </a:solidFill>
                <a:latin typeface="Arial Rounded MT Bold" panose="020F0704030504030204" pitchFamily="34" charset="0"/>
              </a:rPr>
              <a:t> </a:t>
            </a:r>
            <a:r>
              <a:rPr lang="en-GB" sz="3600" b="1" dirty="0" err="1">
                <a:solidFill>
                  <a:schemeClr val="accent1">
                    <a:lumMod val="75000"/>
                  </a:schemeClr>
                </a:solidFill>
                <a:latin typeface="Arial Rounded MT Bold" panose="020F0704030504030204" pitchFamily="34" charset="0"/>
              </a:rPr>
              <a:t>conflictelor</a:t>
            </a:r>
            <a:r>
              <a:rPr lang="en-GB" sz="3600" b="1" dirty="0">
                <a:solidFill>
                  <a:schemeClr val="accent1">
                    <a:lumMod val="75000"/>
                  </a:schemeClr>
                </a:solidFill>
                <a:latin typeface="Arial Rounded MT Bold" panose="020F0704030504030204" pitchFamily="34" charset="0"/>
              </a:rPr>
              <a:t> in </a:t>
            </a:r>
            <a:r>
              <a:rPr lang="en-GB" sz="3600" b="1" dirty="0" err="1">
                <a:solidFill>
                  <a:schemeClr val="accent1">
                    <a:lumMod val="75000"/>
                  </a:schemeClr>
                </a:solidFill>
                <a:latin typeface="Arial Rounded MT Bold" panose="020F0704030504030204" pitchFamily="34" charset="0"/>
              </a:rPr>
              <a:t>mediul</a:t>
            </a:r>
            <a:r>
              <a:rPr lang="en-GB" sz="3600" b="1" dirty="0">
                <a:solidFill>
                  <a:schemeClr val="accent1">
                    <a:lumMod val="75000"/>
                  </a:schemeClr>
                </a:solidFill>
                <a:latin typeface="Arial Rounded MT Bold" panose="020F0704030504030204" pitchFamily="34" charset="0"/>
              </a:rPr>
              <a:t> virtual
</a:t>
            </a:r>
            <a:endParaRPr lang="en-GB" sz="3600" b="1" dirty="0">
              <a:solidFill>
                <a:schemeClr val="accent1">
                  <a:lumMod val="75000"/>
                </a:schemeClr>
              </a:solidFill>
            </a:endParaRPr>
          </a:p>
        </p:txBody>
      </p:sp>
    </p:spTree>
    <p:extLst>
      <p:ext uri="{BB962C8B-B14F-4D97-AF65-F5344CB8AC3E}">
        <p14:creationId xmlns:p14="http://schemas.microsoft.com/office/powerpoint/2010/main" val="424672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F87B33-58E1-425E-87C0-9B8B61829378}"/>
              </a:ext>
            </a:extLst>
          </p:cNvPr>
          <p:cNvPicPr>
            <a:picLocks noChangeAspect="1"/>
          </p:cNvPicPr>
          <p:nvPr/>
        </p:nvPicPr>
        <p:blipFill>
          <a:blip r:embed="rId2"/>
          <a:stretch>
            <a:fillRect/>
          </a:stretch>
        </p:blipFill>
        <p:spPr>
          <a:xfrm>
            <a:off x="7695216" y="1752804"/>
            <a:ext cx="4496784" cy="4336330"/>
          </a:xfrm>
          <a:prstGeom prst="rect">
            <a:avLst/>
          </a:prstGeom>
        </p:spPr>
      </p:pic>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asellaDiTesto 1">
            <a:extLst>
              <a:ext uri="{FF2B5EF4-FFF2-40B4-BE49-F238E27FC236}">
                <a16:creationId xmlns:a16="http://schemas.microsoft.com/office/drawing/2014/main" id="{4DFAED76-3A64-48C8-902E-78DB16A5E6E6}"/>
              </a:ext>
            </a:extLst>
          </p:cNvPr>
          <p:cNvSpPr txBox="1"/>
          <p:nvPr/>
        </p:nvSpPr>
        <p:spPr>
          <a:xfrm>
            <a:off x="2773276" y="1709790"/>
            <a:ext cx="8768336" cy="369332"/>
          </a:xfrm>
          <a:prstGeom prst="rect">
            <a:avLst/>
          </a:prstGeom>
          <a:noFill/>
        </p:spPr>
        <p:txBody>
          <a:bodyPr wrap="square" rtlCol="0">
            <a:spAutoFit/>
          </a:bodyPr>
          <a:lstStyle/>
          <a:p>
            <a:pPr lvl="0">
              <a:defRPr/>
            </a:pPr>
            <a:r>
              <a:rPr lang="en-GB" altLang="es-ES" dirty="0">
                <a:solidFill>
                  <a:srgbClr val="70AD47">
                    <a:lumMod val="75000"/>
                  </a:srgbClr>
                </a:solidFill>
                <a:latin typeface="Arial Rounded MT Bold" panose="020F0704030504030204" pitchFamily="34" charset="0"/>
              </a:rPr>
              <a:t>3. </a:t>
            </a:r>
            <a:r>
              <a:rPr lang="en-GB" altLang="es-ES" dirty="0" err="1">
                <a:solidFill>
                  <a:srgbClr val="70AD47">
                    <a:lumMod val="75000"/>
                  </a:srgbClr>
                </a:solidFill>
                <a:latin typeface="Arial Rounded MT Bold" panose="020F0704030504030204" pitchFamily="34" charset="0"/>
              </a:rPr>
              <a:t>Pasi</a:t>
            </a:r>
            <a:r>
              <a:rPr lang="en-GB" altLang="es-ES" dirty="0">
                <a:solidFill>
                  <a:srgbClr val="70AD47">
                    <a:lumMod val="75000"/>
                  </a:srgbClr>
                </a:solidFill>
                <a:latin typeface="Arial Rounded MT Bold" panose="020F0704030504030204" pitchFamily="34" charset="0"/>
              </a:rPr>
              <a:t> </a:t>
            </a:r>
            <a:r>
              <a:rPr lang="en-GB" altLang="es-ES" dirty="0" err="1">
                <a:solidFill>
                  <a:srgbClr val="70AD47">
                    <a:lumMod val="75000"/>
                  </a:srgbClr>
                </a:solidFill>
                <a:latin typeface="Arial Rounded MT Bold" panose="020F0704030504030204" pitchFamily="34" charset="0"/>
              </a:rPr>
              <a:t>pentru</a:t>
            </a:r>
            <a:r>
              <a:rPr lang="en-GB" altLang="es-ES" dirty="0">
                <a:solidFill>
                  <a:srgbClr val="70AD47">
                    <a:lumMod val="75000"/>
                  </a:srgbClr>
                </a:solidFill>
                <a:latin typeface="Arial Rounded MT Bold" panose="020F0704030504030204" pitchFamily="34" charset="0"/>
              </a:rPr>
              <a:t> </a:t>
            </a:r>
            <a:r>
              <a:rPr lang="en-GB" altLang="es-ES" dirty="0" err="1">
                <a:solidFill>
                  <a:srgbClr val="70AD47">
                    <a:lumMod val="75000"/>
                  </a:srgbClr>
                </a:solidFill>
                <a:latin typeface="Arial Rounded MT Bold" panose="020F0704030504030204" pitchFamily="34" charset="0"/>
              </a:rPr>
              <a:t>rezolvarea</a:t>
            </a:r>
            <a:r>
              <a:rPr lang="en-GB" altLang="es-ES" dirty="0">
                <a:solidFill>
                  <a:srgbClr val="70AD47">
                    <a:lumMod val="75000"/>
                  </a:srgbClr>
                </a:solidFill>
                <a:latin typeface="Arial Rounded MT Bold" panose="020F0704030504030204" pitchFamily="34" charset="0"/>
              </a:rPr>
              <a:t> </a:t>
            </a:r>
            <a:r>
              <a:rPr lang="en-GB" altLang="es-ES" dirty="0" err="1">
                <a:solidFill>
                  <a:srgbClr val="70AD47">
                    <a:lumMod val="75000"/>
                  </a:srgbClr>
                </a:solidFill>
                <a:latin typeface="Arial Rounded MT Bold" panose="020F0704030504030204" pitchFamily="34" charset="0"/>
              </a:rPr>
              <a:t>conflictelor</a:t>
            </a:r>
            <a:endPar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endParaRPr>
          </a:p>
        </p:txBody>
      </p:sp>
      <p:sp>
        <p:nvSpPr>
          <p:cNvPr id="6" name="CasellaDiTesto 5">
            <a:extLst>
              <a:ext uri="{FF2B5EF4-FFF2-40B4-BE49-F238E27FC236}">
                <a16:creationId xmlns:a16="http://schemas.microsoft.com/office/drawing/2014/main" id="{31D7F427-1898-42DA-A9A3-FFA774D73B23}"/>
              </a:ext>
            </a:extLst>
          </p:cNvPr>
          <p:cNvSpPr txBox="1"/>
          <p:nvPr/>
        </p:nvSpPr>
        <p:spPr>
          <a:xfrm>
            <a:off x="2773276" y="2216286"/>
            <a:ext cx="5446897" cy="5632311"/>
          </a:xfrm>
          <a:prstGeom prst="rect">
            <a:avLst/>
          </a:prstGeom>
          <a:noFill/>
        </p:spPr>
        <p:txBody>
          <a:bodyPr wrap="square" rtlCol="0">
            <a:spAutoFit/>
          </a:bodyPr>
          <a:lstStyle/>
          <a:p>
            <a:r>
              <a:rPr lang="it-IT" dirty="0">
                <a:latin typeface="Arial Rounded MT Bold" panose="020F0704030504030204" pitchFamily="34" charset="0"/>
              </a:rPr>
              <a:t>Pasul 1. Separati problema de personalitate
"Se pare ca problema cu care ne confruntam este..."
Pasul 2. Clarificarea punctelor de acord
Trebuie sa existe un punct in chestiunea respectiva asupra caruia partile sunt de acord. Stabiliti clar acest lucru.
"noi / voi amandoi / toti sunt de acord ca ..." 
Pasul 3. Clarificati punctele in care nu sunteti de acord si motivele
"Diferenta intre punctele noastre de vedere este.."
Pasul 4. Arata empatie si asculta toate partile 
"intelegem ca va simtiti..."
</a:t>
            </a:r>
          </a:p>
          <a:p>
            <a:endParaRPr lang="it-IT" dirty="0">
              <a:latin typeface="Arial Rounded MT Bold" panose="020F0704030504030204" pitchFamily="34" charset="0"/>
            </a:endParaRPr>
          </a:p>
          <a:p>
            <a:endParaRPr lang="it-IT" dirty="0">
              <a:latin typeface="Arial Rounded MT Bold" panose="020F0704030504030204" pitchFamily="34" charset="0"/>
            </a:endParaRPr>
          </a:p>
          <a:p>
            <a:endParaRPr lang="it-IT" dirty="0">
              <a:latin typeface="Arial Rounded MT Bold" panose="020F0704030504030204" pitchFamily="34" charset="0"/>
            </a:endParaRPr>
          </a:p>
          <a:p>
            <a:endParaRPr lang="it-IT" dirty="0">
              <a:latin typeface="Arial Rounded MT Bold" panose="020F0704030504030204" pitchFamily="34" charset="0"/>
            </a:endParaRPr>
          </a:p>
          <a:p>
            <a:endParaRPr lang="it-IT" dirty="0">
              <a:latin typeface="Arial Rounded MT Bold" panose="020F0704030504030204" pitchFamily="34" charset="0"/>
            </a:endParaRPr>
          </a:p>
        </p:txBody>
      </p:sp>
      <p:sp>
        <p:nvSpPr>
          <p:cNvPr id="13" name="TextBox 2"/>
          <p:cNvSpPr txBox="1"/>
          <p:nvPr/>
        </p:nvSpPr>
        <p:spPr>
          <a:xfrm>
            <a:off x="2585546" y="395291"/>
            <a:ext cx="7526602" cy="1754326"/>
          </a:xfrm>
          <a:prstGeom prst="rect">
            <a:avLst/>
          </a:prstGeom>
          <a:noFill/>
        </p:spPr>
        <p:txBody>
          <a:bodyPr wrap="square" rtlCol="0">
            <a:spAutoFit/>
          </a:bodyPr>
          <a:lstStyle/>
          <a:p>
            <a:r>
              <a:rPr lang="en-GB" sz="3600" b="1" dirty="0" err="1">
                <a:solidFill>
                  <a:schemeClr val="accent1">
                    <a:lumMod val="75000"/>
                  </a:schemeClr>
                </a:solidFill>
                <a:latin typeface="Arial Rounded MT Bold" panose="020F0704030504030204" pitchFamily="34" charset="0"/>
              </a:rPr>
              <a:t>Rezolvarea</a:t>
            </a:r>
            <a:r>
              <a:rPr lang="en-GB" sz="3600" b="1" dirty="0">
                <a:solidFill>
                  <a:schemeClr val="accent1">
                    <a:lumMod val="75000"/>
                  </a:schemeClr>
                </a:solidFill>
                <a:latin typeface="Arial Rounded MT Bold" panose="020F0704030504030204" pitchFamily="34" charset="0"/>
              </a:rPr>
              <a:t> </a:t>
            </a:r>
            <a:r>
              <a:rPr lang="en-GB" sz="3600" b="1" dirty="0" err="1">
                <a:solidFill>
                  <a:schemeClr val="accent1">
                    <a:lumMod val="75000"/>
                  </a:schemeClr>
                </a:solidFill>
                <a:latin typeface="Arial Rounded MT Bold" panose="020F0704030504030204" pitchFamily="34" charset="0"/>
              </a:rPr>
              <a:t>conflictelor</a:t>
            </a:r>
            <a:r>
              <a:rPr lang="en-GB" sz="3600" b="1" dirty="0">
                <a:solidFill>
                  <a:schemeClr val="accent1">
                    <a:lumMod val="75000"/>
                  </a:schemeClr>
                </a:solidFill>
                <a:latin typeface="Arial Rounded MT Bold" panose="020F0704030504030204" pitchFamily="34" charset="0"/>
              </a:rPr>
              <a:t> in </a:t>
            </a:r>
            <a:r>
              <a:rPr lang="en-GB" sz="3600" b="1" dirty="0" err="1">
                <a:solidFill>
                  <a:schemeClr val="accent1">
                    <a:lumMod val="75000"/>
                  </a:schemeClr>
                </a:solidFill>
                <a:latin typeface="Arial Rounded MT Bold" panose="020F0704030504030204" pitchFamily="34" charset="0"/>
              </a:rPr>
              <a:t>mediul</a:t>
            </a:r>
            <a:r>
              <a:rPr lang="en-GB" sz="3600" b="1" dirty="0">
                <a:solidFill>
                  <a:schemeClr val="accent1">
                    <a:lumMod val="75000"/>
                  </a:schemeClr>
                </a:solidFill>
                <a:latin typeface="Arial Rounded MT Bold" panose="020F0704030504030204" pitchFamily="34" charset="0"/>
              </a:rPr>
              <a:t> virtual
</a:t>
            </a:r>
            <a:endParaRPr lang="en-GB" sz="3600" b="1" dirty="0">
              <a:solidFill>
                <a:schemeClr val="accent1">
                  <a:lumMod val="75000"/>
                </a:schemeClr>
              </a:solidFill>
            </a:endParaRPr>
          </a:p>
        </p:txBody>
      </p:sp>
    </p:spTree>
    <p:extLst>
      <p:ext uri="{BB962C8B-B14F-4D97-AF65-F5344CB8AC3E}">
        <p14:creationId xmlns:p14="http://schemas.microsoft.com/office/powerpoint/2010/main" val="820199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posing for the camera&#10;&#10;Description automatically generated">
            <a:extLst>
              <a:ext uri="{FF2B5EF4-FFF2-40B4-BE49-F238E27FC236}">
                <a16:creationId xmlns:a16="http://schemas.microsoft.com/office/drawing/2014/main" id="{8EF2AFB1-EEB4-48DC-A818-097146BD7B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9894" y="1942540"/>
            <a:ext cx="3916144" cy="3776409"/>
          </a:xfrm>
          <a:prstGeom prst="rect">
            <a:avLst/>
          </a:prstGeom>
        </p:spPr>
      </p:pic>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asellaDiTesto 1">
            <a:extLst>
              <a:ext uri="{FF2B5EF4-FFF2-40B4-BE49-F238E27FC236}">
                <a16:creationId xmlns:a16="http://schemas.microsoft.com/office/drawing/2014/main" id="{4DFAED76-3A64-48C8-902E-78DB16A5E6E6}"/>
              </a:ext>
            </a:extLst>
          </p:cNvPr>
          <p:cNvSpPr txBox="1"/>
          <p:nvPr/>
        </p:nvSpPr>
        <p:spPr>
          <a:xfrm>
            <a:off x="6447265" y="1701184"/>
            <a:ext cx="5342658" cy="646331"/>
          </a:xfrm>
          <a:prstGeom prst="rect">
            <a:avLst/>
          </a:prstGeom>
          <a:noFill/>
        </p:spPr>
        <p:txBody>
          <a:bodyPr wrap="square" rtlCol="0">
            <a:spAutoFit/>
          </a:bodyPr>
          <a:lstStyle/>
          <a:p>
            <a:pPr lvl="0">
              <a:defRPr/>
            </a:pPr>
            <a:r>
              <a:rPr lang="en-GB" altLang="es-ES" dirty="0">
                <a:solidFill>
                  <a:srgbClr val="70AD47">
                    <a:lumMod val="75000"/>
                  </a:srgbClr>
                </a:solidFill>
                <a:latin typeface="Arial Rounded MT Bold" panose="020F0704030504030204" pitchFamily="34" charset="0"/>
              </a:rPr>
              <a:t>4. </a:t>
            </a:r>
            <a:r>
              <a:rPr lang="en-GB" altLang="es-ES" dirty="0" err="1">
                <a:solidFill>
                  <a:srgbClr val="70AD47">
                    <a:lumMod val="75000"/>
                  </a:srgbClr>
                </a:solidFill>
                <a:latin typeface="Arial Rounded MT Bold" panose="020F0704030504030204" pitchFamily="34" charset="0"/>
              </a:rPr>
              <a:t>Pasi</a:t>
            </a:r>
            <a:r>
              <a:rPr lang="en-GB" altLang="es-ES" dirty="0">
                <a:solidFill>
                  <a:srgbClr val="70AD47">
                    <a:lumMod val="75000"/>
                  </a:srgbClr>
                </a:solidFill>
                <a:latin typeface="Arial Rounded MT Bold" panose="020F0704030504030204" pitchFamily="34" charset="0"/>
              </a:rPr>
              <a:t> </a:t>
            </a:r>
            <a:r>
              <a:rPr lang="en-GB" altLang="es-ES" dirty="0" err="1">
                <a:solidFill>
                  <a:srgbClr val="70AD47">
                    <a:lumMod val="75000"/>
                  </a:srgbClr>
                </a:solidFill>
                <a:latin typeface="Arial Rounded MT Bold" panose="020F0704030504030204" pitchFamily="34" charset="0"/>
              </a:rPr>
              <a:t>pentru</a:t>
            </a:r>
            <a:r>
              <a:rPr lang="en-GB" altLang="es-ES" dirty="0">
                <a:solidFill>
                  <a:srgbClr val="70AD47">
                    <a:lumMod val="75000"/>
                  </a:srgbClr>
                </a:solidFill>
                <a:latin typeface="Arial Rounded MT Bold" panose="020F0704030504030204" pitchFamily="34" charset="0"/>
              </a:rPr>
              <a:t> </a:t>
            </a:r>
            <a:r>
              <a:rPr lang="en-GB" altLang="es-ES" dirty="0" err="1">
                <a:solidFill>
                  <a:srgbClr val="70AD47">
                    <a:lumMod val="75000"/>
                  </a:srgbClr>
                </a:solidFill>
                <a:latin typeface="Arial Rounded MT Bold" panose="020F0704030504030204" pitchFamily="34" charset="0"/>
              </a:rPr>
              <a:t>rezolvarea</a:t>
            </a:r>
            <a:r>
              <a:rPr lang="en-GB" altLang="es-ES" dirty="0">
                <a:solidFill>
                  <a:srgbClr val="70AD47">
                    <a:lumMod val="75000"/>
                  </a:srgbClr>
                </a:solidFill>
                <a:latin typeface="Arial Rounded MT Bold" panose="020F0704030504030204" pitchFamily="34" charset="0"/>
              </a:rPr>
              <a:t> </a:t>
            </a:r>
            <a:r>
              <a:rPr lang="en-GB" altLang="es-ES" dirty="0" err="1">
                <a:solidFill>
                  <a:srgbClr val="70AD47">
                    <a:lumMod val="75000"/>
                  </a:srgbClr>
                </a:solidFill>
                <a:latin typeface="Arial Rounded MT Bold" panose="020F0704030504030204" pitchFamily="34" charset="0"/>
              </a:rPr>
              <a:t>conflictelor</a:t>
            </a:r>
            <a:r>
              <a:rPr lang="en-GB" altLang="es-ES" dirty="0">
                <a:solidFill>
                  <a:srgbClr val="70AD47">
                    <a:lumMod val="75000"/>
                  </a:srgbClr>
                </a:solidFill>
                <a:latin typeface="Arial Rounded MT Bold" panose="020F0704030504030204" pitchFamily="34" charset="0"/>
              </a:rPr>
              <a:t>
</a:t>
            </a:r>
            <a:endPar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endParaRPr>
          </a:p>
        </p:txBody>
      </p:sp>
      <p:sp>
        <p:nvSpPr>
          <p:cNvPr id="6" name="CasellaDiTesto 5">
            <a:extLst>
              <a:ext uri="{FF2B5EF4-FFF2-40B4-BE49-F238E27FC236}">
                <a16:creationId xmlns:a16="http://schemas.microsoft.com/office/drawing/2014/main" id="{31D7F427-1898-42DA-A9A3-FFA774D73B23}"/>
              </a:ext>
            </a:extLst>
          </p:cNvPr>
          <p:cNvSpPr txBox="1"/>
          <p:nvPr/>
        </p:nvSpPr>
        <p:spPr>
          <a:xfrm>
            <a:off x="6442711" y="2193292"/>
            <a:ext cx="5446897" cy="5078313"/>
          </a:xfrm>
          <a:prstGeom prst="rect">
            <a:avLst/>
          </a:prstGeom>
          <a:noFill/>
        </p:spPr>
        <p:txBody>
          <a:bodyPr wrap="square" rtlCol="0">
            <a:spAutoFit/>
          </a:bodyPr>
          <a:lstStyle/>
          <a:p>
            <a:r>
              <a:rPr lang="it-IT" dirty="0">
                <a:latin typeface="Arial Rounded MT Bold" panose="020F0704030504030204" pitchFamily="34" charset="0"/>
              </a:rPr>
              <a:t>Pasul 5. Discutati pro / contra, faceti brainstorming pe alternative</a:t>
            </a:r>
          </a:p>
          <a:p>
            <a:r>
              <a:rPr lang="it-IT" dirty="0">
                <a:latin typeface="Arial Rounded MT Bold" panose="020F0704030504030204" pitchFamily="34" charset="0"/>
              </a:rPr>
              <a:t>
Pasul 6. intrebati grupul cu privire la modul in care considera ca pot fi combinate solutiile pentru un rezultat win-win</a:t>
            </a:r>
          </a:p>
          <a:p>
            <a:r>
              <a:rPr lang="it-IT" dirty="0">
                <a:latin typeface="Arial Rounded MT Bold" panose="020F0704030504030204" pitchFamily="34" charset="0"/>
              </a:rPr>
              <a:t>
Pasul 7. Daca nu se ajunge la un consens in etapa anterioara, solicitati grupului sa voteze pentru cea mai buna solutie</a:t>
            </a:r>
          </a:p>
          <a:p>
            <a:r>
              <a:rPr lang="it-IT" dirty="0">
                <a:latin typeface="Arial Rounded MT Bold" panose="020F0704030504030204" pitchFamily="34" charset="0"/>
              </a:rPr>
              <a:t>
Pasul 8. Aduceti o terta parte, daca este necesar, una neutra care poate veni cu o solutie
</a:t>
            </a:r>
          </a:p>
          <a:p>
            <a:endParaRPr lang="it-IT" dirty="0">
              <a:latin typeface="Arial Rounded MT Bold" panose="020F0704030504030204" pitchFamily="34" charset="0"/>
            </a:endParaRPr>
          </a:p>
          <a:p>
            <a:endParaRPr lang="it-IT" dirty="0">
              <a:latin typeface="Arial Rounded MT Bold" panose="020F0704030504030204" pitchFamily="34" charset="0"/>
            </a:endParaRPr>
          </a:p>
          <a:p>
            <a:endParaRPr lang="it-IT" dirty="0">
              <a:latin typeface="Arial Rounded MT Bold" panose="020F0704030504030204" pitchFamily="34" charset="0"/>
            </a:endParaRPr>
          </a:p>
        </p:txBody>
      </p:sp>
      <p:sp>
        <p:nvSpPr>
          <p:cNvPr id="13" name="TextBox 2"/>
          <p:cNvSpPr txBox="1"/>
          <p:nvPr/>
        </p:nvSpPr>
        <p:spPr>
          <a:xfrm>
            <a:off x="2773276" y="300698"/>
            <a:ext cx="7338871" cy="1754326"/>
          </a:xfrm>
          <a:prstGeom prst="rect">
            <a:avLst/>
          </a:prstGeom>
          <a:noFill/>
        </p:spPr>
        <p:txBody>
          <a:bodyPr wrap="square" rtlCol="0">
            <a:spAutoFit/>
          </a:bodyPr>
          <a:lstStyle/>
          <a:p>
            <a:r>
              <a:rPr lang="en-GB" sz="3600" b="1" dirty="0" err="1">
                <a:solidFill>
                  <a:schemeClr val="accent1">
                    <a:lumMod val="75000"/>
                  </a:schemeClr>
                </a:solidFill>
                <a:latin typeface="Arial Rounded MT Bold" panose="020F0704030504030204" pitchFamily="34" charset="0"/>
              </a:rPr>
              <a:t>Rezolvarea</a:t>
            </a:r>
            <a:r>
              <a:rPr lang="en-GB" sz="3600" b="1" dirty="0">
                <a:solidFill>
                  <a:schemeClr val="accent1">
                    <a:lumMod val="75000"/>
                  </a:schemeClr>
                </a:solidFill>
                <a:latin typeface="Arial Rounded MT Bold" panose="020F0704030504030204" pitchFamily="34" charset="0"/>
              </a:rPr>
              <a:t> </a:t>
            </a:r>
            <a:r>
              <a:rPr lang="en-GB" sz="3600" b="1" dirty="0" err="1">
                <a:solidFill>
                  <a:schemeClr val="accent1">
                    <a:lumMod val="75000"/>
                  </a:schemeClr>
                </a:solidFill>
                <a:latin typeface="Arial Rounded MT Bold" panose="020F0704030504030204" pitchFamily="34" charset="0"/>
              </a:rPr>
              <a:t>conflictelor</a:t>
            </a:r>
            <a:r>
              <a:rPr lang="en-GB" sz="3600" b="1" dirty="0">
                <a:solidFill>
                  <a:schemeClr val="accent1">
                    <a:lumMod val="75000"/>
                  </a:schemeClr>
                </a:solidFill>
                <a:latin typeface="Arial Rounded MT Bold" panose="020F0704030504030204" pitchFamily="34" charset="0"/>
              </a:rPr>
              <a:t> in </a:t>
            </a:r>
            <a:r>
              <a:rPr lang="en-GB" sz="3600" b="1" dirty="0" err="1">
                <a:solidFill>
                  <a:schemeClr val="accent1">
                    <a:lumMod val="75000"/>
                  </a:schemeClr>
                </a:solidFill>
                <a:latin typeface="Arial Rounded MT Bold" panose="020F0704030504030204" pitchFamily="34" charset="0"/>
              </a:rPr>
              <a:t>mediul</a:t>
            </a:r>
            <a:r>
              <a:rPr lang="en-GB" sz="3600" b="1" dirty="0">
                <a:solidFill>
                  <a:schemeClr val="accent1">
                    <a:lumMod val="75000"/>
                  </a:schemeClr>
                </a:solidFill>
                <a:latin typeface="Arial Rounded MT Bold" panose="020F0704030504030204" pitchFamily="34" charset="0"/>
              </a:rPr>
              <a:t> virtual
</a:t>
            </a:r>
            <a:endParaRPr lang="en-GB" sz="3600" b="1" dirty="0">
              <a:solidFill>
                <a:schemeClr val="accent1">
                  <a:lumMod val="75000"/>
                </a:schemeClr>
              </a:solidFill>
            </a:endParaRPr>
          </a:p>
        </p:txBody>
      </p:sp>
    </p:spTree>
    <p:extLst>
      <p:ext uri="{BB962C8B-B14F-4D97-AF65-F5344CB8AC3E}">
        <p14:creationId xmlns:p14="http://schemas.microsoft.com/office/powerpoint/2010/main" val="144355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drawing&#10;&#10;Description automatically generated">
            <a:extLst>
              <a:ext uri="{FF2B5EF4-FFF2-40B4-BE49-F238E27FC236}">
                <a16:creationId xmlns:a16="http://schemas.microsoft.com/office/drawing/2014/main" id="{166079B8-7E02-4687-B055-FBF5C5CBCA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0382" y="4093960"/>
            <a:ext cx="5934789" cy="2573906"/>
          </a:xfrm>
          <a:prstGeom prst="rect">
            <a:avLst/>
          </a:prstGeom>
        </p:spPr>
      </p:pic>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asellaDiTesto 1">
            <a:extLst>
              <a:ext uri="{FF2B5EF4-FFF2-40B4-BE49-F238E27FC236}">
                <a16:creationId xmlns:a16="http://schemas.microsoft.com/office/drawing/2014/main" id="{4DFAED76-3A64-48C8-902E-78DB16A5E6E6}"/>
              </a:ext>
            </a:extLst>
          </p:cNvPr>
          <p:cNvSpPr txBox="1"/>
          <p:nvPr/>
        </p:nvSpPr>
        <p:spPr>
          <a:xfrm>
            <a:off x="2652423" y="1556834"/>
            <a:ext cx="5342658" cy="369332"/>
          </a:xfrm>
          <a:prstGeom prst="rect">
            <a:avLst/>
          </a:prstGeom>
          <a:noFill/>
        </p:spPr>
        <p:txBody>
          <a:bodyPr wrap="square" rtlCol="0">
            <a:spAutoFit/>
          </a:bodyPr>
          <a:lstStyle/>
          <a:p>
            <a:pPr lvl="0">
              <a:defRPr/>
            </a:pPr>
            <a:r>
              <a:rPr lang="en-GB" altLang="es-ES" dirty="0">
                <a:solidFill>
                  <a:srgbClr val="70AD47">
                    <a:lumMod val="75000"/>
                  </a:srgbClr>
                </a:solidFill>
                <a:latin typeface="Arial Rounded MT Bold" panose="020F0704030504030204" pitchFamily="34" charset="0"/>
              </a:rPr>
              <a:t>5. </a:t>
            </a:r>
            <a:r>
              <a:rPr lang="en-GB" altLang="es-ES" dirty="0" err="1">
                <a:solidFill>
                  <a:srgbClr val="70AD47">
                    <a:lumMod val="75000"/>
                  </a:srgbClr>
                </a:solidFill>
                <a:latin typeface="Arial Rounded MT Bold" panose="020F0704030504030204" pitchFamily="34" charset="0"/>
              </a:rPr>
              <a:t>Practicarea</a:t>
            </a:r>
            <a:r>
              <a:rPr lang="en-GB" altLang="es-ES" dirty="0">
                <a:solidFill>
                  <a:srgbClr val="70AD47">
                    <a:lumMod val="75000"/>
                  </a:srgbClr>
                </a:solidFill>
                <a:latin typeface="Arial Rounded MT Bold" panose="020F0704030504030204" pitchFamily="34" charset="0"/>
              </a:rPr>
              <a:t> </a:t>
            </a:r>
            <a:r>
              <a:rPr lang="en-GB" altLang="es-ES" dirty="0" err="1">
                <a:solidFill>
                  <a:srgbClr val="70AD47">
                    <a:lumMod val="75000"/>
                  </a:srgbClr>
                </a:solidFill>
                <a:latin typeface="Arial Rounded MT Bold" panose="020F0704030504030204" pitchFamily="34" charset="0"/>
              </a:rPr>
              <a:t>solutionarii</a:t>
            </a:r>
            <a:r>
              <a:rPr lang="en-GB" altLang="es-ES" dirty="0">
                <a:solidFill>
                  <a:srgbClr val="70AD47">
                    <a:lumMod val="75000"/>
                  </a:srgbClr>
                </a:solidFill>
                <a:latin typeface="Arial Rounded MT Bold" panose="020F0704030504030204" pitchFamily="34" charset="0"/>
              </a:rPr>
              <a:t> </a:t>
            </a:r>
            <a:r>
              <a:rPr lang="en-GB" altLang="es-ES" dirty="0" err="1">
                <a:solidFill>
                  <a:srgbClr val="70AD47">
                    <a:lumMod val="75000"/>
                  </a:srgbClr>
                </a:solidFill>
                <a:latin typeface="Arial Rounded MT Bold" panose="020F0704030504030204" pitchFamily="34" charset="0"/>
              </a:rPr>
              <a:t>conflictelor</a:t>
            </a:r>
            <a:endPar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endParaRPr>
          </a:p>
        </p:txBody>
      </p:sp>
      <p:sp>
        <p:nvSpPr>
          <p:cNvPr id="6" name="CasellaDiTesto 5">
            <a:extLst>
              <a:ext uri="{FF2B5EF4-FFF2-40B4-BE49-F238E27FC236}">
                <a16:creationId xmlns:a16="http://schemas.microsoft.com/office/drawing/2014/main" id="{31D7F427-1898-42DA-A9A3-FFA774D73B23}"/>
              </a:ext>
            </a:extLst>
          </p:cNvPr>
          <p:cNvSpPr txBox="1"/>
          <p:nvPr/>
        </p:nvSpPr>
        <p:spPr>
          <a:xfrm>
            <a:off x="2652423" y="1911563"/>
            <a:ext cx="9237185" cy="3693319"/>
          </a:xfrm>
          <a:prstGeom prst="rect">
            <a:avLst/>
          </a:prstGeom>
          <a:noFill/>
        </p:spPr>
        <p:txBody>
          <a:bodyPr wrap="square" rtlCol="0">
            <a:spAutoFit/>
          </a:bodyPr>
          <a:lstStyle/>
          <a:p>
            <a:r>
              <a:rPr lang="it-IT" dirty="0">
                <a:latin typeface="Arial Rounded MT Bold" panose="020F0704030504030204" pitchFamily="34" charset="0"/>
              </a:rPr>
              <a:t>Alocati timp pentru activitati de team building dincolo de timpul de lucru obisnuit.  in acest fel, echipa va fi pregatita si va sti sa actioneze atunci cand apare o situatie neasteptata.</a:t>
            </a:r>
          </a:p>
          <a:p>
            <a:r>
              <a:rPr lang="it-IT" dirty="0">
                <a:latin typeface="Arial Rounded MT Bold" panose="020F0704030504030204" pitchFamily="34" charset="0"/>
              </a:rPr>
              <a:t>
Discutati despre stilurile, pasii si regulile de gestionare a conflictelor pentru a preveni conflictele distructive, care risipesc energie.</a:t>
            </a:r>
          </a:p>
          <a:p>
            <a:r>
              <a:rPr lang="it-IT" dirty="0">
                <a:latin typeface="Arial Rounded MT Bold" panose="020F0704030504030204" pitchFamily="34" charset="0"/>
              </a:rPr>
              <a:t>
Organizati sesiuni de practica pentru a rezolva conflictele virtuale (rugati membrii echipei sa-si imagineze o situatie si cum ar rezolva-o).
</a:t>
            </a:r>
          </a:p>
          <a:p>
            <a:endParaRPr lang="it-IT" dirty="0">
              <a:latin typeface="Arial Rounded MT Bold" panose="020F0704030504030204" pitchFamily="34" charset="0"/>
            </a:endParaRPr>
          </a:p>
          <a:p>
            <a:endParaRPr lang="it-IT" dirty="0">
              <a:latin typeface="Arial Rounded MT Bold" panose="020F0704030504030204" pitchFamily="34" charset="0"/>
            </a:endParaRPr>
          </a:p>
          <a:p>
            <a:endParaRPr lang="it-IT" dirty="0">
              <a:latin typeface="Arial Rounded MT Bold" panose="020F0704030504030204" pitchFamily="34" charset="0"/>
            </a:endParaRPr>
          </a:p>
        </p:txBody>
      </p:sp>
      <p:sp>
        <p:nvSpPr>
          <p:cNvPr id="13" name="TextBox 2"/>
          <p:cNvSpPr txBox="1"/>
          <p:nvPr/>
        </p:nvSpPr>
        <p:spPr>
          <a:xfrm>
            <a:off x="2441248" y="395291"/>
            <a:ext cx="7670900" cy="1754326"/>
          </a:xfrm>
          <a:prstGeom prst="rect">
            <a:avLst/>
          </a:prstGeom>
          <a:noFill/>
        </p:spPr>
        <p:txBody>
          <a:bodyPr wrap="square" rtlCol="0">
            <a:spAutoFit/>
          </a:bodyPr>
          <a:lstStyle/>
          <a:p>
            <a:r>
              <a:rPr lang="en-GB" sz="3600" b="1" dirty="0" err="1">
                <a:solidFill>
                  <a:schemeClr val="accent1">
                    <a:lumMod val="75000"/>
                  </a:schemeClr>
                </a:solidFill>
                <a:latin typeface="Arial Rounded MT Bold" panose="020F0704030504030204" pitchFamily="34" charset="0"/>
              </a:rPr>
              <a:t>Rezolvarea</a:t>
            </a:r>
            <a:r>
              <a:rPr lang="en-GB" sz="3600" b="1" dirty="0">
                <a:solidFill>
                  <a:schemeClr val="accent1">
                    <a:lumMod val="75000"/>
                  </a:schemeClr>
                </a:solidFill>
                <a:latin typeface="Arial Rounded MT Bold" panose="020F0704030504030204" pitchFamily="34" charset="0"/>
              </a:rPr>
              <a:t> </a:t>
            </a:r>
            <a:r>
              <a:rPr lang="en-GB" sz="3600" b="1" dirty="0" err="1">
                <a:solidFill>
                  <a:schemeClr val="accent1">
                    <a:lumMod val="75000"/>
                  </a:schemeClr>
                </a:solidFill>
                <a:latin typeface="Arial Rounded MT Bold" panose="020F0704030504030204" pitchFamily="34" charset="0"/>
              </a:rPr>
              <a:t>conflictelor</a:t>
            </a:r>
            <a:r>
              <a:rPr lang="en-GB" sz="3600" b="1" dirty="0">
                <a:solidFill>
                  <a:schemeClr val="accent1">
                    <a:lumMod val="75000"/>
                  </a:schemeClr>
                </a:solidFill>
                <a:latin typeface="Arial Rounded MT Bold" panose="020F0704030504030204" pitchFamily="34" charset="0"/>
              </a:rPr>
              <a:t> in </a:t>
            </a:r>
            <a:r>
              <a:rPr lang="en-GB" sz="3600" b="1" dirty="0" err="1">
                <a:solidFill>
                  <a:schemeClr val="accent1">
                    <a:lumMod val="75000"/>
                  </a:schemeClr>
                </a:solidFill>
                <a:latin typeface="Arial Rounded MT Bold" panose="020F0704030504030204" pitchFamily="34" charset="0"/>
              </a:rPr>
              <a:t>mediul</a:t>
            </a:r>
            <a:r>
              <a:rPr lang="en-GB" sz="3600" b="1" dirty="0">
                <a:solidFill>
                  <a:schemeClr val="accent1">
                    <a:lumMod val="75000"/>
                  </a:schemeClr>
                </a:solidFill>
                <a:latin typeface="Arial Rounded MT Bold" panose="020F0704030504030204" pitchFamily="34" charset="0"/>
              </a:rPr>
              <a:t> virtual
</a:t>
            </a:r>
            <a:endParaRPr lang="en-GB" sz="3600" b="1" dirty="0">
              <a:solidFill>
                <a:schemeClr val="accent1">
                  <a:lumMod val="75000"/>
                </a:schemeClr>
              </a:solidFill>
            </a:endParaRPr>
          </a:p>
        </p:txBody>
      </p:sp>
    </p:spTree>
    <p:extLst>
      <p:ext uri="{BB962C8B-B14F-4D97-AF65-F5344CB8AC3E}">
        <p14:creationId xmlns:p14="http://schemas.microsoft.com/office/powerpoint/2010/main" val="390265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asellaDiTesto 1">
            <a:extLst>
              <a:ext uri="{FF2B5EF4-FFF2-40B4-BE49-F238E27FC236}">
                <a16:creationId xmlns:a16="http://schemas.microsoft.com/office/drawing/2014/main" id="{4DFAED76-3A64-48C8-902E-78DB16A5E6E6}"/>
              </a:ext>
            </a:extLst>
          </p:cNvPr>
          <p:cNvSpPr txBox="1"/>
          <p:nvPr/>
        </p:nvSpPr>
        <p:spPr>
          <a:xfrm>
            <a:off x="2521711" y="1900331"/>
            <a:ext cx="9088299" cy="4524315"/>
          </a:xfrm>
          <a:prstGeom prst="rect">
            <a:avLst/>
          </a:prstGeom>
          <a:noFill/>
        </p:spPr>
        <p:txBody>
          <a:bodyPr wrap="square" rtlCol="0">
            <a:spAutoFit/>
          </a:bodyPr>
          <a:lstStyle/>
          <a:p>
            <a:pPr algn="just"/>
            <a:r>
              <a:rPr lang="en-GB" dirty="0">
                <a:latin typeface="Arial Rounded MT Bold" panose="020F0704030504030204" pitchFamily="34" charset="0"/>
              </a:rPr>
              <a:t>E-</a:t>
            </a:r>
            <a:r>
              <a:rPr lang="en-GB" dirty="0" err="1">
                <a:latin typeface="Arial Rounded MT Bold" panose="020F0704030504030204" pitchFamily="34" charset="0"/>
              </a:rPr>
              <a:t>Negocierea</a:t>
            </a:r>
            <a:r>
              <a:rPr lang="en-GB" dirty="0">
                <a:latin typeface="Arial Rounded MT Bold" panose="020F0704030504030204" pitchFamily="34" charset="0"/>
              </a:rPr>
              <a:t> </a:t>
            </a:r>
            <a:r>
              <a:rPr lang="en-GB" dirty="0" err="1">
                <a:latin typeface="Arial Rounded MT Bold" panose="020F0704030504030204" pitchFamily="34" charset="0"/>
              </a:rPr>
              <a:t>sau</a:t>
            </a:r>
            <a:r>
              <a:rPr lang="en-GB" dirty="0">
                <a:latin typeface="Arial Rounded MT Bold" panose="020F0704030504030204" pitchFamily="34" charset="0"/>
              </a:rPr>
              <a:t> </a:t>
            </a:r>
            <a:r>
              <a:rPr lang="en-GB" dirty="0" err="1">
                <a:latin typeface="Arial Rounded MT Bold" panose="020F0704030504030204" pitchFamily="34" charset="0"/>
              </a:rPr>
              <a:t>negocierea</a:t>
            </a:r>
            <a:r>
              <a:rPr lang="en-GB" dirty="0">
                <a:latin typeface="Arial Rounded MT Bold" panose="020F0704030504030204" pitchFamily="34" charset="0"/>
              </a:rPr>
              <a:t> electronica </a:t>
            </a:r>
            <a:r>
              <a:rPr lang="en-GB" dirty="0" err="1">
                <a:latin typeface="Arial Rounded MT Bold" panose="020F0704030504030204" pitchFamily="34" charset="0"/>
              </a:rPr>
              <a:t>poate</a:t>
            </a:r>
            <a:r>
              <a:rPr lang="en-GB" dirty="0">
                <a:latin typeface="Arial Rounded MT Bold" panose="020F0704030504030204" pitchFamily="34" charset="0"/>
              </a:rPr>
              <a:t> fi </a:t>
            </a:r>
            <a:r>
              <a:rPr lang="en-GB" dirty="0" err="1">
                <a:latin typeface="Arial Rounded MT Bold" panose="020F0704030504030204" pitchFamily="34" charset="0"/>
              </a:rPr>
              <a:t>definita</a:t>
            </a:r>
            <a:r>
              <a:rPr lang="en-GB" dirty="0">
                <a:latin typeface="Arial Rounded MT Bold" panose="020F0704030504030204" pitchFamily="34" charset="0"/>
              </a:rPr>
              <a:t> ca "</a:t>
            </a:r>
            <a:r>
              <a:rPr lang="en-GB" dirty="0" err="1">
                <a:latin typeface="Arial Rounded MT Bold" panose="020F0704030504030204" pitchFamily="34" charset="0"/>
              </a:rPr>
              <a:t>procesul</a:t>
            </a:r>
            <a:r>
              <a:rPr lang="en-GB" dirty="0">
                <a:latin typeface="Arial Rounded MT Bold" panose="020F0704030504030204" pitchFamily="34" charset="0"/>
              </a:rPr>
              <a:t> de </a:t>
            </a:r>
            <a:r>
              <a:rPr lang="en-GB" dirty="0" err="1">
                <a:latin typeface="Arial Rounded MT Bold" panose="020F0704030504030204" pitchFamily="34" charset="0"/>
              </a:rPr>
              <a:t>desfasurare</a:t>
            </a:r>
            <a:r>
              <a:rPr lang="en-GB" dirty="0">
                <a:latin typeface="Arial Rounded MT Bold" panose="020F0704030504030204" pitchFamily="34" charset="0"/>
              </a:rPr>
              <a:t> a </a:t>
            </a:r>
            <a:r>
              <a:rPr lang="en-GB" dirty="0" err="1">
                <a:latin typeface="Arial Rounded MT Bold" panose="020F0704030504030204" pitchFamily="34" charset="0"/>
              </a:rPr>
              <a:t>negocierilor</a:t>
            </a:r>
            <a:r>
              <a:rPr lang="en-GB" dirty="0">
                <a:latin typeface="Arial Rounded MT Bold" panose="020F0704030504030204" pitchFamily="34" charset="0"/>
              </a:rPr>
              <a:t> </a:t>
            </a:r>
            <a:r>
              <a:rPr lang="en-GB" dirty="0" err="1">
                <a:latin typeface="Arial Rounded MT Bold" panose="020F0704030504030204" pitchFamily="34" charset="0"/>
              </a:rPr>
              <a:t>intre</a:t>
            </a:r>
            <a:r>
              <a:rPr lang="en-GB" dirty="0">
                <a:latin typeface="Arial Rounded MT Bold" panose="020F0704030504030204" pitchFamily="34" charset="0"/>
              </a:rPr>
              <a:t> </a:t>
            </a:r>
            <a:r>
              <a:rPr lang="en-GB" dirty="0" err="1">
                <a:latin typeface="Arial Rounded MT Bold" panose="020F0704030504030204" pitchFamily="34" charset="0"/>
              </a:rPr>
              <a:t>partenerii</a:t>
            </a:r>
            <a:r>
              <a:rPr lang="en-GB" dirty="0">
                <a:latin typeface="Arial Rounded MT Bold" panose="020F0704030504030204" pitchFamily="34" charset="0"/>
              </a:rPr>
              <a:t> de </a:t>
            </a:r>
            <a:r>
              <a:rPr lang="en-GB" dirty="0" err="1">
                <a:latin typeface="Arial Rounded MT Bold" panose="020F0704030504030204" pitchFamily="34" charset="0"/>
              </a:rPr>
              <a:t>afaceri</a:t>
            </a:r>
            <a:r>
              <a:rPr lang="en-GB" dirty="0">
                <a:latin typeface="Arial Rounded MT Bold" panose="020F0704030504030204" pitchFamily="34" charset="0"/>
              </a:rPr>
              <a:t> </a:t>
            </a:r>
            <a:r>
              <a:rPr lang="en-GB" dirty="0" err="1">
                <a:latin typeface="Arial Rounded MT Bold" panose="020F0704030504030204" pitchFamily="34" charset="0"/>
              </a:rPr>
              <a:t>prin</a:t>
            </a:r>
            <a:r>
              <a:rPr lang="en-GB" dirty="0">
                <a:latin typeface="Arial Rounded MT Bold" panose="020F0704030504030204" pitchFamily="34" charset="0"/>
              </a:rPr>
              <a:t> </a:t>
            </a:r>
            <a:r>
              <a:rPr lang="en-GB" dirty="0" err="1">
                <a:latin typeface="Arial Rounded MT Bold" panose="020F0704030504030204" pitchFamily="34" charset="0"/>
              </a:rPr>
              <a:t>mijloace</a:t>
            </a:r>
            <a:r>
              <a:rPr lang="en-GB" dirty="0">
                <a:latin typeface="Arial Rounded MT Bold" panose="020F0704030504030204" pitchFamily="34" charset="0"/>
              </a:rPr>
              <a:t> </a:t>
            </a:r>
            <a:r>
              <a:rPr lang="en-GB" dirty="0" err="1">
                <a:latin typeface="Arial Rounded MT Bold" panose="020F0704030504030204" pitchFamily="34" charset="0"/>
              </a:rPr>
              <a:t>electronice</a:t>
            </a:r>
            <a:r>
              <a:rPr lang="en-GB" dirty="0">
                <a:latin typeface="Arial Rounded MT Bold" panose="020F0704030504030204" pitchFamily="34" charset="0"/>
              </a:rPr>
              <a:t>".</a:t>
            </a:r>
          </a:p>
          <a:p>
            <a:pPr algn="just"/>
            <a:r>
              <a:rPr lang="en-GB" dirty="0">
                <a:latin typeface="Arial Rounded MT Bold" panose="020F0704030504030204" pitchFamily="34" charset="0"/>
              </a:rPr>
              <a:t>
</a:t>
            </a:r>
            <a:r>
              <a:rPr lang="en-GB" dirty="0" err="1">
                <a:latin typeface="Arial Rounded MT Bold" panose="020F0704030504030204" pitchFamily="34" charset="0"/>
              </a:rPr>
              <a:t>Acest</a:t>
            </a:r>
            <a:r>
              <a:rPr lang="en-GB" dirty="0">
                <a:latin typeface="Arial Rounded MT Bold" panose="020F0704030504030204" pitchFamily="34" charset="0"/>
              </a:rPr>
              <a:t> </a:t>
            </a:r>
            <a:r>
              <a:rPr lang="en-GB" dirty="0" err="1">
                <a:latin typeface="Arial Rounded MT Bold" panose="020F0704030504030204" pitchFamily="34" charset="0"/>
              </a:rPr>
              <a:t>lucru</a:t>
            </a:r>
            <a:r>
              <a:rPr lang="en-GB" dirty="0">
                <a:latin typeface="Arial Rounded MT Bold" panose="020F0704030504030204" pitchFamily="34" charset="0"/>
              </a:rPr>
              <a:t> se </a:t>
            </a:r>
            <a:r>
              <a:rPr lang="en-GB" dirty="0" err="1">
                <a:latin typeface="Arial Rounded MT Bold" panose="020F0704030504030204" pitchFamily="34" charset="0"/>
              </a:rPr>
              <a:t>poate</a:t>
            </a:r>
            <a:r>
              <a:rPr lang="en-GB" dirty="0">
                <a:latin typeface="Arial Rounded MT Bold" panose="020F0704030504030204" pitchFamily="34" charset="0"/>
              </a:rPr>
              <a:t> </a:t>
            </a:r>
            <a:r>
              <a:rPr lang="en-GB" dirty="0" err="1">
                <a:latin typeface="Arial Rounded MT Bold" panose="020F0704030504030204" pitchFamily="34" charset="0"/>
              </a:rPr>
              <a:t>referi</a:t>
            </a:r>
            <a:r>
              <a:rPr lang="en-GB" dirty="0">
                <a:latin typeface="Arial Rounded MT Bold" panose="020F0704030504030204" pitchFamily="34" charset="0"/>
              </a:rPr>
              <a:t> la </a:t>
            </a:r>
            <a:r>
              <a:rPr lang="en-GB" dirty="0" err="1">
                <a:latin typeface="Arial Rounded MT Bold" panose="020F0704030504030204" pitchFamily="34" charset="0"/>
              </a:rPr>
              <a:t>negocierea</a:t>
            </a:r>
            <a:r>
              <a:rPr lang="en-GB" dirty="0">
                <a:latin typeface="Arial Rounded MT Bold" panose="020F0704030504030204" pitchFamily="34" charset="0"/>
              </a:rPr>
              <a:t> </a:t>
            </a:r>
            <a:r>
              <a:rPr lang="en-GB" dirty="0" err="1">
                <a:latin typeface="Arial Rounded MT Bold" panose="020F0704030504030204" pitchFamily="34" charset="0"/>
              </a:rPr>
              <a:t>prin</a:t>
            </a:r>
            <a:r>
              <a:rPr lang="en-GB" dirty="0">
                <a:latin typeface="Arial Rounded MT Bold" panose="020F0704030504030204" pitchFamily="34" charset="0"/>
              </a:rPr>
              <a:t> </a:t>
            </a:r>
            <a:r>
              <a:rPr lang="en-GB" dirty="0" err="1">
                <a:latin typeface="Arial Rounded MT Bold" panose="020F0704030504030204" pitchFamily="34" charset="0"/>
              </a:rPr>
              <a:t>telefon</a:t>
            </a:r>
            <a:r>
              <a:rPr lang="en-GB" dirty="0">
                <a:latin typeface="Arial Rounded MT Bold" panose="020F0704030504030204" pitchFamily="34" charset="0"/>
              </a:rPr>
              <a:t>, e-mail, IM, video-</a:t>
            </a:r>
            <a:r>
              <a:rPr lang="en-GB" dirty="0" err="1">
                <a:latin typeface="Arial Rounded MT Bold" panose="020F0704030504030204" pitchFamily="34" charset="0"/>
              </a:rPr>
              <a:t>conferinte</a:t>
            </a:r>
            <a:r>
              <a:rPr lang="en-GB" dirty="0">
                <a:latin typeface="Arial Rounded MT Bold" panose="020F0704030504030204" pitchFamily="34" charset="0"/>
              </a:rPr>
              <a:t>, </a:t>
            </a:r>
            <a:r>
              <a:rPr lang="en-GB" dirty="0" err="1">
                <a:latin typeface="Arial Rounded MT Bold" panose="020F0704030504030204" pitchFamily="34" charset="0"/>
              </a:rPr>
              <a:t>dar</a:t>
            </a:r>
            <a:r>
              <a:rPr lang="en-GB" dirty="0">
                <a:latin typeface="Arial Rounded MT Bold" panose="020F0704030504030204" pitchFamily="34" charset="0"/>
              </a:rPr>
              <a:t>, de </a:t>
            </a:r>
            <a:r>
              <a:rPr lang="en-GB" dirty="0" err="1">
                <a:latin typeface="Arial Rounded MT Bold" panose="020F0704030504030204" pitchFamily="34" charset="0"/>
              </a:rPr>
              <a:t>asemenea</a:t>
            </a:r>
            <a:r>
              <a:rPr lang="en-GB" dirty="0">
                <a:latin typeface="Arial Rounded MT Bold" panose="020F0704030504030204" pitchFamily="34" charset="0"/>
              </a:rPr>
              <a:t>, la </a:t>
            </a:r>
            <a:r>
              <a:rPr lang="en-GB" dirty="0" err="1">
                <a:latin typeface="Arial Rounded MT Bold" panose="020F0704030504030204" pitchFamily="34" charset="0"/>
              </a:rPr>
              <a:t>negocierea</a:t>
            </a:r>
            <a:r>
              <a:rPr lang="en-GB" dirty="0">
                <a:latin typeface="Arial Rounded MT Bold" panose="020F0704030504030204" pitchFamily="34" charset="0"/>
              </a:rPr>
              <a:t> </a:t>
            </a:r>
            <a:r>
              <a:rPr lang="en-GB" dirty="0" err="1">
                <a:latin typeface="Arial Rounded MT Bold" panose="020F0704030504030204" pitchFamily="34" charset="0"/>
              </a:rPr>
              <a:t>automatizata</a:t>
            </a:r>
            <a:r>
              <a:rPr lang="en-GB" dirty="0">
                <a:latin typeface="Arial Rounded MT Bold" panose="020F0704030504030204" pitchFamily="34" charset="0"/>
              </a:rPr>
              <a:t> pe </a:t>
            </a:r>
            <a:r>
              <a:rPr lang="en-GB" dirty="0" err="1">
                <a:latin typeface="Arial Rounded MT Bold" panose="020F0704030504030204" pitchFamily="34" charset="0"/>
              </a:rPr>
              <a:t>baza</a:t>
            </a:r>
            <a:r>
              <a:rPr lang="en-GB" dirty="0">
                <a:latin typeface="Arial Rounded MT Bold" panose="020F0704030504030204" pitchFamily="34" charset="0"/>
              </a:rPr>
              <a:t> de IA </a:t>
            </a:r>
            <a:r>
              <a:rPr lang="en-GB" dirty="0" err="1">
                <a:latin typeface="Arial Rounded MT Bold" panose="020F0704030504030204" pitchFamily="34" charset="0"/>
              </a:rPr>
              <a:t>si</a:t>
            </a:r>
            <a:r>
              <a:rPr lang="en-GB" dirty="0">
                <a:latin typeface="Arial Rounded MT Bold" panose="020F0704030504030204" pitchFamily="34" charset="0"/>
              </a:rPr>
              <a:t> </a:t>
            </a:r>
            <a:r>
              <a:rPr lang="en-GB" dirty="0" err="1">
                <a:latin typeface="Arial Rounded MT Bold" panose="020F0704030504030204" pitchFamily="34" charset="0"/>
              </a:rPr>
              <a:t>luarea</a:t>
            </a:r>
            <a:r>
              <a:rPr lang="en-GB" dirty="0">
                <a:latin typeface="Arial Rounded MT Bold" panose="020F0704030504030204" pitchFamily="34" charset="0"/>
              </a:rPr>
              <a:t> </a:t>
            </a:r>
            <a:r>
              <a:rPr lang="en-GB" dirty="0" err="1">
                <a:latin typeface="Arial Rounded MT Bold" panose="020F0704030504030204" pitchFamily="34" charset="0"/>
              </a:rPr>
              <a:t>deciziilor</a:t>
            </a:r>
            <a:r>
              <a:rPr lang="en-GB" dirty="0">
                <a:latin typeface="Arial Rounded MT Bold" panose="020F0704030504030204" pitchFamily="34" charset="0"/>
              </a:rPr>
              <a:t> (cum </a:t>
            </a:r>
            <a:r>
              <a:rPr lang="en-GB" dirty="0" err="1">
                <a:latin typeface="Arial Rounded MT Bold" panose="020F0704030504030204" pitchFamily="34" charset="0"/>
              </a:rPr>
              <a:t>ar</a:t>
            </a:r>
            <a:r>
              <a:rPr lang="en-GB" dirty="0">
                <a:latin typeface="Arial Rounded MT Bold" panose="020F0704030504030204" pitchFamily="34" charset="0"/>
              </a:rPr>
              <a:t> fi </a:t>
            </a:r>
            <a:r>
              <a:rPr lang="en-GB" dirty="0" err="1">
                <a:latin typeface="Arial Rounded MT Bold" panose="020F0704030504030204" pitchFamily="34" charset="0"/>
              </a:rPr>
              <a:t>negocierea</a:t>
            </a:r>
            <a:r>
              <a:rPr lang="en-GB" dirty="0">
                <a:latin typeface="Arial Rounded MT Bold" panose="020F0704030504030204" pitchFamily="34" charset="0"/>
              </a:rPr>
              <a:t> </a:t>
            </a:r>
            <a:r>
              <a:rPr lang="en-GB" dirty="0" err="1">
                <a:latin typeface="Arial Rounded MT Bold" panose="020F0704030504030204" pitchFamily="34" charset="0"/>
              </a:rPr>
              <a:t>si</a:t>
            </a:r>
            <a:r>
              <a:rPr lang="en-GB" dirty="0">
                <a:latin typeface="Arial Rounded MT Bold" panose="020F0704030504030204" pitchFamily="34" charset="0"/>
              </a:rPr>
              <a:t>/</a:t>
            </a:r>
            <a:r>
              <a:rPr lang="en-GB" dirty="0" err="1">
                <a:latin typeface="Arial Rounded MT Bold" panose="020F0704030504030204" pitchFamily="34" charset="0"/>
              </a:rPr>
              <a:t>sau</a:t>
            </a:r>
            <a:r>
              <a:rPr lang="en-GB" dirty="0">
                <a:latin typeface="Arial Rounded MT Bold" panose="020F0704030504030204" pitchFamily="34" charset="0"/>
              </a:rPr>
              <a:t> </a:t>
            </a:r>
            <a:r>
              <a:rPr lang="en-GB" dirty="0" err="1">
                <a:latin typeface="Arial Rounded MT Bold" panose="020F0704030504030204" pitchFamily="34" charset="0"/>
              </a:rPr>
              <a:t>licitatia</a:t>
            </a:r>
            <a:r>
              <a:rPr lang="en-GB" dirty="0">
                <a:latin typeface="Arial Rounded MT Bold" panose="020F0704030504030204" pitchFamily="34" charset="0"/>
              </a:rPr>
              <a:t>  [</a:t>
            </a:r>
            <a:r>
              <a:rPr lang="en-GB" dirty="0" err="1">
                <a:latin typeface="Arial Rounded MT Bold" panose="020F0704030504030204" pitchFamily="34" charset="0"/>
              </a:rPr>
              <a:t>ro</a:t>
            </a:r>
            <a:r>
              <a:rPr lang="en-GB" dirty="0">
                <a:latin typeface="Arial Rounded MT Bold" panose="020F0704030504030204" pitchFamily="34" charset="0"/>
              </a:rPr>
              <a:t>]bot - om </a:t>
            </a:r>
            <a:r>
              <a:rPr lang="en-GB" dirty="0" err="1">
                <a:latin typeface="Arial Rounded MT Bold" panose="020F0704030504030204" pitchFamily="34" charset="0"/>
              </a:rPr>
              <a:t>sau</a:t>
            </a:r>
            <a:r>
              <a:rPr lang="en-GB" dirty="0">
                <a:latin typeface="Arial Rounded MT Bold" panose="020F0704030504030204" pitchFamily="34" charset="0"/>
              </a:rPr>
              <a:t> [</a:t>
            </a:r>
            <a:r>
              <a:rPr lang="en-GB" dirty="0" err="1">
                <a:latin typeface="Arial Rounded MT Bold" panose="020F0704030504030204" pitchFamily="34" charset="0"/>
              </a:rPr>
              <a:t>ro</a:t>
            </a:r>
            <a:r>
              <a:rPr lang="en-GB" dirty="0">
                <a:latin typeface="Arial Rounded MT Bold" panose="020F0704030504030204" pitchFamily="34" charset="0"/>
              </a:rPr>
              <a:t>]bot –[</a:t>
            </a:r>
            <a:r>
              <a:rPr lang="en-GB" dirty="0" err="1">
                <a:latin typeface="Arial Rounded MT Bold" panose="020F0704030504030204" pitchFamily="34" charset="0"/>
              </a:rPr>
              <a:t>ro</a:t>
            </a:r>
            <a:r>
              <a:rPr lang="en-GB" dirty="0">
                <a:latin typeface="Arial Rounded MT Bold" panose="020F0704030504030204" pitchFamily="34" charset="0"/>
              </a:rPr>
              <a:t>]bot).</a:t>
            </a:r>
          </a:p>
          <a:p>
            <a:pPr algn="just"/>
            <a:r>
              <a:rPr lang="en-GB" dirty="0">
                <a:latin typeface="Arial Rounded MT Bold" panose="020F0704030504030204" pitchFamily="34" charset="0"/>
              </a:rPr>
              <a:t>
</a:t>
            </a:r>
            <a:r>
              <a:rPr lang="en-GB" dirty="0" err="1">
                <a:latin typeface="Arial Rounded MT Bold" panose="020F0704030504030204" pitchFamily="34" charset="0"/>
              </a:rPr>
              <a:t>Necesitatea</a:t>
            </a:r>
            <a:r>
              <a:rPr lang="en-GB" dirty="0">
                <a:latin typeface="Arial Rounded MT Bold" panose="020F0704030504030204" pitchFamily="34" charset="0"/>
              </a:rPr>
              <a:t> de a </a:t>
            </a:r>
            <a:r>
              <a:rPr lang="en-GB" dirty="0" err="1">
                <a:latin typeface="Arial Rounded MT Bold" panose="020F0704030504030204" pitchFamily="34" charset="0"/>
              </a:rPr>
              <a:t>negocia</a:t>
            </a:r>
            <a:r>
              <a:rPr lang="en-GB" dirty="0">
                <a:latin typeface="Arial Rounded MT Bold" panose="020F0704030504030204" pitchFamily="34" charset="0"/>
              </a:rPr>
              <a:t> de la </a:t>
            </a:r>
            <a:r>
              <a:rPr lang="en-GB" dirty="0" err="1">
                <a:latin typeface="Arial Rounded MT Bold" panose="020F0704030504030204" pitchFamily="34" charset="0"/>
              </a:rPr>
              <a:t>distanta</a:t>
            </a:r>
            <a:r>
              <a:rPr lang="en-GB" dirty="0">
                <a:latin typeface="Arial Rounded MT Bold" panose="020F0704030504030204" pitchFamily="34" charset="0"/>
              </a:rPr>
              <a:t>, </a:t>
            </a:r>
            <a:r>
              <a:rPr lang="en-GB" dirty="0" err="1">
                <a:latin typeface="Arial Rounded MT Bold" panose="020F0704030504030204" pitchFamily="34" charset="0"/>
              </a:rPr>
              <a:t>si</a:t>
            </a:r>
            <a:r>
              <a:rPr lang="en-GB" dirty="0">
                <a:latin typeface="Arial Rounded MT Bold" panose="020F0704030504030204" pitchFamily="34" charset="0"/>
              </a:rPr>
              <a:t> nu la “masa de </a:t>
            </a:r>
            <a:r>
              <a:rPr lang="en-GB" dirty="0" err="1">
                <a:latin typeface="Arial Rounded MT Bold" panose="020F0704030504030204" pitchFamily="34" charset="0"/>
              </a:rPr>
              <a:t>negociere</a:t>
            </a:r>
            <a:r>
              <a:rPr lang="en-GB" dirty="0">
                <a:latin typeface="Arial Rounded MT Bold" panose="020F0704030504030204" pitchFamily="34" charset="0"/>
              </a:rPr>
              <a:t>" a </a:t>
            </a:r>
            <a:r>
              <a:rPr lang="en-GB" dirty="0" err="1">
                <a:latin typeface="Arial Rounded MT Bold" panose="020F0704030504030204" pitchFamily="34" charset="0"/>
              </a:rPr>
              <a:t>crescut</a:t>
            </a:r>
            <a:r>
              <a:rPr lang="en-GB" dirty="0">
                <a:latin typeface="Arial Rounded MT Bold" panose="020F0704030504030204" pitchFamily="34" charset="0"/>
              </a:rPr>
              <a:t> </a:t>
            </a:r>
            <a:r>
              <a:rPr lang="en-GB" dirty="0" err="1">
                <a:latin typeface="Arial Rounded MT Bold" panose="020F0704030504030204" pitchFamily="34" charset="0"/>
              </a:rPr>
              <a:t>semnificativ</a:t>
            </a:r>
            <a:r>
              <a:rPr lang="en-GB" dirty="0">
                <a:latin typeface="Arial Rounded MT Bold" panose="020F0704030504030204" pitchFamily="34" charset="0"/>
              </a:rPr>
              <a:t> in </a:t>
            </a:r>
            <a:r>
              <a:rPr lang="en-GB" dirty="0" err="1">
                <a:latin typeface="Arial Rounded MT Bold" panose="020F0704030504030204" pitchFamily="34" charset="0"/>
              </a:rPr>
              <a:t>timpul</a:t>
            </a:r>
            <a:r>
              <a:rPr lang="en-GB" dirty="0">
                <a:latin typeface="Arial Rounded MT Bold" panose="020F0704030504030204" pitchFamily="34" charset="0"/>
              </a:rPr>
              <a:t> </a:t>
            </a:r>
            <a:r>
              <a:rPr lang="en-GB" dirty="0" err="1">
                <a:latin typeface="Arial Rounded MT Bold" panose="020F0704030504030204" pitchFamily="34" charset="0"/>
              </a:rPr>
              <a:t>crizei</a:t>
            </a:r>
            <a:r>
              <a:rPr lang="en-GB" dirty="0">
                <a:latin typeface="Arial Rounded MT Bold" panose="020F0704030504030204" pitchFamily="34" charset="0"/>
              </a:rPr>
              <a:t> COVID19, din </a:t>
            </a:r>
            <a:r>
              <a:rPr lang="en-GB" dirty="0" err="1">
                <a:latin typeface="Arial Rounded MT Bold" panose="020F0704030504030204" pitchFamily="34" charset="0"/>
              </a:rPr>
              <a:t>cauza</a:t>
            </a:r>
            <a:r>
              <a:rPr lang="en-GB" dirty="0">
                <a:latin typeface="Arial Rounded MT Bold" panose="020F0704030504030204" pitchFamily="34" charset="0"/>
              </a:rPr>
              <a:t> </a:t>
            </a:r>
            <a:r>
              <a:rPr lang="en-GB" dirty="0" err="1">
                <a:latin typeface="Arial Rounded MT Bold" panose="020F0704030504030204" pitchFamily="34" charset="0"/>
              </a:rPr>
              <a:t>distantarii</a:t>
            </a:r>
            <a:r>
              <a:rPr lang="en-GB" dirty="0">
                <a:latin typeface="Arial Rounded MT Bold" panose="020F0704030504030204" pitchFamily="34" charset="0"/>
              </a:rPr>
              <a:t> </a:t>
            </a:r>
            <a:r>
              <a:rPr lang="en-GB" dirty="0" err="1">
                <a:latin typeface="Arial Rounded MT Bold" panose="020F0704030504030204" pitchFamily="34" charset="0"/>
              </a:rPr>
              <a:t>sociale</a:t>
            </a:r>
            <a:r>
              <a:rPr lang="en-GB" dirty="0">
                <a:latin typeface="Arial Rounded MT Bold" panose="020F0704030504030204" pitchFamily="34" charset="0"/>
              </a:rPr>
              <a:t> </a:t>
            </a:r>
            <a:r>
              <a:rPr lang="en-GB" dirty="0" err="1">
                <a:latin typeface="Arial Rounded MT Bold" panose="020F0704030504030204" pitchFamily="34" charset="0"/>
              </a:rPr>
              <a:t>si</a:t>
            </a:r>
            <a:r>
              <a:rPr lang="en-GB" dirty="0">
                <a:latin typeface="Arial Rounded MT Bold" panose="020F0704030504030204" pitchFamily="34" charset="0"/>
              </a:rPr>
              <a:t> a </a:t>
            </a:r>
            <a:r>
              <a:rPr lang="en-GB" dirty="0" err="1">
                <a:latin typeface="Arial Rounded MT Bold" panose="020F0704030504030204" pitchFamily="34" charset="0"/>
              </a:rPr>
              <a:t>restrictiilor</a:t>
            </a:r>
            <a:r>
              <a:rPr lang="en-GB" dirty="0">
                <a:latin typeface="Arial Rounded MT Bold" panose="020F0704030504030204" pitchFamily="34" charset="0"/>
              </a:rPr>
              <a:t> de </a:t>
            </a:r>
            <a:r>
              <a:rPr lang="en-GB" dirty="0" err="1">
                <a:latin typeface="Arial Rounded MT Bold" panose="020F0704030504030204" pitchFamily="34" charset="0"/>
              </a:rPr>
              <a:t>calatorie</a:t>
            </a:r>
            <a:r>
              <a:rPr lang="en-GB" dirty="0">
                <a:latin typeface="Arial Rounded MT Bold" panose="020F0704030504030204" pitchFamily="34" charset="0"/>
              </a:rPr>
              <a:t>.</a:t>
            </a:r>
          </a:p>
          <a:p>
            <a:pPr algn="just"/>
            <a:r>
              <a:rPr lang="en-GB" dirty="0">
                <a:latin typeface="Arial Rounded MT Bold" panose="020F0704030504030204" pitchFamily="34" charset="0"/>
              </a:rPr>
              <a:t>
in </a:t>
            </a:r>
            <a:r>
              <a:rPr lang="en-GB" dirty="0" err="1">
                <a:latin typeface="Arial Rounded MT Bold" panose="020F0704030504030204" pitchFamily="34" charset="0"/>
              </a:rPr>
              <a:t>timp</a:t>
            </a:r>
            <a:r>
              <a:rPr lang="en-GB" dirty="0">
                <a:latin typeface="Arial Rounded MT Bold" panose="020F0704030504030204" pitchFamily="34" charset="0"/>
              </a:rPr>
              <a:t> </a:t>
            </a:r>
            <a:r>
              <a:rPr lang="en-GB" dirty="0" err="1">
                <a:latin typeface="Arial Rounded MT Bold" panose="020F0704030504030204" pitchFamily="34" charset="0"/>
              </a:rPr>
              <a:t>ce</a:t>
            </a:r>
            <a:r>
              <a:rPr lang="en-GB" dirty="0">
                <a:latin typeface="Arial Rounded MT Bold" panose="020F0704030504030204" pitchFamily="34" charset="0"/>
              </a:rPr>
              <a:t> </a:t>
            </a:r>
            <a:r>
              <a:rPr lang="en-GB" dirty="0" err="1">
                <a:latin typeface="Arial Rounded MT Bold" panose="020F0704030504030204" pitchFamily="34" charset="0"/>
              </a:rPr>
              <a:t>negocierea</a:t>
            </a:r>
            <a:r>
              <a:rPr lang="en-GB" dirty="0">
                <a:latin typeface="Arial Rounded MT Bold" panose="020F0704030504030204" pitchFamily="34" charset="0"/>
              </a:rPr>
              <a:t> </a:t>
            </a:r>
            <a:r>
              <a:rPr lang="en-GB" dirty="0" err="1">
                <a:latin typeface="Arial Rounded MT Bold" panose="020F0704030504030204" pitchFamily="34" charset="0"/>
              </a:rPr>
              <a:t>bazata</a:t>
            </a:r>
            <a:r>
              <a:rPr lang="en-GB" dirty="0">
                <a:latin typeface="Arial Rounded MT Bold" panose="020F0704030504030204" pitchFamily="34" charset="0"/>
              </a:rPr>
              <a:t> pe IA </a:t>
            </a:r>
            <a:r>
              <a:rPr lang="en-GB" dirty="0" err="1">
                <a:latin typeface="Arial Rounded MT Bold" panose="020F0704030504030204" pitchFamily="34" charset="0"/>
              </a:rPr>
              <a:t>este</a:t>
            </a:r>
            <a:r>
              <a:rPr lang="en-GB" dirty="0">
                <a:latin typeface="Arial Rounded MT Bold" panose="020F0704030504030204" pitchFamily="34" charset="0"/>
              </a:rPr>
              <a:t> </a:t>
            </a:r>
            <a:r>
              <a:rPr lang="en-GB" dirty="0" err="1">
                <a:latin typeface="Arial Rounded MT Bold" panose="020F0704030504030204" pitchFamily="34" charset="0"/>
              </a:rPr>
              <a:t>inca</a:t>
            </a:r>
            <a:r>
              <a:rPr lang="en-GB" dirty="0">
                <a:latin typeface="Arial Rounded MT Bold" panose="020F0704030504030204" pitchFamily="34" charset="0"/>
              </a:rPr>
              <a:t> in curs de </a:t>
            </a:r>
            <a:r>
              <a:rPr lang="en-GB" dirty="0" err="1">
                <a:latin typeface="Arial Rounded MT Bold" panose="020F0704030504030204" pitchFamily="34" charset="0"/>
              </a:rPr>
              <a:t>dezvoltare</a:t>
            </a:r>
            <a:r>
              <a:rPr lang="en-GB" dirty="0">
                <a:latin typeface="Arial Rounded MT Bold" panose="020F0704030504030204" pitchFamily="34" charset="0"/>
              </a:rPr>
              <a:t>, </a:t>
            </a:r>
            <a:r>
              <a:rPr lang="en-GB" dirty="0" err="1">
                <a:latin typeface="Arial Rounded MT Bold" panose="020F0704030504030204" pitchFamily="34" charset="0"/>
              </a:rPr>
              <a:t>negocierea</a:t>
            </a:r>
            <a:r>
              <a:rPr lang="en-GB" dirty="0">
                <a:latin typeface="Arial Rounded MT Bold" panose="020F0704030504030204" pitchFamily="34" charset="0"/>
              </a:rPr>
              <a:t> electronica de la om la om nu </a:t>
            </a:r>
            <a:r>
              <a:rPr lang="en-GB" dirty="0" err="1">
                <a:latin typeface="Arial Rounded MT Bold" panose="020F0704030504030204" pitchFamily="34" charset="0"/>
              </a:rPr>
              <a:t>este</a:t>
            </a:r>
            <a:r>
              <a:rPr lang="en-GB" dirty="0">
                <a:latin typeface="Arial Rounded MT Bold" panose="020F0704030504030204" pitchFamily="34" charset="0"/>
              </a:rPr>
              <a:t> </a:t>
            </a:r>
            <a:r>
              <a:rPr lang="en-GB" dirty="0" err="1">
                <a:latin typeface="Arial Rounded MT Bold" panose="020F0704030504030204" pitchFamily="34" charset="0"/>
              </a:rPr>
              <a:t>nici</a:t>
            </a:r>
            <a:r>
              <a:rPr lang="en-GB" dirty="0">
                <a:latin typeface="Arial Rounded MT Bold" panose="020F0704030504030204" pitchFamily="34" charset="0"/>
              </a:rPr>
              <a:t> </a:t>
            </a:r>
            <a:r>
              <a:rPr lang="en-GB" dirty="0" err="1">
                <a:latin typeface="Arial Rounded MT Bold" panose="020F0704030504030204" pitchFamily="34" charset="0"/>
              </a:rPr>
              <a:t>mai</a:t>
            </a:r>
            <a:r>
              <a:rPr lang="en-GB" dirty="0">
                <a:latin typeface="Arial Rounded MT Bold" panose="020F0704030504030204" pitchFamily="34" charset="0"/>
              </a:rPr>
              <a:t> buna, </a:t>
            </a:r>
            <a:r>
              <a:rPr lang="en-GB" dirty="0" err="1">
                <a:latin typeface="Arial Rounded MT Bold" panose="020F0704030504030204" pitchFamily="34" charset="0"/>
              </a:rPr>
              <a:t>nici</a:t>
            </a:r>
            <a:r>
              <a:rPr lang="en-GB" dirty="0">
                <a:latin typeface="Arial Rounded MT Bold" panose="020F0704030504030204" pitchFamily="34" charset="0"/>
              </a:rPr>
              <a:t> </a:t>
            </a:r>
            <a:r>
              <a:rPr lang="en-GB" dirty="0" err="1">
                <a:latin typeface="Arial Rounded MT Bold" panose="020F0704030504030204" pitchFamily="34" charset="0"/>
              </a:rPr>
              <a:t>mai</a:t>
            </a:r>
            <a:r>
              <a:rPr lang="en-GB" dirty="0">
                <a:latin typeface="Arial Rounded MT Bold" panose="020F0704030504030204" pitchFamily="34" charset="0"/>
              </a:rPr>
              <a:t> rea, </a:t>
            </a:r>
            <a:r>
              <a:rPr lang="en-GB" dirty="0" err="1">
                <a:latin typeface="Arial Rounded MT Bold" panose="020F0704030504030204" pitchFamily="34" charset="0"/>
              </a:rPr>
              <a:t>doar</a:t>
            </a:r>
            <a:r>
              <a:rPr lang="en-GB" dirty="0">
                <a:latin typeface="Arial Rounded MT Bold" panose="020F0704030504030204" pitchFamily="34" charset="0"/>
              </a:rPr>
              <a:t> </a:t>
            </a:r>
            <a:r>
              <a:rPr lang="en-GB" dirty="0" err="1">
                <a:latin typeface="Arial Rounded MT Bold" panose="020F0704030504030204" pitchFamily="34" charset="0"/>
              </a:rPr>
              <a:t>diferita</a:t>
            </a:r>
            <a:r>
              <a:rPr lang="en-GB" dirty="0">
                <a:latin typeface="Arial Rounded MT Bold" panose="020F0704030504030204" pitchFamily="34" charset="0"/>
              </a:rPr>
              <a:t> de </a:t>
            </a:r>
            <a:r>
              <a:rPr lang="en-GB" dirty="0" err="1">
                <a:latin typeface="Arial Rounded MT Bold" panose="020F0704030504030204" pitchFamily="34" charset="0"/>
              </a:rPr>
              <a:t>negocierea</a:t>
            </a:r>
            <a:r>
              <a:rPr lang="en-GB" dirty="0">
                <a:latin typeface="Arial Rounded MT Bold" panose="020F0704030504030204" pitchFamily="34" charset="0"/>
              </a:rPr>
              <a:t> </a:t>
            </a:r>
            <a:r>
              <a:rPr lang="en-GB" dirty="0" err="1">
                <a:latin typeface="Arial Rounded MT Bold" panose="020F0704030504030204" pitchFamily="34" charset="0"/>
              </a:rPr>
              <a:t>traditionala</a:t>
            </a:r>
            <a:r>
              <a:rPr lang="en-GB" dirty="0">
                <a:latin typeface="Arial Rounded MT Bold" panose="020F0704030504030204" pitchFamily="34" charset="0"/>
              </a:rPr>
              <a:t> fata in fata.</a:t>
            </a:r>
            <a:r>
              <a:rPr lang="en-GB" b="1" dirty="0">
                <a:latin typeface="Arial Rounded MT Bold" panose="020F0704030504030204" pitchFamily="34" charset="0"/>
              </a:rPr>
              <a:t>
</a:t>
            </a:r>
            <a:endParaRPr lang="en-GB" dirty="0">
              <a:latin typeface="Arial Rounded MT Bold" panose="020F0704030504030204" pitchFamily="34" charset="0"/>
            </a:endParaRPr>
          </a:p>
        </p:txBody>
      </p:sp>
      <p:sp>
        <p:nvSpPr>
          <p:cNvPr id="11" name="TextBox 2"/>
          <p:cNvSpPr txBox="1"/>
          <p:nvPr/>
        </p:nvSpPr>
        <p:spPr>
          <a:xfrm>
            <a:off x="2773276" y="395291"/>
            <a:ext cx="7338871" cy="1200329"/>
          </a:xfrm>
          <a:prstGeom prst="rect">
            <a:avLst/>
          </a:prstGeom>
          <a:noFill/>
        </p:spPr>
        <p:txBody>
          <a:bodyPr wrap="square" rtlCol="0">
            <a:spAutoFit/>
          </a:bodyPr>
          <a:lstStyle/>
          <a:p>
            <a:r>
              <a:rPr lang="en-GB" sz="3600" b="1" dirty="0" err="1">
                <a:solidFill>
                  <a:schemeClr val="accent1">
                    <a:lumMod val="75000"/>
                  </a:schemeClr>
                </a:solidFill>
                <a:latin typeface="Arial Rounded MT Bold" panose="020F0704030504030204" pitchFamily="34" charset="0"/>
              </a:rPr>
              <a:t>Negocierea</a:t>
            </a:r>
            <a:r>
              <a:rPr lang="en-GB" sz="3600" b="1" dirty="0">
                <a:solidFill>
                  <a:schemeClr val="accent1">
                    <a:lumMod val="75000"/>
                  </a:schemeClr>
                </a:solidFill>
                <a:latin typeface="Arial Rounded MT Bold" panose="020F0704030504030204" pitchFamily="34" charset="0"/>
              </a:rPr>
              <a:t> electronica
</a:t>
            </a:r>
            <a:endParaRPr lang="en-GB" sz="3600" b="1" dirty="0">
              <a:solidFill>
                <a:schemeClr val="accent1">
                  <a:lumMod val="75000"/>
                </a:schemeClr>
              </a:solidFill>
            </a:endParaRPr>
          </a:p>
        </p:txBody>
      </p:sp>
      <p:sp>
        <p:nvSpPr>
          <p:cNvPr id="10" name="CasellaDiTesto 1">
            <a:extLst>
              <a:ext uri="{FF2B5EF4-FFF2-40B4-BE49-F238E27FC236}">
                <a16:creationId xmlns:a16="http://schemas.microsoft.com/office/drawing/2014/main" id="{06F79B47-BDD6-46B4-991B-B89327DE0BDD}"/>
              </a:ext>
            </a:extLst>
          </p:cNvPr>
          <p:cNvSpPr txBox="1"/>
          <p:nvPr/>
        </p:nvSpPr>
        <p:spPr>
          <a:xfrm>
            <a:off x="2455457" y="1346333"/>
            <a:ext cx="53426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rPr>
              <a:t>1. Context</a:t>
            </a:r>
          </a:p>
        </p:txBody>
      </p:sp>
    </p:spTree>
    <p:extLst>
      <p:ext uri="{BB962C8B-B14F-4D97-AF65-F5344CB8AC3E}">
        <p14:creationId xmlns:p14="http://schemas.microsoft.com/office/powerpoint/2010/main" val="320100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oy&#10;&#10;Description automatically generated">
            <a:extLst>
              <a:ext uri="{FF2B5EF4-FFF2-40B4-BE49-F238E27FC236}">
                <a16:creationId xmlns:a16="http://schemas.microsoft.com/office/drawing/2014/main" id="{3759CADC-AD72-4324-89DC-A249F05F56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6525" y="2026134"/>
            <a:ext cx="4055475" cy="4124688"/>
          </a:xfrm>
          <a:prstGeom prst="rect">
            <a:avLst/>
          </a:prstGeom>
        </p:spPr>
      </p:pic>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asellaDiTesto 1">
            <a:extLst>
              <a:ext uri="{FF2B5EF4-FFF2-40B4-BE49-F238E27FC236}">
                <a16:creationId xmlns:a16="http://schemas.microsoft.com/office/drawing/2014/main" id="{4DFAED76-3A64-48C8-902E-78DB16A5E6E6}"/>
              </a:ext>
            </a:extLst>
          </p:cNvPr>
          <p:cNvSpPr txBox="1"/>
          <p:nvPr/>
        </p:nvSpPr>
        <p:spPr>
          <a:xfrm>
            <a:off x="2214971" y="1316870"/>
            <a:ext cx="59215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rPr>
              <a:t>1. </a:t>
            </a:r>
            <a:r>
              <a:rPr kumimoji="0" lang="en-GB" altLang="es-ES" sz="1800" b="0" i="0" u="none" strike="noStrike" kern="1200" cap="none" spc="0" normalizeH="0" baseline="0" noProof="0" dirty="0" err="1">
                <a:ln>
                  <a:noFill/>
                </a:ln>
                <a:solidFill>
                  <a:srgbClr val="70AD47">
                    <a:lumMod val="75000"/>
                  </a:srgbClr>
                </a:solidFill>
                <a:effectLst/>
                <a:uLnTx/>
                <a:uFillTx/>
                <a:latin typeface="Arial Rounded MT Bold" panose="020F0704030504030204" pitchFamily="34" charset="0"/>
                <a:ea typeface="+mn-ea"/>
                <a:cs typeface="+mn-cs"/>
              </a:rPr>
              <a:t>Argumente</a:t>
            </a:r>
            <a:r>
              <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rPr>
              <a:t> in </a:t>
            </a:r>
            <a:r>
              <a:rPr kumimoji="0" lang="en-GB" altLang="es-ES" sz="1800" b="0" i="0" u="none" strike="noStrike" kern="1200" cap="none" spc="0" normalizeH="0" baseline="0" noProof="0" dirty="0" err="1">
                <a:ln>
                  <a:noFill/>
                </a:ln>
                <a:solidFill>
                  <a:srgbClr val="70AD47">
                    <a:lumMod val="75000"/>
                  </a:srgbClr>
                </a:solidFill>
                <a:effectLst/>
                <a:uLnTx/>
                <a:uFillTx/>
                <a:latin typeface="Arial Rounded MT Bold" panose="020F0704030504030204" pitchFamily="34" charset="0"/>
                <a:ea typeface="+mn-ea"/>
                <a:cs typeface="+mn-cs"/>
              </a:rPr>
              <a:t>favoarea</a:t>
            </a:r>
            <a:r>
              <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rPr>
              <a:t> </a:t>
            </a:r>
            <a:r>
              <a:rPr kumimoji="0" lang="en-GB" altLang="es-ES" sz="1800" b="0" i="0" u="none" strike="noStrike" kern="1200" cap="none" spc="0" normalizeH="0" baseline="0" noProof="0" dirty="0" err="1">
                <a:ln>
                  <a:noFill/>
                </a:ln>
                <a:solidFill>
                  <a:srgbClr val="70AD47">
                    <a:lumMod val="75000"/>
                  </a:srgbClr>
                </a:solidFill>
                <a:effectLst/>
                <a:uLnTx/>
                <a:uFillTx/>
                <a:latin typeface="Arial Rounded MT Bold" panose="020F0704030504030204" pitchFamily="34" charset="0"/>
                <a:ea typeface="+mn-ea"/>
                <a:cs typeface="+mn-cs"/>
              </a:rPr>
              <a:t>negocierii</a:t>
            </a:r>
            <a:r>
              <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rPr>
              <a:t> </a:t>
            </a:r>
            <a:r>
              <a:rPr kumimoji="0" lang="en-GB" altLang="es-ES" sz="1800" b="0" i="0" u="none" strike="noStrike" kern="1200" cap="none" spc="0" normalizeH="0" baseline="0" noProof="0" dirty="0" err="1">
                <a:ln>
                  <a:noFill/>
                </a:ln>
                <a:solidFill>
                  <a:srgbClr val="70AD47">
                    <a:lumMod val="75000"/>
                  </a:srgbClr>
                </a:solidFill>
                <a:effectLst/>
                <a:uLnTx/>
                <a:uFillTx/>
                <a:latin typeface="Arial Rounded MT Bold" panose="020F0704030504030204" pitchFamily="34" charset="0"/>
                <a:ea typeface="+mn-ea"/>
                <a:cs typeface="+mn-cs"/>
              </a:rPr>
              <a:t>electronice</a:t>
            </a:r>
            <a:endPar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endParaRPr>
          </a:p>
        </p:txBody>
      </p:sp>
      <p:sp>
        <p:nvSpPr>
          <p:cNvPr id="6" name="CasellaDiTesto 5">
            <a:extLst>
              <a:ext uri="{FF2B5EF4-FFF2-40B4-BE49-F238E27FC236}">
                <a16:creationId xmlns:a16="http://schemas.microsoft.com/office/drawing/2014/main" id="{31D7F427-1898-42DA-A9A3-FFA774D73B23}"/>
              </a:ext>
            </a:extLst>
          </p:cNvPr>
          <p:cNvSpPr txBox="1"/>
          <p:nvPr/>
        </p:nvSpPr>
        <p:spPr>
          <a:xfrm>
            <a:off x="2214972" y="1789789"/>
            <a:ext cx="6329937" cy="5355312"/>
          </a:xfrm>
          <a:prstGeom prst="rect">
            <a:avLst/>
          </a:prstGeom>
          <a:noFill/>
        </p:spPr>
        <p:txBody>
          <a:bodyPr wrap="square" rtlCol="0">
            <a:spAutoFit/>
          </a:bodyPr>
          <a:lstStyle/>
          <a:p>
            <a:r>
              <a:rPr lang="it-IT" dirty="0">
                <a:latin typeface="Arial Rounded MT Bold" panose="020F0704030504030204" pitchFamily="34" charset="0"/>
              </a:rPr>
              <a:t>Distantarea psihologica, specifica negocierii prin mijloace electronice, poate fi benefica pentru creativitate si rezolvarea problemelor, deoarece ofera timp de reflectie (in special in cazul comunicarii asincrone, ar fi e-mailul).</a:t>
            </a:r>
          </a:p>
          <a:p>
            <a:r>
              <a:rPr lang="it-IT" dirty="0">
                <a:latin typeface="Arial Rounded MT Bold" panose="020F0704030504030204" pitchFamily="34" charset="0"/>
              </a:rPr>
              <a:t>
Unele persoane care se simt, de obicei, mai incomod in conjuncturi sociale, pot avea mai multa incredere in sine si pot comunica mai mult in cele virtuale, ceea ce duce la solutii mai eficiente de rezolvare a problemelor si mai creative.</a:t>
            </a:r>
          </a:p>
          <a:p>
            <a:r>
              <a:rPr lang="it-IT" dirty="0">
                <a:latin typeface="Arial Rounded MT Bold" panose="020F0704030504030204" pitchFamily="34" charset="0"/>
              </a:rPr>
              <a:t>
Negocierea electronica este rentabila si eficienta din punct de vedere al timpului, in special pentru negociatorii pe distante lungi. Prin reducerea costurilor de calatorie, partile isi pot permite mai multe sesiuni si clarificari si mai multi participanti.
</a:t>
            </a:r>
          </a:p>
          <a:p>
            <a:endParaRPr lang="it-IT" dirty="0">
              <a:latin typeface="Arial Rounded MT Bold" panose="020F0704030504030204" pitchFamily="34" charset="0"/>
            </a:endParaRPr>
          </a:p>
        </p:txBody>
      </p:sp>
      <p:sp>
        <p:nvSpPr>
          <p:cNvPr id="13" name="TextBox 2"/>
          <p:cNvSpPr txBox="1"/>
          <p:nvPr/>
        </p:nvSpPr>
        <p:spPr>
          <a:xfrm>
            <a:off x="2299804" y="395291"/>
            <a:ext cx="7812343" cy="1200329"/>
          </a:xfrm>
          <a:prstGeom prst="rect">
            <a:avLst/>
          </a:prstGeom>
          <a:noFill/>
        </p:spPr>
        <p:txBody>
          <a:bodyPr wrap="square" rtlCol="0">
            <a:spAutoFit/>
          </a:bodyPr>
          <a:lstStyle/>
          <a:p>
            <a:r>
              <a:rPr lang="en-GB" sz="3600" b="1" dirty="0" err="1">
                <a:solidFill>
                  <a:schemeClr val="accent1">
                    <a:lumMod val="75000"/>
                  </a:schemeClr>
                </a:solidFill>
                <a:latin typeface="Arial Rounded MT Bold" panose="020F0704030504030204" pitchFamily="34" charset="0"/>
              </a:rPr>
              <a:t>Negocierea</a:t>
            </a:r>
            <a:r>
              <a:rPr lang="en-GB" sz="3600" b="1" dirty="0">
                <a:solidFill>
                  <a:schemeClr val="accent1">
                    <a:lumMod val="75000"/>
                  </a:schemeClr>
                </a:solidFill>
                <a:latin typeface="Arial Rounded MT Bold" panose="020F0704030504030204" pitchFamily="34" charset="0"/>
              </a:rPr>
              <a:t> electronica
</a:t>
            </a:r>
          </a:p>
        </p:txBody>
      </p:sp>
    </p:spTree>
    <p:extLst>
      <p:ext uri="{BB962C8B-B14F-4D97-AF65-F5344CB8AC3E}">
        <p14:creationId xmlns:p14="http://schemas.microsoft.com/office/powerpoint/2010/main" val="5241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93CD764-443A-4093-9286-256B7829FEE3}"/>
              </a:ext>
            </a:extLst>
          </p:cNvPr>
          <p:cNvSpPr/>
          <p:nvPr/>
        </p:nvSpPr>
        <p:spPr>
          <a:xfrm>
            <a:off x="3329354" y="540129"/>
            <a:ext cx="6096000" cy="769441"/>
          </a:xfrm>
          <a:prstGeom prst="rect">
            <a:avLst/>
          </a:prstGeom>
        </p:spPr>
        <p:txBody>
          <a:bodyPr wrap="square">
            <a:spAutoFit/>
          </a:bodyPr>
          <a:lstStyle/>
          <a:p>
            <a:r>
              <a:rPr lang="ro-RO" altLang="it-IT" sz="4400" dirty="0">
                <a:latin typeface="Arial Rounded MT Bold" panose="020F0704030504030204" pitchFamily="34" charset="0"/>
              </a:rPr>
              <a:t>Scopuri</a:t>
            </a:r>
            <a:r>
              <a:rPr lang="en-GB" altLang="it-IT" sz="4400" dirty="0">
                <a:latin typeface="Arial Rounded MT Bold" panose="020F0704030504030204" pitchFamily="34" charset="0"/>
              </a:rPr>
              <a:t>/Ob</a:t>
            </a:r>
            <a:r>
              <a:rPr lang="ro-RO" altLang="it-IT" sz="4400" dirty="0" err="1">
                <a:latin typeface="Arial Rounded MT Bold" panose="020F0704030504030204" pitchFamily="34" charset="0"/>
              </a:rPr>
              <a:t>iective</a:t>
            </a:r>
            <a:r>
              <a:rPr lang="en-GB" altLang="it-IT" sz="4400" dirty="0">
                <a:latin typeface="Arial Rounded MT Bold" panose="020F0704030504030204" pitchFamily="34" charset="0"/>
              </a:rPr>
              <a:t> </a:t>
            </a:r>
            <a:endParaRPr lang="en-GB" sz="4400" b="1" dirty="0">
              <a:solidFill>
                <a:schemeClr val="accent1">
                  <a:lumMod val="75000"/>
                </a:schemeClr>
              </a:solidFill>
            </a:endParaRPr>
          </a:p>
        </p:txBody>
      </p:sp>
      <p:sp>
        <p:nvSpPr>
          <p:cNvPr id="2" name="Rettangolo 1">
            <a:extLst>
              <a:ext uri="{FF2B5EF4-FFF2-40B4-BE49-F238E27FC236}">
                <a16:creationId xmlns:a16="http://schemas.microsoft.com/office/drawing/2014/main" id="{8579AF14-3BBD-42D5-95E5-D56A40E10958}"/>
              </a:ext>
            </a:extLst>
          </p:cNvPr>
          <p:cNvSpPr/>
          <p:nvPr/>
        </p:nvSpPr>
        <p:spPr>
          <a:xfrm>
            <a:off x="2673842" y="1694291"/>
            <a:ext cx="5911395" cy="4278094"/>
          </a:xfrm>
          <a:prstGeom prst="rect">
            <a:avLst/>
          </a:prstGeom>
        </p:spPr>
        <p:txBody>
          <a:bodyPr wrap="square">
            <a:spAutoFit/>
          </a:bodyPr>
          <a:lstStyle/>
          <a:p>
            <a:pPr marL="82296" indent="0">
              <a:buFontTx/>
              <a:buNone/>
              <a:defRPr/>
            </a:pPr>
            <a:endParaRPr lang="en-GB" sz="2800" dirty="0">
              <a:latin typeface="Arial Rounded MT Bold" panose="020F0704030504030204" pitchFamily="34" charset="0"/>
            </a:endParaRPr>
          </a:p>
          <a:p>
            <a:pPr>
              <a:defRPr/>
            </a:pPr>
            <a:r>
              <a:rPr lang="en-GB" sz="2400" dirty="0">
                <a:latin typeface="Arial Rounded MT Bold" panose="020F0704030504030204" pitchFamily="34" charset="0"/>
              </a:rPr>
              <a:t>-</a:t>
            </a:r>
            <a:r>
              <a:rPr lang="ro-RO" sz="2400" dirty="0">
                <a:latin typeface="Arial Rounded MT Bold" panose="020F0704030504030204" pitchFamily="34" charset="0"/>
              </a:rPr>
              <a:t>Dezvolta agende eficiente si alte instrumente pentru a </a:t>
            </a:r>
            <a:r>
              <a:rPr lang="ro-RO" sz="2400" dirty="0" err="1">
                <a:latin typeface="Arial Rounded MT Bold" panose="020F0704030504030204" pitchFamily="34" charset="0"/>
              </a:rPr>
              <a:t>imbun</a:t>
            </a:r>
            <a:r>
              <a:rPr lang="ro-RO" sz="2400" b="1" dirty="0" err="1">
                <a:latin typeface="Arial Rounded MT Bold" panose="020F0704030504030204" pitchFamily="34" charset="0"/>
              </a:rPr>
              <a:t>a</a:t>
            </a:r>
            <a:r>
              <a:rPr lang="ro-RO" sz="2400" dirty="0" err="1">
                <a:latin typeface="Arial Rounded MT Bold" panose="020F0704030504030204" pitchFamily="34" charset="0"/>
              </a:rPr>
              <a:t>t</a:t>
            </a:r>
            <a:r>
              <a:rPr lang="ro-RO" sz="2400" b="1" dirty="0" err="1">
                <a:latin typeface="Arial Rounded MT Bold" panose="020F0704030504030204" pitchFamily="34" charset="0"/>
              </a:rPr>
              <a:t>at</a:t>
            </a:r>
            <a:r>
              <a:rPr lang="ro-RO" sz="2400" dirty="0" err="1">
                <a:latin typeface="Arial Rounded MT Bold" panose="020F0704030504030204" pitchFamily="34" charset="0"/>
              </a:rPr>
              <a:t>i</a:t>
            </a:r>
            <a:r>
              <a:rPr lang="ro-RO" sz="2400" dirty="0">
                <a:latin typeface="Arial Rounded MT Bold" panose="020F0704030504030204" pitchFamily="34" charset="0"/>
              </a:rPr>
              <a:t> calitatea </a:t>
            </a:r>
            <a:r>
              <a:rPr lang="ro-RO" sz="2400" dirty="0" err="1">
                <a:latin typeface="Arial Rounded MT Bold" panose="020F0704030504030204" pitchFamily="34" charset="0"/>
              </a:rPr>
              <a:t>intalnirilor</a:t>
            </a:r>
            <a:r>
              <a:rPr lang="ro-RO" sz="2400" dirty="0">
                <a:latin typeface="Arial Rounded MT Bold" panose="020F0704030504030204" pitchFamily="34" charset="0"/>
              </a:rPr>
              <a:t> online</a:t>
            </a:r>
            <a:endParaRPr lang="ro-RO" sz="2800" dirty="0">
              <a:latin typeface="Arial Rounded MT Bold" panose="020F0704030504030204" pitchFamily="34" charset="0"/>
            </a:endParaRPr>
          </a:p>
          <a:p>
            <a:pPr>
              <a:defRPr/>
            </a:pPr>
            <a:endParaRPr lang="ro-RO" sz="2400" dirty="0">
              <a:latin typeface="Arial Rounded MT Bold" panose="020F0704030504030204" pitchFamily="34" charset="0"/>
            </a:endParaRPr>
          </a:p>
          <a:p>
            <a:pPr>
              <a:defRPr/>
            </a:pPr>
            <a:r>
              <a:rPr lang="ro-RO" sz="2400" dirty="0">
                <a:latin typeface="Arial Rounded MT Bold" panose="020F0704030504030204" pitchFamily="34" charset="0"/>
              </a:rPr>
              <a:t>-Aborda conflictele si problemele de comunicare interculturala</a:t>
            </a:r>
          </a:p>
          <a:p>
            <a:pPr>
              <a:defRPr/>
            </a:pPr>
            <a:endParaRPr lang="ro-RO" sz="2400" dirty="0">
              <a:latin typeface="Arial Rounded MT Bold" panose="020F0704030504030204" pitchFamily="34" charset="0"/>
            </a:endParaRPr>
          </a:p>
          <a:p>
            <a:pPr>
              <a:defRPr/>
            </a:pPr>
            <a:r>
              <a:rPr lang="ro-RO" sz="2400" dirty="0">
                <a:latin typeface="Arial Rounded MT Bold" panose="020F0704030504030204" pitchFamily="34" charset="0"/>
              </a:rPr>
              <a:t>-</a:t>
            </a:r>
            <a:r>
              <a:rPr lang="ro-RO" sz="2400" dirty="0" err="1">
                <a:latin typeface="Arial Rounded MT Bold" panose="020F0704030504030204" pitchFamily="34" charset="0"/>
              </a:rPr>
              <a:t>Desf</a:t>
            </a:r>
            <a:r>
              <a:rPr lang="ro-RO" sz="2400" b="1" dirty="0" err="1">
                <a:latin typeface="Arial Rounded MT Bold" panose="020F0704030504030204" pitchFamily="34" charset="0"/>
              </a:rPr>
              <a:t>as</a:t>
            </a:r>
            <a:r>
              <a:rPr lang="ro-RO" sz="2400" dirty="0" err="1">
                <a:latin typeface="Arial Rounded MT Bold" panose="020F0704030504030204" pitchFamily="34" charset="0"/>
              </a:rPr>
              <a:t>ura</a:t>
            </a:r>
            <a:r>
              <a:rPr lang="ro-RO" sz="2400" dirty="0">
                <a:latin typeface="Arial Rounded MT Bold" panose="020F0704030504030204" pitchFamily="34" charset="0"/>
              </a:rPr>
              <a:t> negocieri de succes prin mijloace electronice</a:t>
            </a:r>
          </a:p>
          <a:p>
            <a:pPr>
              <a:defRPr/>
            </a:pPr>
            <a:endParaRPr lang="en-GB" sz="2800" dirty="0">
              <a:latin typeface="Arial Rounded MT Bold" panose="020F0704030504030204" pitchFamily="34" charset="0"/>
            </a:endParaRPr>
          </a:p>
        </p:txBody>
      </p:sp>
      <p:pic>
        <p:nvPicPr>
          <p:cNvPr id="3" name="Picture 2">
            <a:extLst>
              <a:ext uri="{FF2B5EF4-FFF2-40B4-BE49-F238E27FC236}">
                <a16:creationId xmlns:a16="http://schemas.microsoft.com/office/drawing/2014/main" id="{2A513350-D88E-486C-9E63-27608CC676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423751" y="2264235"/>
            <a:ext cx="3802144" cy="3789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93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asellaDiTesto 1">
            <a:extLst>
              <a:ext uri="{FF2B5EF4-FFF2-40B4-BE49-F238E27FC236}">
                <a16:creationId xmlns:a16="http://schemas.microsoft.com/office/drawing/2014/main" id="{4DFAED76-3A64-48C8-902E-78DB16A5E6E6}"/>
              </a:ext>
            </a:extLst>
          </p:cNvPr>
          <p:cNvSpPr txBox="1"/>
          <p:nvPr/>
        </p:nvSpPr>
        <p:spPr>
          <a:xfrm>
            <a:off x="2320394" y="1639294"/>
            <a:ext cx="62245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s-ES" dirty="0">
                <a:solidFill>
                  <a:srgbClr val="70AD47">
                    <a:lumMod val="75000"/>
                  </a:srgbClr>
                </a:solidFill>
                <a:latin typeface="Arial Rounded MT Bold" panose="020F0704030504030204" pitchFamily="34" charset="0"/>
              </a:rPr>
              <a:t>2</a:t>
            </a:r>
            <a:r>
              <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rPr>
              <a:t>. </a:t>
            </a:r>
            <a:r>
              <a:rPr kumimoji="0" lang="en-GB" altLang="es-ES" sz="1800" b="0" i="0" u="none" strike="noStrike" kern="1200" cap="none" spc="0" normalizeH="0" baseline="0" noProof="0" dirty="0" err="1">
                <a:ln>
                  <a:noFill/>
                </a:ln>
                <a:solidFill>
                  <a:srgbClr val="70AD47">
                    <a:lumMod val="75000"/>
                  </a:srgbClr>
                </a:solidFill>
                <a:effectLst/>
                <a:uLnTx/>
                <a:uFillTx/>
                <a:latin typeface="Arial Rounded MT Bold" panose="020F0704030504030204" pitchFamily="34" charset="0"/>
                <a:ea typeface="+mn-ea"/>
                <a:cs typeface="+mn-cs"/>
              </a:rPr>
              <a:t>Argumente</a:t>
            </a:r>
            <a:r>
              <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rPr>
              <a:t> in </a:t>
            </a:r>
            <a:r>
              <a:rPr kumimoji="0" lang="en-GB" altLang="es-ES" sz="1800" b="0" i="0" u="none" strike="noStrike" kern="1200" cap="none" spc="0" normalizeH="0" baseline="0" noProof="0" dirty="0" err="1">
                <a:ln>
                  <a:noFill/>
                </a:ln>
                <a:solidFill>
                  <a:srgbClr val="70AD47">
                    <a:lumMod val="75000"/>
                  </a:srgbClr>
                </a:solidFill>
                <a:effectLst/>
                <a:uLnTx/>
                <a:uFillTx/>
                <a:latin typeface="Arial Rounded MT Bold" panose="020F0704030504030204" pitchFamily="34" charset="0"/>
                <a:ea typeface="+mn-ea"/>
                <a:cs typeface="+mn-cs"/>
              </a:rPr>
              <a:t>defavoarea</a:t>
            </a:r>
            <a:r>
              <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rPr>
              <a:t> </a:t>
            </a:r>
            <a:r>
              <a:rPr kumimoji="0" lang="en-GB" altLang="es-ES" sz="1800" b="0" i="0" u="none" strike="noStrike" kern="1200" cap="none" spc="0" normalizeH="0" baseline="0" noProof="0" dirty="0" err="1">
                <a:ln>
                  <a:noFill/>
                </a:ln>
                <a:solidFill>
                  <a:srgbClr val="70AD47">
                    <a:lumMod val="75000"/>
                  </a:srgbClr>
                </a:solidFill>
                <a:effectLst/>
                <a:uLnTx/>
                <a:uFillTx/>
                <a:latin typeface="Arial Rounded MT Bold" panose="020F0704030504030204" pitchFamily="34" charset="0"/>
                <a:ea typeface="+mn-ea"/>
                <a:cs typeface="+mn-cs"/>
              </a:rPr>
              <a:t>negocierii</a:t>
            </a:r>
            <a:r>
              <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rPr>
              <a:t> </a:t>
            </a:r>
            <a:r>
              <a:rPr kumimoji="0" lang="en-GB" altLang="es-ES" sz="1800" b="0" i="0" u="none" strike="noStrike" kern="1200" cap="none" spc="0" normalizeH="0" baseline="0" noProof="0" dirty="0" err="1">
                <a:ln>
                  <a:noFill/>
                </a:ln>
                <a:solidFill>
                  <a:srgbClr val="70AD47">
                    <a:lumMod val="75000"/>
                  </a:srgbClr>
                </a:solidFill>
                <a:effectLst/>
                <a:uLnTx/>
                <a:uFillTx/>
                <a:latin typeface="Arial Rounded MT Bold" panose="020F0704030504030204" pitchFamily="34" charset="0"/>
                <a:ea typeface="+mn-ea"/>
                <a:cs typeface="+mn-cs"/>
              </a:rPr>
              <a:t>electronice</a:t>
            </a:r>
            <a:endPar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endParaRPr>
          </a:p>
        </p:txBody>
      </p:sp>
      <p:sp>
        <p:nvSpPr>
          <p:cNvPr id="6" name="CasellaDiTesto 5">
            <a:extLst>
              <a:ext uri="{FF2B5EF4-FFF2-40B4-BE49-F238E27FC236}">
                <a16:creationId xmlns:a16="http://schemas.microsoft.com/office/drawing/2014/main" id="{31D7F427-1898-42DA-A9A3-FFA774D73B23}"/>
              </a:ext>
            </a:extLst>
          </p:cNvPr>
          <p:cNvSpPr txBox="1"/>
          <p:nvPr/>
        </p:nvSpPr>
        <p:spPr>
          <a:xfrm>
            <a:off x="2214973" y="2193292"/>
            <a:ext cx="9674636" cy="3416320"/>
          </a:xfrm>
          <a:prstGeom prst="rect">
            <a:avLst/>
          </a:prstGeom>
          <a:noFill/>
        </p:spPr>
        <p:txBody>
          <a:bodyPr wrap="square" rtlCol="0">
            <a:spAutoFit/>
          </a:bodyPr>
          <a:lstStyle/>
          <a:p>
            <a:pPr algn="just"/>
            <a:r>
              <a:rPr lang="it-IT" dirty="0">
                <a:latin typeface="Arial Rounded MT Bold" panose="020F0704030504030204" pitchFamily="34" charset="0"/>
              </a:rPr>
              <a:t>in timpul negocierii electronice este mai dificil de a stabili raporturi, mai ales daca persoanele respective nu s-au intalnit fata in fata anterior. </a:t>
            </a:r>
          </a:p>
          <a:p>
            <a:pPr algn="just"/>
            <a:r>
              <a:rPr lang="it-IT" dirty="0">
                <a:latin typeface="Arial Rounded MT Bold" panose="020F0704030504030204" pitchFamily="34" charset="0"/>
              </a:rPr>
              <a:t>
Comunicarea non-verbala este mai putin eficienta, iar unele cercetari arata ca un procent ridicat de e-mailuri sunt interpretate gresit si ar putea fi percepute ca fiind reci sau agresive.</a:t>
            </a:r>
          </a:p>
          <a:p>
            <a:pPr algn="just"/>
            <a:r>
              <a:rPr lang="it-IT" dirty="0">
                <a:latin typeface="Arial Rounded MT Bold" panose="020F0704030504030204" pitchFamily="34" charset="0"/>
              </a:rPr>
              <a:t>
Daca nu sunt rezolvate corespunzator, problemele tehnice pot fi frustrante si pot duce la rezultate nesatisfacatoare ale negocierilor. 
</a:t>
            </a:r>
          </a:p>
          <a:p>
            <a:endParaRPr lang="it-IT" dirty="0">
              <a:latin typeface="Arial Rounded MT Bold" panose="020F0704030504030204" pitchFamily="34" charset="0"/>
            </a:endParaRPr>
          </a:p>
          <a:p>
            <a:endParaRPr lang="it-IT" dirty="0">
              <a:latin typeface="Arial Rounded MT Bold" panose="020F0704030504030204" pitchFamily="34" charset="0"/>
            </a:endParaRPr>
          </a:p>
        </p:txBody>
      </p:sp>
      <p:sp>
        <p:nvSpPr>
          <p:cNvPr id="13" name="TextBox 2"/>
          <p:cNvSpPr txBox="1"/>
          <p:nvPr/>
        </p:nvSpPr>
        <p:spPr>
          <a:xfrm>
            <a:off x="2773276" y="395291"/>
            <a:ext cx="7338871" cy="1200329"/>
          </a:xfrm>
          <a:prstGeom prst="rect">
            <a:avLst/>
          </a:prstGeom>
          <a:noFill/>
        </p:spPr>
        <p:txBody>
          <a:bodyPr wrap="square" rtlCol="0">
            <a:spAutoFit/>
          </a:bodyPr>
          <a:lstStyle/>
          <a:p>
            <a:r>
              <a:rPr lang="en-GB" sz="3600" b="1" dirty="0">
                <a:solidFill>
                  <a:schemeClr val="accent1">
                    <a:lumMod val="75000"/>
                  </a:schemeClr>
                </a:solidFill>
                <a:latin typeface="Arial Rounded MT Bold" panose="020F0704030504030204" pitchFamily="34" charset="0"/>
              </a:rPr>
              <a:t>E-</a:t>
            </a:r>
            <a:r>
              <a:rPr lang="en-GB" sz="3600" b="1" dirty="0" err="1">
                <a:solidFill>
                  <a:schemeClr val="accent1">
                    <a:lumMod val="75000"/>
                  </a:schemeClr>
                </a:solidFill>
                <a:latin typeface="Arial Rounded MT Bold" panose="020F0704030504030204" pitchFamily="34" charset="0"/>
              </a:rPr>
              <a:t>Negocierea</a:t>
            </a:r>
            <a:r>
              <a:rPr lang="en-GB" sz="3600" b="1" dirty="0">
                <a:solidFill>
                  <a:schemeClr val="accent1">
                    <a:lumMod val="75000"/>
                  </a:schemeClr>
                </a:solidFill>
                <a:latin typeface="Arial Rounded MT Bold" panose="020F0704030504030204" pitchFamily="34" charset="0"/>
              </a:rPr>
              <a:t> electronica
negotiation</a:t>
            </a:r>
          </a:p>
        </p:txBody>
      </p:sp>
    </p:spTree>
    <p:extLst>
      <p:ext uri="{BB962C8B-B14F-4D97-AF65-F5344CB8AC3E}">
        <p14:creationId xmlns:p14="http://schemas.microsoft.com/office/powerpoint/2010/main" val="1943679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asellaDiTesto 1">
            <a:extLst>
              <a:ext uri="{FF2B5EF4-FFF2-40B4-BE49-F238E27FC236}">
                <a16:creationId xmlns:a16="http://schemas.microsoft.com/office/drawing/2014/main" id="{4DFAED76-3A64-48C8-902E-78DB16A5E6E6}"/>
              </a:ext>
            </a:extLst>
          </p:cNvPr>
          <p:cNvSpPr txBox="1"/>
          <p:nvPr/>
        </p:nvSpPr>
        <p:spPr>
          <a:xfrm>
            <a:off x="3673366" y="1701184"/>
            <a:ext cx="8116557" cy="369332"/>
          </a:xfrm>
          <a:prstGeom prst="rect">
            <a:avLst/>
          </a:prstGeom>
          <a:noFill/>
        </p:spPr>
        <p:txBody>
          <a:bodyPr wrap="square" rtlCol="0">
            <a:spAutoFit/>
          </a:bodyPr>
          <a:lstStyle/>
          <a:p>
            <a:pPr lvl="0">
              <a:defRPr/>
            </a:pPr>
            <a:r>
              <a:rPr lang="en-GB" altLang="es-ES" dirty="0">
                <a:solidFill>
                  <a:srgbClr val="70AD47">
                    <a:lumMod val="75000"/>
                  </a:srgbClr>
                </a:solidFill>
                <a:latin typeface="Arial Rounded MT Bold" panose="020F0704030504030204" pitchFamily="34" charset="0"/>
              </a:rPr>
              <a:t>3</a:t>
            </a:r>
            <a:r>
              <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rPr>
              <a:t>. </a:t>
            </a:r>
            <a:r>
              <a:rPr lang="en-GB" altLang="es-ES" dirty="0">
                <a:solidFill>
                  <a:srgbClr val="70AD47">
                    <a:lumMod val="75000"/>
                  </a:srgbClr>
                </a:solidFill>
                <a:latin typeface="Arial Rounded MT Bold" panose="020F0704030504030204" pitchFamily="34" charset="0"/>
              </a:rPr>
              <a:t>Care </a:t>
            </a:r>
            <a:r>
              <a:rPr lang="en-GB" altLang="es-ES" dirty="0" err="1">
                <a:solidFill>
                  <a:srgbClr val="70AD47">
                    <a:lumMod val="75000"/>
                  </a:srgbClr>
                </a:solidFill>
                <a:latin typeface="Arial Rounded MT Bold" panose="020F0704030504030204" pitchFamily="34" charset="0"/>
              </a:rPr>
              <a:t>este</a:t>
            </a:r>
            <a:r>
              <a:rPr lang="en-GB" altLang="es-ES" dirty="0">
                <a:solidFill>
                  <a:srgbClr val="70AD47">
                    <a:lumMod val="75000"/>
                  </a:srgbClr>
                </a:solidFill>
                <a:latin typeface="Arial Rounded MT Bold" panose="020F0704030504030204" pitchFamily="34" charset="0"/>
              </a:rPr>
              <a:t> </a:t>
            </a:r>
            <a:r>
              <a:rPr lang="en-GB" altLang="es-ES" dirty="0" err="1">
                <a:solidFill>
                  <a:srgbClr val="70AD47">
                    <a:lumMod val="75000"/>
                  </a:srgbClr>
                </a:solidFill>
                <a:latin typeface="Arial Rounded MT Bold" panose="020F0704030504030204" pitchFamily="34" charset="0"/>
              </a:rPr>
              <a:t>cel</a:t>
            </a:r>
            <a:r>
              <a:rPr lang="en-GB" altLang="es-ES" dirty="0">
                <a:solidFill>
                  <a:srgbClr val="70AD47">
                    <a:lumMod val="75000"/>
                  </a:srgbClr>
                </a:solidFill>
                <a:latin typeface="Arial Rounded MT Bold" panose="020F0704030504030204" pitchFamily="34" charset="0"/>
              </a:rPr>
              <a:t> </a:t>
            </a:r>
            <a:r>
              <a:rPr lang="en-GB" altLang="es-ES" dirty="0" err="1">
                <a:solidFill>
                  <a:srgbClr val="70AD47">
                    <a:lumMod val="75000"/>
                  </a:srgbClr>
                </a:solidFill>
                <a:latin typeface="Arial Rounded MT Bold" panose="020F0704030504030204" pitchFamily="34" charset="0"/>
              </a:rPr>
              <a:t>mai</a:t>
            </a:r>
            <a:r>
              <a:rPr lang="en-GB" altLang="es-ES" dirty="0">
                <a:solidFill>
                  <a:srgbClr val="70AD47">
                    <a:lumMod val="75000"/>
                  </a:srgbClr>
                </a:solidFill>
                <a:latin typeface="Arial Rounded MT Bold" panose="020F0704030504030204" pitchFamily="34" charset="0"/>
              </a:rPr>
              <a:t> bun </a:t>
            </a:r>
            <a:r>
              <a:rPr lang="en-GB" altLang="es-ES" dirty="0" err="1">
                <a:solidFill>
                  <a:srgbClr val="70AD47">
                    <a:lumMod val="75000"/>
                  </a:srgbClr>
                </a:solidFill>
                <a:latin typeface="Arial Rounded MT Bold" panose="020F0704030504030204" pitchFamily="34" charset="0"/>
              </a:rPr>
              <a:t>mijloc</a:t>
            </a:r>
            <a:r>
              <a:rPr lang="en-GB" altLang="es-ES" dirty="0">
                <a:solidFill>
                  <a:srgbClr val="70AD47">
                    <a:lumMod val="75000"/>
                  </a:srgbClr>
                </a:solidFill>
                <a:latin typeface="Arial Rounded MT Bold" panose="020F0704030504030204" pitchFamily="34" charset="0"/>
              </a:rPr>
              <a:t> de </a:t>
            </a:r>
            <a:r>
              <a:rPr lang="en-GB" altLang="es-ES" dirty="0" err="1">
                <a:solidFill>
                  <a:srgbClr val="70AD47">
                    <a:lumMod val="75000"/>
                  </a:srgbClr>
                </a:solidFill>
                <a:latin typeface="Arial Rounded MT Bold" panose="020F0704030504030204" pitchFamily="34" charset="0"/>
              </a:rPr>
              <a:t>utilizat</a:t>
            </a:r>
            <a:r>
              <a:rPr lang="en-GB" altLang="es-ES" dirty="0">
                <a:solidFill>
                  <a:srgbClr val="70AD47">
                    <a:lumMod val="75000"/>
                  </a:srgbClr>
                </a:solidFill>
                <a:latin typeface="Arial Rounded MT Bold" panose="020F0704030504030204" pitchFamily="34" charset="0"/>
              </a:rPr>
              <a:t> in </a:t>
            </a:r>
            <a:r>
              <a:rPr lang="en-GB" altLang="es-ES" dirty="0" err="1">
                <a:solidFill>
                  <a:srgbClr val="70AD47">
                    <a:lumMod val="75000"/>
                  </a:srgbClr>
                </a:solidFill>
                <a:latin typeface="Arial Rounded MT Bold" panose="020F0704030504030204" pitchFamily="34" charset="0"/>
              </a:rPr>
              <a:t>negocierea</a:t>
            </a:r>
            <a:r>
              <a:rPr lang="en-GB" altLang="es-ES" dirty="0">
                <a:solidFill>
                  <a:srgbClr val="70AD47">
                    <a:lumMod val="75000"/>
                  </a:srgbClr>
                </a:solidFill>
                <a:latin typeface="Arial Rounded MT Bold" panose="020F0704030504030204" pitchFamily="34" charset="0"/>
              </a:rPr>
              <a:t> electronica?</a:t>
            </a:r>
            <a:endPar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endParaRPr>
          </a:p>
        </p:txBody>
      </p:sp>
      <p:sp>
        <p:nvSpPr>
          <p:cNvPr id="6" name="CasellaDiTesto 5">
            <a:extLst>
              <a:ext uri="{FF2B5EF4-FFF2-40B4-BE49-F238E27FC236}">
                <a16:creationId xmlns:a16="http://schemas.microsoft.com/office/drawing/2014/main" id="{31D7F427-1898-42DA-A9A3-FFA774D73B23}"/>
              </a:ext>
            </a:extLst>
          </p:cNvPr>
          <p:cNvSpPr txBox="1"/>
          <p:nvPr/>
        </p:nvSpPr>
        <p:spPr>
          <a:xfrm>
            <a:off x="6096001" y="2195202"/>
            <a:ext cx="5793608" cy="3416320"/>
          </a:xfrm>
          <a:prstGeom prst="rect">
            <a:avLst/>
          </a:prstGeom>
          <a:noFill/>
        </p:spPr>
        <p:txBody>
          <a:bodyPr wrap="square" rtlCol="0">
            <a:spAutoFit/>
          </a:bodyPr>
          <a:lstStyle/>
          <a:p>
            <a:endParaRPr lang="it-IT" dirty="0">
              <a:latin typeface="Arial Rounded MT Bold" panose="020F0704030504030204" pitchFamily="34" charset="0"/>
            </a:endParaRPr>
          </a:p>
          <a:p>
            <a:pPr algn="just"/>
            <a:r>
              <a:rPr lang="it-IT" dirty="0">
                <a:latin typeface="Arial Rounded MT Bold" panose="020F0704030504030204" pitchFamily="34" charset="0"/>
              </a:rPr>
              <a:t>
Alegerea instrumentului depinde de stilul dumneavoastra de negociere (cooperant sau competitiv), de tipul de informatii care urmeaza sa fie partajate, de stadiul negocierii, de numarul si profilul participantilor.</a:t>
            </a:r>
          </a:p>
          <a:p>
            <a:pPr algn="just"/>
            <a:r>
              <a:rPr lang="it-IT" dirty="0">
                <a:latin typeface="Arial Rounded MT Bold" panose="020F0704030504030204" pitchFamily="34" charset="0"/>
              </a:rPr>
              <a:t>
Pentru mai multa apropiere psihologica, videoconferinta este preferabila. 
</a:t>
            </a:r>
          </a:p>
          <a:p>
            <a:endParaRPr lang="it-IT" dirty="0">
              <a:latin typeface="Arial Rounded MT Bold" panose="020F0704030504030204" pitchFamily="34" charset="0"/>
            </a:endParaRPr>
          </a:p>
        </p:txBody>
      </p:sp>
      <p:sp>
        <p:nvSpPr>
          <p:cNvPr id="13" name="TextBox 2"/>
          <p:cNvSpPr txBox="1"/>
          <p:nvPr/>
        </p:nvSpPr>
        <p:spPr>
          <a:xfrm>
            <a:off x="2773276" y="395291"/>
            <a:ext cx="7338871" cy="1200329"/>
          </a:xfrm>
          <a:prstGeom prst="rect">
            <a:avLst/>
          </a:prstGeom>
          <a:noFill/>
        </p:spPr>
        <p:txBody>
          <a:bodyPr wrap="square" rtlCol="0">
            <a:spAutoFit/>
          </a:bodyPr>
          <a:lstStyle/>
          <a:p>
            <a:r>
              <a:rPr lang="en-GB" sz="3600" b="1" dirty="0" err="1">
                <a:solidFill>
                  <a:schemeClr val="accent1">
                    <a:lumMod val="75000"/>
                  </a:schemeClr>
                </a:solidFill>
                <a:latin typeface="Arial Rounded MT Bold" panose="020F0704030504030204" pitchFamily="34" charset="0"/>
              </a:rPr>
              <a:t>Negocierea</a:t>
            </a:r>
            <a:r>
              <a:rPr lang="en-GB" sz="3600" b="1" dirty="0">
                <a:solidFill>
                  <a:schemeClr val="accent1">
                    <a:lumMod val="75000"/>
                  </a:schemeClr>
                </a:solidFill>
                <a:latin typeface="Arial Rounded MT Bold" panose="020F0704030504030204" pitchFamily="34" charset="0"/>
              </a:rPr>
              <a:t> electronica
</a:t>
            </a:r>
          </a:p>
        </p:txBody>
      </p:sp>
      <p:pic>
        <p:nvPicPr>
          <p:cNvPr id="3" name="Picture 2">
            <a:extLst>
              <a:ext uri="{FF2B5EF4-FFF2-40B4-BE49-F238E27FC236}">
                <a16:creationId xmlns:a16="http://schemas.microsoft.com/office/drawing/2014/main" id="{333377EE-D6A7-4953-9E6E-8C838671C299}"/>
              </a:ext>
            </a:extLst>
          </p:cNvPr>
          <p:cNvPicPr>
            <a:picLocks noChangeAspect="1"/>
          </p:cNvPicPr>
          <p:nvPr/>
        </p:nvPicPr>
        <p:blipFill>
          <a:blip r:embed="rId5"/>
          <a:stretch>
            <a:fillRect/>
          </a:stretch>
        </p:blipFill>
        <p:spPr>
          <a:xfrm>
            <a:off x="3076062" y="2757923"/>
            <a:ext cx="2102176" cy="2013810"/>
          </a:xfrm>
          <a:prstGeom prst="rect">
            <a:avLst/>
          </a:prstGeom>
        </p:spPr>
      </p:pic>
    </p:spTree>
    <p:extLst>
      <p:ext uri="{BB962C8B-B14F-4D97-AF65-F5344CB8AC3E}">
        <p14:creationId xmlns:p14="http://schemas.microsoft.com/office/powerpoint/2010/main" val="132574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asellaDiTesto 1">
            <a:extLst>
              <a:ext uri="{FF2B5EF4-FFF2-40B4-BE49-F238E27FC236}">
                <a16:creationId xmlns:a16="http://schemas.microsoft.com/office/drawing/2014/main" id="{4DFAED76-3A64-48C8-902E-78DB16A5E6E6}"/>
              </a:ext>
            </a:extLst>
          </p:cNvPr>
          <p:cNvSpPr txBox="1"/>
          <p:nvPr/>
        </p:nvSpPr>
        <p:spPr>
          <a:xfrm>
            <a:off x="5775861" y="1785470"/>
            <a:ext cx="5813329" cy="646331"/>
          </a:xfrm>
          <a:prstGeom prst="rect">
            <a:avLst/>
          </a:prstGeom>
          <a:noFill/>
        </p:spPr>
        <p:txBody>
          <a:bodyPr wrap="square" rtlCol="0">
            <a:spAutoFit/>
          </a:bodyPr>
          <a:lstStyle/>
          <a:p>
            <a:pPr lvl="0">
              <a:defRPr/>
            </a:pPr>
            <a:r>
              <a:rPr lang="it-IT" altLang="es-ES">
                <a:solidFill>
                  <a:srgbClr val="70AD47">
                    <a:lumMod val="75000"/>
                  </a:srgbClr>
                </a:solidFill>
                <a:latin typeface="Arial Rounded MT Bold" panose="020F0704030504030204" pitchFamily="34" charset="0"/>
              </a:rPr>
              <a:t>3. Sfaturi practice pentru e-negociere
</a:t>
            </a:r>
            <a:endPar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endParaRPr>
          </a:p>
        </p:txBody>
      </p:sp>
      <p:sp>
        <p:nvSpPr>
          <p:cNvPr id="6" name="CasellaDiTesto 5">
            <a:extLst>
              <a:ext uri="{FF2B5EF4-FFF2-40B4-BE49-F238E27FC236}">
                <a16:creationId xmlns:a16="http://schemas.microsoft.com/office/drawing/2014/main" id="{31D7F427-1898-42DA-A9A3-FFA774D73B23}"/>
              </a:ext>
            </a:extLst>
          </p:cNvPr>
          <p:cNvSpPr txBox="1"/>
          <p:nvPr/>
        </p:nvSpPr>
        <p:spPr>
          <a:xfrm>
            <a:off x="6096001" y="2195202"/>
            <a:ext cx="5793608" cy="3970318"/>
          </a:xfrm>
          <a:prstGeom prst="rect">
            <a:avLst/>
          </a:prstGeom>
          <a:noFill/>
        </p:spPr>
        <p:txBody>
          <a:bodyPr wrap="square" rtlCol="0">
            <a:spAutoFit/>
          </a:bodyPr>
          <a:lstStyle/>
          <a:p>
            <a:endParaRPr lang="it-IT" dirty="0">
              <a:latin typeface="Arial Rounded MT Bold" panose="020F0704030504030204" pitchFamily="34" charset="0"/>
            </a:endParaRPr>
          </a:p>
          <a:p>
            <a:pPr algn="just"/>
            <a:r>
              <a:rPr lang="it-IT" dirty="0">
                <a:latin typeface="Arial Rounded MT Bold" panose="020F0704030504030204" pitchFamily="34" charset="0"/>
              </a:rPr>
              <a:t>in functie de scopul negocierii, procesul poate avea loc in mai multe etape. Puteti schimba mijloacele utilizate pentru a induce distantarea psycological sau apropierea, dupa cum se potriveste mai bine nevoilor dumneavoastra.</a:t>
            </a:r>
          </a:p>
          <a:p>
            <a:pPr algn="just"/>
            <a:r>
              <a:rPr lang="it-IT" dirty="0">
                <a:latin typeface="Arial Rounded MT Bold" panose="020F0704030504030204" pitchFamily="34" charset="0"/>
              </a:rPr>
              <a:t>
De exemplu, puteti alege comunicarea scrisa in etapa de pre-negociere, apoi organizati un apel video pentru etapa de schimb de informatii si transmiterea propunerii, dupa care efectuati un apel de urmarire ulterior.
</a:t>
            </a:r>
          </a:p>
          <a:p>
            <a:endParaRPr lang="it-IT" dirty="0">
              <a:latin typeface="Arial Rounded MT Bold" panose="020F0704030504030204" pitchFamily="34" charset="0"/>
            </a:endParaRPr>
          </a:p>
        </p:txBody>
      </p:sp>
      <p:sp>
        <p:nvSpPr>
          <p:cNvPr id="13" name="TextBox 2"/>
          <p:cNvSpPr txBox="1"/>
          <p:nvPr/>
        </p:nvSpPr>
        <p:spPr>
          <a:xfrm>
            <a:off x="2773276" y="395291"/>
            <a:ext cx="7338871" cy="1200329"/>
          </a:xfrm>
          <a:prstGeom prst="rect">
            <a:avLst/>
          </a:prstGeom>
          <a:noFill/>
        </p:spPr>
        <p:txBody>
          <a:bodyPr wrap="square" rtlCol="0">
            <a:spAutoFit/>
          </a:bodyPr>
          <a:lstStyle/>
          <a:p>
            <a:r>
              <a:rPr lang="en-GB" sz="3600" b="1" dirty="0" err="1">
                <a:solidFill>
                  <a:schemeClr val="accent1">
                    <a:lumMod val="75000"/>
                  </a:schemeClr>
                </a:solidFill>
                <a:latin typeface="Arial Rounded MT Bold" panose="020F0704030504030204" pitchFamily="34" charset="0"/>
              </a:rPr>
              <a:t>Negocierea</a:t>
            </a:r>
            <a:r>
              <a:rPr lang="en-GB" sz="3600" b="1" dirty="0">
                <a:solidFill>
                  <a:schemeClr val="accent1">
                    <a:lumMod val="75000"/>
                  </a:schemeClr>
                </a:solidFill>
                <a:latin typeface="Arial Rounded MT Bold" panose="020F0704030504030204" pitchFamily="34" charset="0"/>
              </a:rPr>
              <a:t> electronica
</a:t>
            </a:r>
          </a:p>
        </p:txBody>
      </p:sp>
      <p:pic>
        <p:nvPicPr>
          <p:cNvPr id="14" name="Picture 13" descr="A screenshot of a video game&#10;&#10;Description automatically generated">
            <a:extLst>
              <a:ext uri="{FF2B5EF4-FFF2-40B4-BE49-F238E27FC236}">
                <a16:creationId xmlns:a16="http://schemas.microsoft.com/office/drawing/2014/main" id="{12480A2E-48E9-4D2F-BAB8-670F050873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3278" y="2598546"/>
            <a:ext cx="3225659" cy="3225659"/>
          </a:xfrm>
          <a:prstGeom prst="rect">
            <a:avLst/>
          </a:prstGeom>
        </p:spPr>
      </p:pic>
    </p:spTree>
    <p:extLst>
      <p:ext uri="{BB962C8B-B14F-4D97-AF65-F5344CB8AC3E}">
        <p14:creationId xmlns:p14="http://schemas.microsoft.com/office/powerpoint/2010/main" val="3745523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0739" y="29517"/>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asellaDiTesto 1">
            <a:extLst>
              <a:ext uri="{FF2B5EF4-FFF2-40B4-BE49-F238E27FC236}">
                <a16:creationId xmlns:a16="http://schemas.microsoft.com/office/drawing/2014/main" id="{4DFAED76-3A64-48C8-902E-78DB16A5E6E6}"/>
              </a:ext>
            </a:extLst>
          </p:cNvPr>
          <p:cNvSpPr txBox="1"/>
          <p:nvPr/>
        </p:nvSpPr>
        <p:spPr>
          <a:xfrm>
            <a:off x="2313538" y="1541993"/>
            <a:ext cx="5813329" cy="646331"/>
          </a:xfrm>
          <a:prstGeom prst="rect">
            <a:avLst/>
          </a:prstGeom>
          <a:noFill/>
        </p:spPr>
        <p:txBody>
          <a:bodyPr wrap="square" rtlCol="0">
            <a:spAutoFit/>
          </a:bodyPr>
          <a:lstStyle/>
          <a:p>
            <a:pPr lvl="0">
              <a:defRPr/>
            </a:pPr>
            <a:r>
              <a:rPr lang="it-IT" altLang="es-ES" dirty="0">
                <a:solidFill>
                  <a:srgbClr val="70AD47">
                    <a:lumMod val="75000"/>
                  </a:srgbClr>
                </a:solidFill>
                <a:latin typeface="Arial Rounded MT Bold" panose="020F0704030504030204" pitchFamily="34" charset="0"/>
              </a:rPr>
              <a:t>3. Sfaturi practice pentru negocierea electronica
</a:t>
            </a:r>
            <a:endPar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endParaRPr>
          </a:p>
        </p:txBody>
      </p:sp>
      <p:sp>
        <p:nvSpPr>
          <p:cNvPr id="6" name="CasellaDiTesto 5">
            <a:extLst>
              <a:ext uri="{FF2B5EF4-FFF2-40B4-BE49-F238E27FC236}">
                <a16:creationId xmlns:a16="http://schemas.microsoft.com/office/drawing/2014/main" id="{31D7F427-1898-42DA-A9A3-FFA774D73B23}"/>
              </a:ext>
            </a:extLst>
          </p:cNvPr>
          <p:cNvSpPr txBox="1"/>
          <p:nvPr/>
        </p:nvSpPr>
        <p:spPr>
          <a:xfrm>
            <a:off x="2333259" y="1726659"/>
            <a:ext cx="5793608" cy="5078313"/>
          </a:xfrm>
          <a:prstGeom prst="rect">
            <a:avLst/>
          </a:prstGeom>
          <a:noFill/>
        </p:spPr>
        <p:txBody>
          <a:bodyPr wrap="square" rtlCol="0">
            <a:spAutoFit/>
          </a:bodyPr>
          <a:lstStyle/>
          <a:p>
            <a:endParaRPr lang="it-IT" dirty="0">
              <a:latin typeface="Arial Rounded MT Bold" panose="020F0704030504030204" pitchFamily="34" charset="0"/>
            </a:endParaRPr>
          </a:p>
          <a:p>
            <a:pPr algn="just"/>
            <a:r>
              <a:rPr lang="it-IT" dirty="0">
                <a:latin typeface="Arial Rounded MT Bold" panose="020F0704030504030204" pitchFamily="34" charset="0"/>
              </a:rPr>
              <a:t>Planificati intotdeauna sesiunile de negociere in detaliu. Pregatiti un scenariu/text pentru apelurile telefonice si o agenda pentru videoconferinta. Verificati intotdeauna atasamentele si corectitudinea e-mailurilor si nu uitati sa formulati corect subiectul e-mailului.</a:t>
            </a:r>
          </a:p>
          <a:p>
            <a:pPr algn="just"/>
            <a:r>
              <a:rPr lang="it-IT" dirty="0">
                <a:latin typeface="Arial Rounded MT Bold" panose="020F0704030504030204" pitchFamily="34" charset="0"/>
              </a:rPr>
              <a:t>
Rezolvati problemele tehnice – familiarizati-va cu toata tehnologia pe care o utilizati. inainte de fiecare sesiune, efectuati o verificare tehnica.</a:t>
            </a:r>
          </a:p>
          <a:p>
            <a:pPr algn="just"/>
            <a:r>
              <a:rPr lang="it-IT" dirty="0">
                <a:latin typeface="Arial Rounded MT Bold" panose="020F0704030504030204" pitchFamily="34" charset="0"/>
              </a:rPr>
              <a:t>
Puteti stabili atmosfera negocierii prin apel video prin afisarea unui fundal specific (mai mult sau mai putin formal), prin tinuta purtata de dvs. sau membrii echipei dvs., prin genul de iluminat folosit, etc.
</a:t>
            </a:r>
          </a:p>
        </p:txBody>
      </p:sp>
      <p:sp>
        <p:nvSpPr>
          <p:cNvPr id="13" name="TextBox 2"/>
          <p:cNvSpPr txBox="1"/>
          <p:nvPr/>
        </p:nvSpPr>
        <p:spPr>
          <a:xfrm>
            <a:off x="2426564" y="345786"/>
            <a:ext cx="7338871" cy="1200329"/>
          </a:xfrm>
          <a:prstGeom prst="rect">
            <a:avLst/>
          </a:prstGeom>
          <a:noFill/>
        </p:spPr>
        <p:txBody>
          <a:bodyPr wrap="square" rtlCol="0">
            <a:spAutoFit/>
          </a:bodyPr>
          <a:lstStyle/>
          <a:p>
            <a:r>
              <a:rPr lang="en-GB" sz="3600" b="1" dirty="0" err="1">
                <a:solidFill>
                  <a:schemeClr val="accent1">
                    <a:lumMod val="75000"/>
                  </a:schemeClr>
                </a:solidFill>
                <a:latin typeface="Arial Rounded MT Bold" panose="020F0704030504030204" pitchFamily="34" charset="0"/>
              </a:rPr>
              <a:t>Negocierea</a:t>
            </a:r>
            <a:r>
              <a:rPr lang="en-GB" sz="3600" b="1" dirty="0">
                <a:solidFill>
                  <a:schemeClr val="accent1">
                    <a:lumMod val="75000"/>
                  </a:schemeClr>
                </a:solidFill>
                <a:latin typeface="Arial Rounded MT Bold" panose="020F0704030504030204" pitchFamily="34" charset="0"/>
              </a:rPr>
              <a:t> electronica
</a:t>
            </a:r>
          </a:p>
        </p:txBody>
      </p:sp>
      <p:pic>
        <p:nvPicPr>
          <p:cNvPr id="10" name="Picture 9">
            <a:extLst>
              <a:ext uri="{FF2B5EF4-FFF2-40B4-BE49-F238E27FC236}">
                <a16:creationId xmlns:a16="http://schemas.microsoft.com/office/drawing/2014/main" id="{3B27CD55-9EF0-4FA2-A911-9F2DB254AC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2860" y="2775188"/>
            <a:ext cx="3900429" cy="2600286"/>
          </a:xfrm>
          <a:prstGeom prst="rect">
            <a:avLst/>
          </a:prstGeom>
        </p:spPr>
      </p:pic>
    </p:spTree>
    <p:extLst>
      <p:ext uri="{BB962C8B-B14F-4D97-AF65-F5344CB8AC3E}">
        <p14:creationId xmlns:p14="http://schemas.microsoft.com/office/powerpoint/2010/main" val="237704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asellaDiTesto 1">
            <a:extLst>
              <a:ext uri="{FF2B5EF4-FFF2-40B4-BE49-F238E27FC236}">
                <a16:creationId xmlns:a16="http://schemas.microsoft.com/office/drawing/2014/main" id="{4DFAED76-3A64-48C8-902E-78DB16A5E6E6}"/>
              </a:ext>
            </a:extLst>
          </p:cNvPr>
          <p:cNvSpPr txBox="1"/>
          <p:nvPr/>
        </p:nvSpPr>
        <p:spPr>
          <a:xfrm>
            <a:off x="2617868" y="1874470"/>
            <a:ext cx="5813329" cy="646331"/>
          </a:xfrm>
          <a:prstGeom prst="rect">
            <a:avLst/>
          </a:prstGeom>
          <a:noFill/>
        </p:spPr>
        <p:txBody>
          <a:bodyPr wrap="square" rtlCol="0">
            <a:spAutoFit/>
          </a:bodyPr>
          <a:lstStyle/>
          <a:p>
            <a:pPr lvl="0">
              <a:defRPr/>
            </a:pPr>
            <a:r>
              <a:rPr lang="it-IT" altLang="es-ES">
                <a:solidFill>
                  <a:srgbClr val="70AD47">
                    <a:lumMod val="75000"/>
                  </a:srgbClr>
                </a:solidFill>
                <a:latin typeface="Arial Rounded MT Bold" panose="020F0704030504030204" pitchFamily="34" charset="0"/>
              </a:rPr>
              <a:t>3. Sfaturi practice pentru e-negociere
</a:t>
            </a:r>
            <a:endPar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endParaRPr>
          </a:p>
        </p:txBody>
      </p:sp>
      <p:sp>
        <p:nvSpPr>
          <p:cNvPr id="6" name="CasellaDiTesto 5">
            <a:extLst>
              <a:ext uri="{FF2B5EF4-FFF2-40B4-BE49-F238E27FC236}">
                <a16:creationId xmlns:a16="http://schemas.microsoft.com/office/drawing/2014/main" id="{31D7F427-1898-42DA-A9A3-FFA774D73B23}"/>
              </a:ext>
            </a:extLst>
          </p:cNvPr>
          <p:cNvSpPr txBox="1"/>
          <p:nvPr/>
        </p:nvSpPr>
        <p:spPr>
          <a:xfrm>
            <a:off x="2444225" y="1866793"/>
            <a:ext cx="5793608" cy="4801314"/>
          </a:xfrm>
          <a:prstGeom prst="rect">
            <a:avLst/>
          </a:prstGeom>
          <a:noFill/>
        </p:spPr>
        <p:txBody>
          <a:bodyPr wrap="square" rtlCol="0">
            <a:spAutoFit/>
          </a:bodyPr>
          <a:lstStyle/>
          <a:p>
            <a:endParaRPr lang="it-IT" dirty="0">
              <a:latin typeface="Arial Rounded MT Bold" panose="020F0704030504030204" pitchFamily="34" charset="0"/>
            </a:endParaRPr>
          </a:p>
          <a:p>
            <a:pPr algn="just"/>
            <a:endParaRPr lang="it-IT" dirty="0">
              <a:latin typeface="Arial Rounded MT Bold" panose="020F0704030504030204" pitchFamily="34" charset="0"/>
            </a:endParaRPr>
          </a:p>
          <a:p>
            <a:pPr algn="just"/>
            <a:r>
              <a:rPr lang="it-IT" dirty="0">
                <a:latin typeface="Arial Rounded MT Bold" panose="020F0704030504030204" pitchFamily="34" charset="0"/>
              </a:rPr>
              <a:t>Raspunde la apel doar cand esti pregatit. Este de preferat sa returnati dvs. apelul decat sa fiti surprins nepregatit de catre cealalta parte, intinzand cabluri pe sub masa. Desigur, este preferabil sa va alocati suficient timp pentru a fi pregatit in momentul apelului.</a:t>
            </a:r>
          </a:p>
          <a:p>
            <a:pPr algn="just"/>
            <a:r>
              <a:rPr lang="it-IT" dirty="0">
                <a:latin typeface="Arial Rounded MT Bold" panose="020F0704030504030204" pitchFamily="34" charset="0"/>
              </a:rPr>
              <a:t>
Asigurati-va ca ambele parti sunt de acord cu momentul unui apel si sunt pregatite pentru acesta. Nu suna niciodata pe cineva fara sa anunti si fara sa ceri permisiunea si nu incepe sa faci o propunere fara sa intrebi mai intai daca este un moment potrivit pentru asa ceva, indiferent cat de buni iti par termenii pe care ii propui.
</a:t>
            </a:r>
          </a:p>
        </p:txBody>
      </p:sp>
      <p:sp>
        <p:nvSpPr>
          <p:cNvPr id="13" name="TextBox 2"/>
          <p:cNvSpPr txBox="1"/>
          <p:nvPr/>
        </p:nvSpPr>
        <p:spPr>
          <a:xfrm>
            <a:off x="2444225" y="525757"/>
            <a:ext cx="7541798" cy="1200329"/>
          </a:xfrm>
          <a:prstGeom prst="rect">
            <a:avLst/>
          </a:prstGeom>
          <a:noFill/>
        </p:spPr>
        <p:txBody>
          <a:bodyPr wrap="square" rtlCol="0">
            <a:spAutoFit/>
          </a:bodyPr>
          <a:lstStyle/>
          <a:p>
            <a:r>
              <a:rPr lang="en-GB" sz="3600" b="1" dirty="0" err="1">
                <a:solidFill>
                  <a:schemeClr val="accent1">
                    <a:lumMod val="75000"/>
                  </a:schemeClr>
                </a:solidFill>
                <a:latin typeface="Arial Rounded MT Bold" panose="020F0704030504030204" pitchFamily="34" charset="0"/>
              </a:rPr>
              <a:t>Negocierea</a:t>
            </a:r>
            <a:r>
              <a:rPr lang="en-GB" sz="3600" b="1" dirty="0">
                <a:solidFill>
                  <a:schemeClr val="accent1">
                    <a:lumMod val="75000"/>
                  </a:schemeClr>
                </a:solidFill>
                <a:latin typeface="Arial Rounded MT Bold" panose="020F0704030504030204" pitchFamily="34" charset="0"/>
              </a:rPr>
              <a:t> electronica
</a:t>
            </a:r>
          </a:p>
        </p:txBody>
      </p:sp>
      <p:pic>
        <p:nvPicPr>
          <p:cNvPr id="14" name="Picture 13" descr="A picture containing holding, room, computer&#10;&#10;Description automatically generated">
            <a:extLst>
              <a:ext uri="{FF2B5EF4-FFF2-40B4-BE49-F238E27FC236}">
                <a16:creationId xmlns:a16="http://schemas.microsoft.com/office/drawing/2014/main" id="{0EF5C56F-549D-4E6F-B06D-445F48D225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4294" y="1931537"/>
            <a:ext cx="3862322" cy="3862322"/>
          </a:xfrm>
          <a:prstGeom prst="rect">
            <a:avLst/>
          </a:prstGeom>
        </p:spPr>
      </p:pic>
    </p:spTree>
    <p:extLst>
      <p:ext uri="{BB962C8B-B14F-4D97-AF65-F5344CB8AC3E}">
        <p14:creationId xmlns:p14="http://schemas.microsoft.com/office/powerpoint/2010/main" val="219306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6528" y="340594"/>
            <a:ext cx="4753049" cy="3429112"/>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sp>
        <p:nvSpPr>
          <p:cNvPr id="2" name="CuadroTexto 1">
            <a:extLst>
              <a:ext uri="{FF2B5EF4-FFF2-40B4-BE49-F238E27FC236}">
                <a16:creationId xmlns:a16="http://schemas.microsoft.com/office/drawing/2014/main" id="{8B350676-2BB7-4900-A69C-E79493157A87}"/>
              </a:ext>
            </a:extLst>
          </p:cNvPr>
          <p:cNvSpPr txBox="1"/>
          <p:nvPr/>
        </p:nvSpPr>
        <p:spPr>
          <a:xfrm>
            <a:off x="2773276" y="4389954"/>
            <a:ext cx="9172704" cy="1015663"/>
          </a:xfrm>
          <a:prstGeom prst="rect">
            <a:avLst/>
          </a:prstGeom>
          <a:noFill/>
        </p:spPr>
        <p:txBody>
          <a:bodyPr wrap="none" rtlCol="0">
            <a:spAutoFit/>
          </a:bodyPr>
          <a:lstStyle/>
          <a:p>
            <a:r>
              <a:rPr lang="es-ES" sz="5600" dirty="0">
                <a:latin typeface="Arial" panose="020B0604020202020204" pitchFamily="34" charset="0"/>
                <a:cs typeface="Arial" panose="020B0604020202020204" pitchFamily="34" charset="0"/>
              </a:rPr>
              <a:t>Va </a:t>
            </a:r>
            <a:r>
              <a:rPr lang="es-ES" sz="5600" dirty="0" err="1">
                <a:latin typeface="Arial" panose="020B0604020202020204" pitchFamily="34" charset="0"/>
                <a:cs typeface="Arial" panose="020B0604020202020204" pitchFamily="34" charset="0"/>
              </a:rPr>
              <a:t>multumim</a:t>
            </a:r>
            <a:r>
              <a:rPr lang="es-ES" sz="5600" dirty="0">
                <a:latin typeface="Arial" panose="020B0604020202020204" pitchFamily="34" charset="0"/>
                <a:cs typeface="Arial" panose="020B0604020202020204" pitchFamily="34" charset="0"/>
              </a:rPr>
              <a:t> </a:t>
            </a:r>
            <a:r>
              <a:rPr lang="es-ES" sz="5600" dirty="0" err="1">
                <a:latin typeface="Arial" panose="020B0604020202020204" pitchFamily="34" charset="0"/>
                <a:cs typeface="Arial" panose="020B0604020202020204" pitchFamily="34" charset="0"/>
              </a:rPr>
              <a:t>pentru</a:t>
            </a:r>
            <a:r>
              <a:rPr lang="es-ES" sz="5600" dirty="0">
                <a:latin typeface="Arial" panose="020B0604020202020204" pitchFamily="34" charset="0"/>
                <a:cs typeface="Arial" panose="020B0604020202020204" pitchFamily="34" charset="0"/>
              </a:rPr>
              <a:t> </a:t>
            </a:r>
            <a:r>
              <a:rPr lang="es-ES" sz="5600" dirty="0" err="1">
                <a:latin typeface="Arial" panose="020B0604020202020204" pitchFamily="34" charset="0"/>
                <a:cs typeface="Arial" panose="020B0604020202020204" pitchFamily="34" charset="0"/>
              </a:rPr>
              <a:t>atentie</a:t>
            </a:r>
            <a:r>
              <a:rPr lang="es-ES" sz="6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51019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8299" y="6294691"/>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3A86BF1E-B8F2-4B6C-A76B-D8673E0CF73D}"/>
              </a:ext>
            </a:extLst>
          </p:cNvPr>
          <p:cNvSpPr txBox="1"/>
          <p:nvPr/>
        </p:nvSpPr>
        <p:spPr>
          <a:xfrm>
            <a:off x="2510340" y="286556"/>
            <a:ext cx="7338871" cy="646331"/>
          </a:xfrm>
          <a:prstGeom prst="rect">
            <a:avLst/>
          </a:prstGeom>
          <a:noFill/>
        </p:spPr>
        <p:txBody>
          <a:bodyPr wrap="square" rtlCol="0">
            <a:spAutoFit/>
          </a:bodyPr>
          <a:lstStyle/>
          <a:p>
            <a:r>
              <a:rPr lang="en-GB" sz="3600" b="1" dirty="0" err="1">
                <a:solidFill>
                  <a:schemeClr val="accent1">
                    <a:lumMod val="75000"/>
                  </a:schemeClr>
                </a:solidFill>
                <a:latin typeface="Arial Rounded MT Bold" panose="020F0704030504030204" pitchFamily="34" charset="0"/>
              </a:rPr>
              <a:t>Gestionarea</a:t>
            </a:r>
            <a:r>
              <a:rPr lang="en-GB" sz="3600" b="1" dirty="0">
                <a:solidFill>
                  <a:schemeClr val="accent1">
                    <a:lumMod val="75000"/>
                  </a:schemeClr>
                </a:solidFill>
                <a:latin typeface="Arial Rounded MT Bold" panose="020F0704030504030204" pitchFamily="34" charset="0"/>
              </a:rPr>
              <a:t> </a:t>
            </a:r>
            <a:r>
              <a:rPr lang="en-GB" sz="3600" b="1" dirty="0" err="1">
                <a:solidFill>
                  <a:schemeClr val="accent1">
                    <a:lumMod val="75000"/>
                  </a:schemeClr>
                </a:solidFill>
                <a:latin typeface="Arial Rounded MT Bold" panose="020F0704030504030204" pitchFamily="34" charset="0"/>
              </a:rPr>
              <a:t>echipelor</a:t>
            </a:r>
            <a:r>
              <a:rPr lang="en-GB" sz="3600" b="1" dirty="0">
                <a:solidFill>
                  <a:schemeClr val="accent1">
                    <a:lumMod val="75000"/>
                  </a:schemeClr>
                </a:solidFill>
                <a:latin typeface="Arial Rounded MT Bold" panose="020F0704030504030204" pitchFamily="34" charset="0"/>
              </a:rPr>
              <a:t> </a:t>
            </a:r>
            <a:r>
              <a:rPr lang="en-GB" sz="3600" b="1" dirty="0" err="1">
                <a:solidFill>
                  <a:schemeClr val="accent1">
                    <a:lumMod val="75000"/>
                  </a:schemeClr>
                </a:solidFill>
                <a:latin typeface="Arial Rounded MT Bold" panose="020F0704030504030204" pitchFamily="34" charset="0"/>
              </a:rPr>
              <a:t>virtuale</a:t>
            </a:r>
            <a:endParaRPr lang="en-GB" sz="3600" b="1" dirty="0">
              <a:solidFill>
                <a:schemeClr val="accent1">
                  <a:lumMod val="75000"/>
                </a:schemeClr>
              </a:solidFill>
            </a:endParaRPr>
          </a:p>
        </p:txBody>
      </p:sp>
      <p:sp>
        <p:nvSpPr>
          <p:cNvPr id="2" name="Rettangolo 1">
            <a:extLst>
              <a:ext uri="{FF2B5EF4-FFF2-40B4-BE49-F238E27FC236}">
                <a16:creationId xmlns:a16="http://schemas.microsoft.com/office/drawing/2014/main" id="{50937956-F9E8-4796-8E1E-2932BB6CF382}"/>
              </a:ext>
            </a:extLst>
          </p:cNvPr>
          <p:cNvSpPr/>
          <p:nvPr/>
        </p:nvSpPr>
        <p:spPr>
          <a:xfrm>
            <a:off x="2628055" y="1028343"/>
            <a:ext cx="5842282" cy="4801314"/>
          </a:xfrm>
          <a:prstGeom prst="rect">
            <a:avLst/>
          </a:prstGeom>
        </p:spPr>
        <p:txBody>
          <a:bodyPr wrap="square">
            <a:spAutoFit/>
          </a:bodyPr>
          <a:lstStyle/>
          <a:p>
            <a:pPr>
              <a:defRPr/>
            </a:pPr>
            <a:r>
              <a:rPr lang="ro-RO" altLang="es-ES" dirty="0">
                <a:latin typeface="Arial Rounded MT Bold" panose="020F0704030504030204" pitchFamily="34" charset="0"/>
              </a:rPr>
              <a:t>In zilele noastre distanta fizica </a:t>
            </a:r>
            <a:r>
              <a:rPr lang="ro-RO" altLang="es-ES" dirty="0" err="1">
                <a:latin typeface="Arial Rounded MT Bold" panose="020F0704030504030204" pitchFamily="34" charset="0"/>
              </a:rPr>
              <a:t>conteaza</a:t>
            </a:r>
            <a:r>
              <a:rPr lang="ro-RO" altLang="es-ES" dirty="0">
                <a:latin typeface="Arial Rounded MT Bold" panose="020F0704030504030204" pitchFamily="34" charset="0"/>
              </a:rPr>
              <a:t> mai </a:t>
            </a:r>
            <a:r>
              <a:rPr lang="ro-RO" altLang="es-ES" dirty="0" err="1">
                <a:latin typeface="Arial Rounded MT Bold" panose="020F0704030504030204" pitchFamily="34" charset="0"/>
              </a:rPr>
              <a:t>putin</a:t>
            </a:r>
            <a:r>
              <a:rPr lang="ro-RO" altLang="es-ES" dirty="0">
                <a:latin typeface="Arial Rounded MT Bold" panose="020F0704030504030204" pitchFamily="34" charset="0"/>
              </a:rPr>
              <a:t> ca </a:t>
            </a:r>
            <a:r>
              <a:rPr lang="ro-RO" altLang="es-ES" dirty="0" err="1">
                <a:latin typeface="Arial Rounded MT Bold" panose="020F0704030504030204" pitchFamily="34" charset="0"/>
              </a:rPr>
              <a:t>niciodata</a:t>
            </a:r>
            <a:r>
              <a:rPr lang="ro-RO" altLang="es-ES" dirty="0">
                <a:latin typeface="Arial Rounded MT Bold" panose="020F0704030504030204" pitchFamily="34" charset="0"/>
              </a:rPr>
              <a:t>. Fiecare firma poate aduna persoane talentate din toate colturile lumii, </a:t>
            </a:r>
            <a:r>
              <a:rPr lang="ro-RO" altLang="es-ES" dirty="0" err="1">
                <a:latin typeface="Arial Rounded MT Bold" panose="020F0704030504030204" pitchFamily="34" charset="0"/>
              </a:rPr>
              <a:t>formand</a:t>
            </a:r>
            <a:r>
              <a:rPr lang="ro-RO" altLang="es-ES" dirty="0">
                <a:latin typeface="Arial Rounded MT Bold" panose="020F0704030504030204" pitchFamily="34" charset="0"/>
              </a:rPr>
              <a:t> astfel echipe virtuale. </a:t>
            </a:r>
            <a:r>
              <a:rPr lang="ro-RO" altLang="es-ES" dirty="0" err="1">
                <a:latin typeface="Arial Rounded MT Bold" panose="020F0704030504030204" pitchFamily="34" charset="0"/>
              </a:rPr>
              <a:t>Totu</a:t>
            </a:r>
            <a:r>
              <a:rPr lang="ro-RO" altLang="es-ES" b="1" dirty="0" err="1">
                <a:latin typeface="Arial Rounded MT Bold" panose="020F0704030504030204" pitchFamily="34" charset="0"/>
              </a:rPr>
              <a:t>s</a:t>
            </a:r>
            <a:r>
              <a:rPr lang="ro-RO" altLang="es-ES" dirty="0" err="1">
                <a:latin typeface="Arial Rounded MT Bold" panose="020F0704030504030204" pitchFamily="34" charset="0"/>
              </a:rPr>
              <a:t>i</a:t>
            </a:r>
            <a:r>
              <a:rPr lang="ro-RO" altLang="es-ES" dirty="0">
                <a:latin typeface="Arial Rounded MT Bold" panose="020F0704030504030204" pitchFamily="34" charset="0"/>
              </a:rPr>
              <a:t>  gestionarea unei echipe virtuale este diferita in multe feluri</a:t>
            </a:r>
            <a:r>
              <a:rPr lang="en-GB" altLang="es-ES" dirty="0">
                <a:latin typeface="Arial Rounded MT Bold" panose="020F0704030504030204" pitchFamily="34" charset="0"/>
              </a:rPr>
              <a:t> in </a:t>
            </a:r>
            <a:r>
              <a:rPr lang="ro-RO" altLang="es-ES" dirty="0" err="1">
                <a:latin typeface="Arial Rounded MT Bold" panose="020F0704030504030204" pitchFamily="34" charset="0"/>
              </a:rPr>
              <a:t>comparatie</a:t>
            </a:r>
            <a:r>
              <a:rPr lang="en-GB" altLang="es-ES" dirty="0">
                <a:latin typeface="Arial Rounded MT Bold" panose="020F0704030504030204" pitchFamily="34" charset="0"/>
              </a:rPr>
              <a:t> cu </a:t>
            </a:r>
            <a:r>
              <a:rPr lang="ro-RO" altLang="es-ES" dirty="0">
                <a:latin typeface="Arial Rounded MT Bold" panose="020F0704030504030204" pitchFamily="34" charset="0"/>
              </a:rPr>
              <a:t>munca fata-in-fata</a:t>
            </a:r>
            <a:r>
              <a:rPr lang="en-GB" altLang="es-ES" dirty="0">
                <a:latin typeface="Arial Rounded MT Bold" panose="020F0704030504030204" pitchFamily="34" charset="0"/>
              </a:rPr>
              <a:t> </a:t>
            </a:r>
            <a:r>
              <a:rPr lang="ro-RO" altLang="es-ES" dirty="0">
                <a:latin typeface="Arial Rounded MT Bold" panose="020F0704030504030204" pitchFamily="34" charset="0"/>
              </a:rPr>
              <a:t>si exista </a:t>
            </a:r>
            <a:r>
              <a:rPr lang="ro-RO" altLang="es-ES" dirty="0" err="1">
                <a:latin typeface="Arial Rounded MT Bold" panose="020F0704030504030204" pitchFamily="34" charset="0"/>
              </a:rPr>
              <a:t>cateva</a:t>
            </a:r>
            <a:r>
              <a:rPr lang="ro-RO" altLang="es-ES" dirty="0">
                <a:latin typeface="Arial Rounded MT Bold" panose="020F0704030504030204" pitchFamily="34" charset="0"/>
              </a:rPr>
              <a:t> aspect-cheie care trebuie luate in calcul, pentru a avea succes.</a:t>
            </a:r>
          </a:p>
          <a:p>
            <a:pPr>
              <a:defRPr/>
            </a:pPr>
            <a:endParaRPr lang="ro-RO" altLang="es-ES" dirty="0">
              <a:latin typeface="Arial Rounded MT Bold" panose="020F0704030504030204" pitchFamily="34" charset="0"/>
            </a:endParaRPr>
          </a:p>
          <a:p>
            <a:pPr marL="342900" indent="-342900">
              <a:buAutoNum type="arabicPeriod"/>
              <a:defRPr/>
            </a:pPr>
            <a:r>
              <a:rPr lang="ro-RO" altLang="es-ES" dirty="0">
                <a:solidFill>
                  <a:schemeClr val="accent6">
                    <a:lumMod val="75000"/>
                  </a:schemeClr>
                </a:solidFill>
                <a:latin typeface="Arial Rounded MT Bold" panose="020F0704030504030204" pitchFamily="34" charset="0"/>
              </a:rPr>
              <a:t>Definirea echipei </a:t>
            </a:r>
            <a:r>
              <a:rPr lang="ro-RO" altLang="es-ES" dirty="0" err="1">
                <a:solidFill>
                  <a:schemeClr val="accent6">
                    <a:lumMod val="75000"/>
                  </a:schemeClr>
                </a:solidFill>
                <a:latin typeface="Arial Rounded MT Bold" panose="020F0704030504030204" pitchFamily="34" charset="0"/>
              </a:rPr>
              <a:t>dumneavoastra</a:t>
            </a:r>
            <a:endParaRPr lang="ro-RO" altLang="es-ES" dirty="0">
              <a:solidFill>
                <a:schemeClr val="accent6">
                  <a:lumMod val="75000"/>
                </a:schemeClr>
              </a:solidFill>
              <a:latin typeface="Arial Rounded MT Bold" panose="020F0704030504030204" pitchFamily="34" charset="0"/>
            </a:endParaRPr>
          </a:p>
          <a:p>
            <a:pPr>
              <a:defRPr/>
            </a:pPr>
            <a:endParaRPr lang="ro-RO" altLang="es-ES" dirty="0">
              <a:latin typeface="Arial Rounded MT Bold" panose="020F0704030504030204" pitchFamily="34" charset="0"/>
            </a:endParaRPr>
          </a:p>
          <a:p>
            <a:pPr>
              <a:defRPr/>
            </a:pPr>
            <a:r>
              <a:rPr lang="ro-RO" altLang="es-ES" dirty="0">
                <a:latin typeface="Arial Rounded MT Bold" panose="020F0704030504030204" pitchFamily="34" charset="0"/>
              </a:rPr>
              <a:t>Cum a fost formata echipa </a:t>
            </a:r>
            <a:r>
              <a:rPr lang="ro-RO" altLang="es-ES" dirty="0" err="1">
                <a:latin typeface="Arial Rounded MT Bold" panose="020F0704030504030204" pitchFamily="34" charset="0"/>
              </a:rPr>
              <a:t>dvs</a:t>
            </a:r>
            <a:r>
              <a:rPr lang="ro-RO" altLang="es-ES" dirty="0">
                <a:latin typeface="Arial Rounded MT Bold" panose="020F0704030504030204" pitchFamily="34" charset="0"/>
              </a:rPr>
              <a:t>.?Vi s-a permis sa va </a:t>
            </a:r>
            <a:r>
              <a:rPr lang="ro-RO" altLang="es-ES" dirty="0" err="1">
                <a:latin typeface="Arial Rounded MT Bold" panose="020F0704030504030204" pitchFamily="34" charset="0"/>
              </a:rPr>
              <a:t>selectionati</a:t>
            </a:r>
            <a:r>
              <a:rPr lang="ro-RO" altLang="es-ES" dirty="0">
                <a:latin typeface="Arial Rounded MT Bold" panose="020F0704030504030204" pitchFamily="34" charset="0"/>
              </a:rPr>
              <a:t> membrii echipei sau </a:t>
            </a:r>
            <a:r>
              <a:rPr lang="ro-RO" altLang="es-ES" dirty="0" err="1">
                <a:latin typeface="Arial Rounded MT Bold" panose="020F0704030504030204" pitchFamily="34" charset="0"/>
              </a:rPr>
              <a:t>ati</a:t>
            </a:r>
            <a:r>
              <a:rPr lang="ro-RO" altLang="es-ES" dirty="0">
                <a:latin typeface="Arial Rounded MT Bold" panose="020F0704030504030204" pitchFamily="34" charset="0"/>
              </a:rPr>
              <a:t> “</a:t>
            </a:r>
            <a:r>
              <a:rPr lang="ro-RO" altLang="es-ES" dirty="0" err="1">
                <a:latin typeface="Arial Rounded MT Bold" panose="020F0704030504030204" pitchFamily="34" charset="0"/>
              </a:rPr>
              <a:t>mostenit</a:t>
            </a:r>
            <a:r>
              <a:rPr lang="ro-RO" altLang="es-ES" dirty="0">
                <a:latin typeface="Arial Rounded MT Bold" panose="020F0704030504030204" pitchFamily="34" charset="0"/>
              </a:rPr>
              <a:t>” echipa gata formata de la un manager anterior?</a:t>
            </a:r>
          </a:p>
          <a:p>
            <a:pPr>
              <a:defRPr/>
            </a:pPr>
            <a:endParaRPr lang="ro-RO" altLang="es-ES" dirty="0">
              <a:latin typeface="Arial Rounded MT Bold" panose="020F0704030504030204" pitchFamily="34" charset="0"/>
            </a:endParaRPr>
          </a:p>
          <a:p>
            <a:pPr>
              <a:defRPr/>
            </a:pPr>
            <a:r>
              <a:rPr lang="ro-RO" altLang="es-ES" dirty="0">
                <a:latin typeface="Arial Rounded MT Bold" panose="020F0704030504030204" pitchFamily="34" charset="0"/>
              </a:rPr>
              <a:t>Echipa este formata din persoane care </a:t>
            </a:r>
            <a:r>
              <a:rPr lang="ro-RO" altLang="es-ES" dirty="0" err="1">
                <a:latin typeface="Arial Rounded MT Bold" panose="020F0704030504030204" pitchFamily="34" charset="0"/>
              </a:rPr>
              <a:t>lucreaza</a:t>
            </a:r>
            <a:r>
              <a:rPr lang="ro-RO" altLang="es-ES" dirty="0">
                <a:latin typeface="Arial Rounded MT Bold" panose="020F0704030504030204" pitchFamily="34" charset="0"/>
              </a:rPr>
              <a:t> </a:t>
            </a:r>
            <a:r>
              <a:rPr lang="ro-RO" altLang="es-ES" dirty="0" err="1">
                <a:latin typeface="Arial Rounded MT Bold" panose="020F0704030504030204" pitchFamily="34" charset="0"/>
              </a:rPr>
              <a:t>impreuna</a:t>
            </a:r>
            <a:r>
              <a:rPr lang="ro-RO" altLang="es-ES" dirty="0">
                <a:latin typeface="Arial Rounded MT Bold" panose="020F0704030504030204" pitchFamily="34" charset="0"/>
              </a:rPr>
              <a:t> permanent sau structura echipei este fluctuanta, in </a:t>
            </a:r>
            <a:r>
              <a:rPr lang="ro-RO" altLang="es-ES" dirty="0" err="1">
                <a:latin typeface="Arial Rounded MT Bold" panose="020F0704030504030204" pitchFamily="34" charset="0"/>
              </a:rPr>
              <a:t>functie</a:t>
            </a:r>
            <a:r>
              <a:rPr lang="ro-RO" altLang="es-ES" dirty="0">
                <a:latin typeface="Arial Rounded MT Bold" panose="020F0704030504030204" pitchFamily="34" charset="0"/>
              </a:rPr>
              <a:t> de activitate/proiect?</a:t>
            </a:r>
          </a:p>
        </p:txBody>
      </p:sp>
      <p:pic>
        <p:nvPicPr>
          <p:cNvPr id="10" name="Picture 9" descr="A picture containing room&#10;&#10;Description automatically generated">
            <a:extLst>
              <a:ext uri="{FF2B5EF4-FFF2-40B4-BE49-F238E27FC236}">
                <a16:creationId xmlns:a16="http://schemas.microsoft.com/office/drawing/2014/main" id="{9BE13BC7-B4E9-484A-94ED-47AF007D23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1415" y="2189350"/>
            <a:ext cx="3861874" cy="3861874"/>
          </a:xfrm>
          <a:prstGeom prst="rect">
            <a:avLst/>
          </a:prstGeom>
        </p:spPr>
      </p:pic>
    </p:spTree>
    <p:extLst>
      <p:ext uri="{BB962C8B-B14F-4D97-AF65-F5344CB8AC3E}">
        <p14:creationId xmlns:p14="http://schemas.microsoft.com/office/powerpoint/2010/main" val="370903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video game&#10;&#10;Description automatically generated">
            <a:extLst>
              <a:ext uri="{FF2B5EF4-FFF2-40B4-BE49-F238E27FC236}">
                <a16:creationId xmlns:a16="http://schemas.microsoft.com/office/drawing/2014/main" id="{AC467ABF-D313-43D3-81F6-B9AF2669A096}"/>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11622"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3A86BF1E-B8F2-4B6C-A76B-D8673E0CF73D}"/>
              </a:ext>
            </a:extLst>
          </p:cNvPr>
          <p:cNvSpPr txBox="1"/>
          <p:nvPr/>
        </p:nvSpPr>
        <p:spPr>
          <a:xfrm>
            <a:off x="2527277" y="342655"/>
            <a:ext cx="7338871" cy="646331"/>
          </a:xfrm>
          <a:prstGeom prst="rect">
            <a:avLst/>
          </a:prstGeom>
          <a:noFill/>
        </p:spPr>
        <p:txBody>
          <a:bodyPr wrap="square" rtlCol="0">
            <a:spAutoFit/>
          </a:bodyPr>
          <a:lstStyle/>
          <a:p>
            <a:r>
              <a:rPr lang="en-GB" sz="3600" b="1" dirty="0" err="1">
                <a:solidFill>
                  <a:schemeClr val="accent1">
                    <a:lumMod val="75000"/>
                  </a:schemeClr>
                </a:solidFill>
                <a:latin typeface="Arial Rounded MT Bold" panose="020F0704030504030204" pitchFamily="34" charset="0"/>
              </a:rPr>
              <a:t>Gestionarea</a:t>
            </a:r>
            <a:r>
              <a:rPr lang="en-GB" sz="3600" b="1" dirty="0">
                <a:solidFill>
                  <a:schemeClr val="accent1">
                    <a:lumMod val="75000"/>
                  </a:schemeClr>
                </a:solidFill>
                <a:latin typeface="Arial Rounded MT Bold" panose="020F0704030504030204" pitchFamily="34" charset="0"/>
              </a:rPr>
              <a:t> </a:t>
            </a:r>
            <a:r>
              <a:rPr lang="en-GB" sz="3600" b="1" dirty="0" err="1">
                <a:solidFill>
                  <a:schemeClr val="accent1">
                    <a:lumMod val="75000"/>
                  </a:schemeClr>
                </a:solidFill>
                <a:latin typeface="Arial Rounded MT Bold" panose="020F0704030504030204" pitchFamily="34" charset="0"/>
              </a:rPr>
              <a:t>echipelor</a:t>
            </a:r>
            <a:r>
              <a:rPr lang="en-GB" sz="3600" b="1" dirty="0">
                <a:solidFill>
                  <a:schemeClr val="accent1">
                    <a:lumMod val="75000"/>
                  </a:schemeClr>
                </a:solidFill>
                <a:latin typeface="Arial Rounded MT Bold" panose="020F0704030504030204" pitchFamily="34" charset="0"/>
              </a:rPr>
              <a:t> </a:t>
            </a:r>
            <a:r>
              <a:rPr lang="en-GB" sz="3600" b="1" dirty="0" err="1">
                <a:solidFill>
                  <a:schemeClr val="accent1">
                    <a:lumMod val="75000"/>
                  </a:schemeClr>
                </a:solidFill>
                <a:latin typeface="Arial Rounded MT Bold" panose="020F0704030504030204" pitchFamily="34" charset="0"/>
              </a:rPr>
              <a:t>virtuale</a:t>
            </a:r>
            <a:endParaRPr lang="en-GB" sz="3600" b="1" dirty="0">
              <a:solidFill>
                <a:schemeClr val="accent1">
                  <a:lumMod val="75000"/>
                </a:schemeClr>
              </a:solidFill>
            </a:endParaRPr>
          </a:p>
        </p:txBody>
      </p:sp>
      <p:sp>
        <p:nvSpPr>
          <p:cNvPr id="2" name="Rettangolo 1">
            <a:extLst>
              <a:ext uri="{FF2B5EF4-FFF2-40B4-BE49-F238E27FC236}">
                <a16:creationId xmlns:a16="http://schemas.microsoft.com/office/drawing/2014/main" id="{50937956-F9E8-4796-8E1E-2932BB6CF382}"/>
              </a:ext>
            </a:extLst>
          </p:cNvPr>
          <p:cNvSpPr/>
          <p:nvPr/>
        </p:nvSpPr>
        <p:spPr>
          <a:xfrm>
            <a:off x="2281287" y="883034"/>
            <a:ext cx="9492791" cy="5109091"/>
          </a:xfrm>
          <a:prstGeom prst="rect">
            <a:avLst/>
          </a:prstGeom>
        </p:spPr>
        <p:txBody>
          <a:bodyPr wrap="square">
            <a:spAutoFit/>
          </a:bodyPr>
          <a:lstStyle/>
          <a:p>
            <a:pPr>
              <a:defRPr/>
            </a:pPr>
            <a:r>
              <a:rPr lang="en-GB" altLang="es-ES" dirty="0">
                <a:solidFill>
                  <a:schemeClr val="accent6">
                    <a:lumMod val="75000"/>
                  </a:schemeClr>
                </a:solidFill>
                <a:latin typeface="Arial Rounded MT Bold" panose="020F0704030504030204" pitchFamily="34" charset="0"/>
              </a:rPr>
              <a:t>2. </a:t>
            </a:r>
            <a:r>
              <a:rPr lang="ro-RO" altLang="es-ES" dirty="0" err="1">
                <a:solidFill>
                  <a:schemeClr val="accent6">
                    <a:lumMod val="75000"/>
                  </a:schemeClr>
                </a:solidFill>
                <a:latin typeface="Arial Rounded MT Bold" panose="020F0704030504030204" pitchFamily="34" charset="0"/>
              </a:rPr>
              <a:t>Locatia</a:t>
            </a:r>
            <a:r>
              <a:rPr lang="ro-RO" altLang="es-ES" dirty="0">
                <a:solidFill>
                  <a:schemeClr val="accent6">
                    <a:lumMod val="75000"/>
                  </a:schemeClr>
                </a:solidFill>
                <a:latin typeface="Arial Rounded MT Bold" panose="020F0704030504030204" pitchFamily="34" charset="0"/>
              </a:rPr>
              <a:t> fizica a membrilor echipei </a:t>
            </a:r>
            <a:r>
              <a:rPr lang="ro-RO" altLang="es-ES" dirty="0" err="1">
                <a:solidFill>
                  <a:schemeClr val="accent6">
                    <a:lumMod val="75000"/>
                  </a:schemeClr>
                </a:solidFill>
                <a:latin typeface="Arial Rounded MT Bold" panose="020F0704030504030204" pitchFamily="34" charset="0"/>
              </a:rPr>
              <a:t>dumneavoastra</a:t>
            </a:r>
            <a:r>
              <a:rPr lang="ro-RO" altLang="es-ES" dirty="0">
                <a:solidFill>
                  <a:schemeClr val="accent6">
                    <a:lumMod val="75000"/>
                  </a:schemeClr>
                </a:solidFill>
                <a:latin typeface="Arial Rounded MT Bold" panose="020F0704030504030204" pitchFamily="34" charset="0"/>
              </a:rPr>
              <a:t> </a:t>
            </a:r>
          </a:p>
          <a:p>
            <a:pPr>
              <a:defRPr/>
            </a:pPr>
            <a:endParaRPr lang="ro-RO" altLang="es-ES" dirty="0">
              <a:solidFill>
                <a:schemeClr val="accent6">
                  <a:lumMod val="75000"/>
                </a:schemeClr>
              </a:solidFill>
              <a:latin typeface="Arial Rounded MT Bold" panose="020F0704030504030204" pitchFamily="34" charset="0"/>
            </a:endParaRPr>
          </a:p>
          <a:p>
            <a:pPr algn="just">
              <a:defRPr/>
            </a:pPr>
            <a:r>
              <a:rPr lang="ro-RO" altLang="es-ES" sz="1600" dirty="0">
                <a:latin typeface="Arial Rounded MT Bold" panose="020F0704030504030204" pitchFamily="34" charset="0"/>
              </a:rPr>
              <a:t>Acest lucru ar putea afecta modul in care echipa dvs. </a:t>
            </a:r>
            <a:r>
              <a:rPr lang="ro-RO" altLang="es-ES" sz="1600" dirty="0" err="1">
                <a:latin typeface="Arial Rounded MT Bold" panose="020F0704030504030204" pitchFamily="34" charset="0"/>
              </a:rPr>
              <a:t>lucreaza</a:t>
            </a:r>
            <a:r>
              <a:rPr lang="ro-RO" altLang="es-ES" sz="1600" dirty="0">
                <a:latin typeface="Arial Rounded MT Bold" panose="020F0704030504030204" pitchFamily="34" charset="0"/>
              </a:rPr>
              <a:t> </a:t>
            </a:r>
            <a:r>
              <a:rPr lang="ro-RO" altLang="es-ES" sz="1600" dirty="0" err="1">
                <a:latin typeface="Arial Rounded MT Bold" panose="020F0704030504030204" pitchFamily="34" charset="0"/>
              </a:rPr>
              <a:t>impreuna</a:t>
            </a:r>
            <a:r>
              <a:rPr lang="ro-RO" altLang="es-ES" sz="1600" dirty="0">
                <a:latin typeface="Arial Rounded MT Bold" panose="020F0704030504030204" pitchFamily="34" charset="0"/>
              </a:rPr>
              <a:t> datorita </a:t>
            </a:r>
            <a:r>
              <a:rPr lang="ro-RO" altLang="es-ES" sz="1600" dirty="0" err="1">
                <a:latin typeface="Arial Rounded MT Bold" panose="020F0704030504030204" pitchFamily="34" charset="0"/>
              </a:rPr>
              <a:t>diferentelor</a:t>
            </a:r>
            <a:r>
              <a:rPr lang="ro-RO" altLang="es-ES" sz="1600" dirty="0">
                <a:latin typeface="Arial Rounded MT Bold" panose="020F0704030504030204" pitchFamily="34" charset="0"/>
              </a:rPr>
              <a:t> de fus orar, aspectelor culturale, atitudinii fata de munca in program prelungit, etc. Atunci </a:t>
            </a:r>
            <a:r>
              <a:rPr lang="ro-RO" altLang="es-ES" sz="1600" dirty="0" err="1">
                <a:latin typeface="Arial Rounded MT Bold" panose="020F0704030504030204" pitchFamily="34" charset="0"/>
              </a:rPr>
              <a:t>cand</a:t>
            </a:r>
            <a:r>
              <a:rPr lang="ro-RO" altLang="es-ES" sz="1600" dirty="0">
                <a:latin typeface="Arial Rounded MT Bold" panose="020F0704030504030204" pitchFamily="34" charset="0"/>
              </a:rPr>
              <a:t> </a:t>
            </a:r>
            <a:r>
              <a:rPr lang="ro-RO" altLang="es-ES" sz="1600" dirty="0" err="1">
                <a:latin typeface="Arial Rounded MT Bold" panose="020F0704030504030204" pitchFamily="34" charset="0"/>
              </a:rPr>
              <a:t>stabiliti</a:t>
            </a:r>
            <a:r>
              <a:rPr lang="ro-RO" altLang="es-ES" sz="1600" dirty="0">
                <a:latin typeface="Arial Rounded MT Bold" panose="020F0704030504030204" pitchFamily="34" charset="0"/>
              </a:rPr>
              <a:t> </a:t>
            </a:r>
            <a:r>
              <a:rPr lang="ro-RO" altLang="es-ES" sz="1600" dirty="0" err="1">
                <a:latin typeface="Arial Rounded MT Bold" panose="020F0704030504030204" pitchFamily="34" charset="0"/>
              </a:rPr>
              <a:t>intalniri</a:t>
            </a:r>
            <a:r>
              <a:rPr lang="ro-RO" altLang="es-ES" sz="1600" dirty="0">
                <a:latin typeface="Arial Rounded MT Bold" panose="020F0704030504030204" pitchFamily="34" charset="0"/>
              </a:rPr>
              <a:t> sau </a:t>
            </a:r>
            <a:r>
              <a:rPr lang="ro-RO" altLang="es-ES" sz="1600" dirty="0" err="1">
                <a:latin typeface="Arial Rounded MT Bold" panose="020F0704030504030204" pitchFamily="34" charset="0"/>
              </a:rPr>
              <a:t>activitati</a:t>
            </a:r>
            <a:r>
              <a:rPr lang="ro-RO" altLang="es-ES" sz="1600" dirty="0">
                <a:latin typeface="Arial Rounded MT Bold" panose="020F0704030504030204" pitchFamily="34" charset="0"/>
              </a:rPr>
              <a:t> virtuale, </a:t>
            </a:r>
            <a:r>
              <a:rPr lang="ro-RO" altLang="es-ES" sz="1600" dirty="0" err="1">
                <a:latin typeface="Arial Rounded MT Bold" panose="020F0704030504030204" pitchFamily="34" charset="0"/>
              </a:rPr>
              <a:t>ganditi</a:t>
            </a:r>
            <a:r>
              <a:rPr lang="ro-RO" altLang="es-ES" sz="1600" dirty="0">
                <a:latin typeface="Arial Rounded MT Bold" panose="020F0704030504030204" pitchFamily="34" charset="0"/>
              </a:rPr>
              <a:t>-va la varianta cea mai convenabila pentru toata lumea. Membrii echipei </a:t>
            </a:r>
            <a:r>
              <a:rPr lang="ro-RO" altLang="es-ES" sz="1600" dirty="0" err="1">
                <a:latin typeface="Arial Rounded MT Bold" panose="020F0704030504030204" pitchFamily="34" charset="0"/>
              </a:rPr>
              <a:t>dumneavoastra</a:t>
            </a:r>
            <a:r>
              <a:rPr lang="ro-RO" altLang="es-ES" sz="1600" dirty="0">
                <a:latin typeface="Arial Rounded MT Bold" panose="020F0704030504030204" pitchFamily="34" charset="0"/>
              </a:rPr>
              <a:t> pot fi…</a:t>
            </a:r>
          </a:p>
          <a:p>
            <a:pPr algn="just">
              <a:defRPr/>
            </a:pPr>
            <a:endParaRPr lang="ro-RO" altLang="es-ES" sz="1600" dirty="0">
              <a:latin typeface="Arial Rounded MT Bold" panose="020F0704030504030204" pitchFamily="34" charset="0"/>
            </a:endParaRPr>
          </a:p>
          <a:p>
            <a:pPr marL="285750" indent="-285750" algn="just">
              <a:buFontTx/>
              <a:buChar char="-"/>
              <a:defRPr/>
            </a:pPr>
            <a:r>
              <a:rPr lang="ro-RO" altLang="es-ES" sz="1600" dirty="0">
                <a:latin typeface="Arial Rounded MT Bold" panose="020F0704030504030204" pitchFamily="34" charset="0"/>
              </a:rPr>
              <a:t>Majoritatea in </a:t>
            </a:r>
            <a:r>
              <a:rPr lang="ro-RO" altLang="es-ES" sz="1600" dirty="0" err="1">
                <a:latin typeface="Arial Rounded MT Bold" panose="020F0704030504030204" pitchFamily="34" charset="0"/>
              </a:rPr>
              <a:t>locatie</a:t>
            </a:r>
            <a:r>
              <a:rPr lang="ro-RO" altLang="es-ES" sz="1600" dirty="0">
                <a:latin typeface="Arial Rounded MT Bold" panose="020F0704030504030204" pitchFamily="34" charset="0"/>
              </a:rPr>
              <a:t>, si doar </a:t>
            </a:r>
            <a:r>
              <a:rPr lang="ro-RO" altLang="es-ES" sz="1600" dirty="0" err="1">
                <a:latin typeface="Arial Rounded MT Bold" panose="020F0704030504030204" pitchFamily="34" charset="0"/>
              </a:rPr>
              <a:t>cativa</a:t>
            </a:r>
            <a:r>
              <a:rPr lang="ro-RO" altLang="es-ES" sz="1600" dirty="0">
                <a:latin typeface="Arial Rounded MT Bold" panose="020F0704030504030204" pitchFamily="34" charset="0"/>
              </a:rPr>
              <a:t> membrii la distanta (in plan local, regional, </a:t>
            </a:r>
            <a:r>
              <a:rPr lang="ro-RO" altLang="es-ES" sz="1600" dirty="0" err="1">
                <a:latin typeface="Arial Rounded MT Bold" panose="020F0704030504030204" pitchFamily="34" charset="0"/>
              </a:rPr>
              <a:t>national</a:t>
            </a:r>
            <a:r>
              <a:rPr lang="ro-RO" altLang="es-ES" sz="1600" dirty="0">
                <a:latin typeface="Arial Rounded MT Bold" panose="020F0704030504030204" pitchFamily="34" charset="0"/>
              </a:rPr>
              <a:t> sau </a:t>
            </a:r>
            <a:r>
              <a:rPr lang="ro-RO" altLang="es-ES" sz="1600" dirty="0" err="1">
                <a:latin typeface="Arial Rounded MT Bold" panose="020F0704030504030204" pitchFamily="34" charset="0"/>
              </a:rPr>
              <a:t>international</a:t>
            </a:r>
            <a:r>
              <a:rPr lang="ro-RO" altLang="es-ES" sz="1600" dirty="0">
                <a:latin typeface="Arial Rounded MT Bold" panose="020F0704030504030204" pitchFamily="34" charset="0"/>
              </a:rPr>
              <a:t>)</a:t>
            </a:r>
          </a:p>
          <a:p>
            <a:pPr marL="285750" indent="-285750" algn="just">
              <a:buFontTx/>
              <a:buChar char="-"/>
              <a:defRPr/>
            </a:pPr>
            <a:r>
              <a:rPr lang="ro-RO" altLang="es-ES" sz="1600" dirty="0" err="1">
                <a:latin typeface="Arial Rounded MT Bold" panose="020F0704030504030204" pitchFamily="34" charset="0"/>
              </a:rPr>
              <a:t>Aflati</a:t>
            </a:r>
            <a:r>
              <a:rPr lang="ro-RO" altLang="es-ES" sz="1600" dirty="0">
                <a:latin typeface="Arial Rounded MT Bold" panose="020F0704030504030204" pitchFamily="34" charset="0"/>
              </a:rPr>
              <a:t> in </a:t>
            </a:r>
            <a:r>
              <a:rPr lang="ro-RO" altLang="es-ES" sz="1600" dirty="0" err="1">
                <a:latin typeface="Arial Rounded MT Bold" panose="020F0704030504030204" pitchFamily="34" charset="0"/>
              </a:rPr>
              <a:t>acelasi</a:t>
            </a:r>
            <a:r>
              <a:rPr lang="ro-RO" altLang="es-ES" sz="1600" dirty="0">
                <a:latin typeface="Arial Rounded MT Bold" panose="020F0704030504030204" pitchFamily="34" charset="0"/>
              </a:rPr>
              <a:t> </a:t>
            </a:r>
            <a:r>
              <a:rPr lang="ro-RO" altLang="es-ES" sz="1600" dirty="0" err="1">
                <a:latin typeface="Arial Rounded MT Bold" panose="020F0704030504030204" pitchFamily="34" charset="0"/>
              </a:rPr>
              <a:t>oras</a:t>
            </a:r>
            <a:r>
              <a:rPr lang="ro-RO" altLang="es-ES" sz="1600" dirty="0">
                <a:latin typeface="Arial Rounded MT Bold" panose="020F0704030504030204" pitchFamily="34" charset="0"/>
              </a:rPr>
              <a:t>/ tara/regiune</a:t>
            </a:r>
          </a:p>
          <a:p>
            <a:pPr marL="285750" indent="-285750" algn="just">
              <a:buFontTx/>
              <a:buChar char="-"/>
              <a:defRPr/>
            </a:pPr>
            <a:r>
              <a:rPr lang="ro-RO" altLang="es-ES" sz="1600" dirty="0" err="1">
                <a:latin typeface="Arial Rounded MT Bold" panose="020F0704030504030204" pitchFamily="34" charset="0"/>
              </a:rPr>
              <a:t>Aflati</a:t>
            </a:r>
            <a:r>
              <a:rPr lang="ro-RO" altLang="es-ES" sz="1600" dirty="0">
                <a:latin typeface="Arial Rounded MT Bold" panose="020F0704030504030204" pitchFamily="34" charset="0"/>
              </a:rPr>
              <a:t> in diverse regiuni ale lumii, cu mari </a:t>
            </a:r>
            <a:r>
              <a:rPr lang="ro-RO" altLang="es-ES" sz="1600" dirty="0" err="1">
                <a:latin typeface="Arial Rounded MT Bold" panose="020F0704030504030204" pitchFamily="34" charset="0"/>
              </a:rPr>
              <a:t>diferente</a:t>
            </a:r>
            <a:r>
              <a:rPr lang="ro-RO" altLang="es-ES" sz="1600" dirty="0">
                <a:latin typeface="Arial Rounded MT Bold" panose="020F0704030504030204" pitchFamily="34" charset="0"/>
              </a:rPr>
              <a:t> de fus orar intre zonele respective</a:t>
            </a:r>
          </a:p>
          <a:p>
            <a:pPr algn="just">
              <a:defRPr/>
            </a:pPr>
            <a:endParaRPr lang="ro-RO" altLang="es-ES" sz="1600" dirty="0">
              <a:latin typeface="Arial Rounded MT Bold" panose="020F0704030504030204" pitchFamily="34" charset="0"/>
            </a:endParaRPr>
          </a:p>
          <a:p>
            <a:pPr algn="just">
              <a:defRPr/>
            </a:pPr>
            <a:r>
              <a:rPr lang="ro-RO" altLang="es-ES" sz="1600" dirty="0">
                <a:latin typeface="Arial Rounded MT Bold" panose="020F0704030504030204" pitchFamily="34" charset="0"/>
              </a:rPr>
              <a:t>In cazul ultimei </a:t>
            </a:r>
            <a:r>
              <a:rPr lang="ro-RO" altLang="es-ES" sz="1600" dirty="0" err="1">
                <a:latin typeface="Arial Rounded MT Bold" panose="020F0704030504030204" pitchFamily="34" charset="0"/>
              </a:rPr>
              <a:t>situatii</a:t>
            </a:r>
            <a:r>
              <a:rPr lang="ro-RO" altLang="es-ES" sz="1600" dirty="0">
                <a:latin typeface="Arial Rounded MT Bold" panose="020F0704030504030204" pitchFamily="34" charset="0"/>
              </a:rPr>
              <a:t>, nu </a:t>
            </a:r>
            <a:r>
              <a:rPr lang="ro-RO" altLang="es-ES" sz="1600" dirty="0" err="1">
                <a:latin typeface="Arial Rounded MT Bold" panose="020F0704030504030204" pitchFamily="34" charset="0"/>
              </a:rPr>
              <a:t>intotdeauna</a:t>
            </a:r>
            <a:r>
              <a:rPr lang="ro-RO" altLang="es-ES" sz="1600" dirty="0">
                <a:latin typeface="Arial Rounded MT Bold" panose="020F0704030504030204" pitchFamily="34" charset="0"/>
              </a:rPr>
              <a:t> este posibil sa </a:t>
            </a:r>
            <a:r>
              <a:rPr lang="ro-RO" altLang="es-ES" sz="1600" dirty="0" err="1">
                <a:latin typeface="Arial Rounded MT Bold" panose="020F0704030504030204" pitchFamily="34" charset="0"/>
              </a:rPr>
              <a:t>gasiti</a:t>
            </a:r>
            <a:r>
              <a:rPr lang="ro-RO" altLang="es-ES" sz="1600" dirty="0">
                <a:latin typeface="Arial Rounded MT Bold" panose="020F0704030504030204" pitchFamily="34" charset="0"/>
              </a:rPr>
              <a:t> un moment convenabil pentru toata lumea. In acest caz, stabilit</a:t>
            </a:r>
            <a:r>
              <a:rPr lang="en-GB" altLang="es-ES" sz="1600" dirty="0" err="1">
                <a:latin typeface="Arial Rounded MT Bold" panose="020F0704030504030204" pitchFamily="34" charset="0"/>
              </a:rPr>
              <a:t>i</a:t>
            </a:r>
            <a:r>
              <a:rPr lang="ro-RO" altLang="es-ES" sz="1600" dirty="0">
                <a:latin typeface="Arial Rounded MT Bold" panose="020F0704030504030204" pitchFamily="34" charset="0"/>
              </a:rPr>
              <a:t> momentele prin </a:t>
            </a:r>
            <a:r>
              <a:rPr lang="ro-RO" altLang="es-ES" sz="1600" dirty="0" err="1">
                <a:latin typeface="Arial Rounded MT Bold" panose="020F0704030504030204" pitchFamily="34" charset="0"/>
              </a:rPr>
              <a:t>rotatie</a:t>
            </a:r>
            <a:r>
              <a:rPr lang="ro-RO" altLang="es-ES" sz="1600" dirty="0">
                <a:latin typeface="Arial Rounded MT Bold" panose="020F0704030504030204" pitchFamily="34" charset="0"/>
              </a:rPr>
              <a:t>, astfel </a:t>
            </a:r>
            <a:r>
              <a:rPr lang="ro-RO" altLang="es-ES" sz="1600" dirty="0" err="1">
                <a:latin typeface="Arial Rounded MT Bold" panose="020F0704030504030204" pitchFamily="34" charset="0"/>
              </a:rPr>
              <a:t>incat</a:t>
            </a:r>
            <a:r>
              <a:rPr lang="ro-RO" altLang="es-ES" sz="1600" dirty="0">
                <a:latin typeface="Arial Rounded MT Bold" panose="020F0704030504030204" pitchFamily="34" charset="0"/>
              </a:rPr>
              <a:t> sa nu fie dezavantajata constant nici una dintre </a:t>
            </a:r>
            <a:r>
              <a:rPr lang="ro-RO" altLang="es-ES" sz="1600" dirty="0" err="1">
                <a:latin typeface="Arial Rounded MT Bold" panose="020F0704030504030204" pitchFamily="34" charset="0"/>
              </a:rPr>
              <a:t>partile</a:t>
            </a:r>
            <a:r>
              <a:rPr lang="ro-RO" altLang="es-ES" sz="1600" dirty="0">
                <a:latin typeface="Arial Rounded MT Bold" panose="020F0704030504030204" pitchFamily="34" charset="0"/>
              </a:rPr>
              <a:t> echipei.</a:t>
            </a:r>
          </a:p>
          <a:p>
            <a:pPr algn="just">
              <a:defRPr/>
            </a:pPr>
            <a:endParaRPr lang="ro-RO" altLang="es-ES" sz="1600" dirty="0">
              <a:latin typeface="Arial Rounded MT Bold" panose="020F0704030504030204" pitchFamily="34" charset="0"/>
            </a:endParaRPr>
          </a:p>
          <a:p>
            <a:pPr algn="just">
              <a:defRPr/>
            </a:pPr>
            <a:r>
              <a:rPr lang="ro-RO" altLang="es-ES" sz="1600" dirty="0">
                <a:latin typeface="Arial Rounded MT Bold" panose="020F0704030504030204" pitchFamily="34" charset="0"/>
              </a:rPr>
              <a:t>Sfat: </a:t>
            </a:r>
            <a:r>
              <a:rPr lang="ro-RO" altLang="es-ES" sz="1600" dirty="0" err="1">
                <a:latin typeface="Arial Rounded MT Bold" panose="020F0704030504030204" pitchFamily="34" charset="0"/>
              </a:rPr>
              <a:t>cand</a:t>
            </a:r>
            <a:r>
              <a:rPr lang="ro-RO" altLang="es-ES" sz="1600" dirty="0">
                <a:latin typeface="Arial Rounded MT Bold" panose="020F0704030504030204" pitchFamily="34" charset="0"/>
              </a:rPr>
              <a:t> este posibil, </a:t>
            </a:r>
            <a:r>
              <a:rPr lang="ro-RO" altLang="es-ES" sz="1600" dirty="0" err="1">
                <a:latin typeface="Arial Rounded MT Bold" panose="020F0704030504030204" pitchFamily="34" charset="0"/>
              </a:rPr>
              <a:t>folositi</a:t>
            </a:r>
            <a:r>
              <a:rPr lang="ro-RO" altLang="es-ES" sz="1600" dirty="0">
                <a:latin typeface="Arial Rounded MT Bold" panose="020F0704030504030204" pitchFamily="34" charset="0"/>
              </a:rPr>
              <a:t> </a:t>
            </a:r>
            <a:r>
              <a:rPr lang="ro-RO" altLang="es-ES" sz="1600" dirty="0" err="1">
                <a:latin typeface="Arial Rounded MT Bold" panose="020F0704030504030204" pitchFamily="34" charset="0"/>
              </a:rPr>
              <a:t>diferenta</a:t>
            </a:r>
            <a:r>
              <a:rPr lang="ro-RO" altLang="es-ES" sz="1600" dirty="0">
                <a:latin typeface="Arial Rounded MT Bold" panose="020F0704030504030204" pitchFamily="34" charset="0"/>
              </a:rPr>
              <a:t> de fus orar in avantajul </a:t>
            </a:r>
            <a:r>
              <a:rPr lang="ro-RO" altLang="es-ES" sz="1600" dirty="0" err="1">
                <a:latin typeface="Arial Rounded MT Bold" panose="020F0704030504030204" pitchFamily="34" charset="0"/>
              </a:rPr>
              <a:t>dvs</a:t>
            </a:r>
            <a:r>
              <a:rPr lang="ro-RO" altLang="es-ES" sz="1600" dirty="0">
                <a:latin typeface="Arial Rounded MT Bold" panose="020F0704030504030204" pitchFamily="34" charset="0"/>
              </a:rPr>
              <a:t>.,pentru a </a:t>
            </a:r>
            <a:r>
              <a:rPr lang="ro-RO" altLang="es-ES" sz="1600" dirty="0" err="1">
                <a:latin typeface="Arial Rounded MT Bold" panose="020F0704030504030204" pitchFamily="34" charset="0"/>
              </a:rPr>
              <a:t>obtine</a:t>
            </a:r>
            <a:r>
              <a:rPr lang="ro-RO" altLang="es-ES" sz="1600" dirty="0">
                <a:latin typeface="Arial Rounded MT Bold" panose="020F0704030504030204" pitchFamily="34" charset="0"/>
              </a:rPr>
              <a:t> productivitate 24/7 (de exemplu </a:t>
            </a:r>
            <a:r>
              <a:rPr lang="ro-RO" altLang="es-ES" sz="1600" dirty="0" err="1">
                <a:latin typeface="Arial Rounded MT Bold" panose="020F0704030504030204" pitchFamily="34" charset="0"/>
              </a:rPr>
              <a:t>cand</a:t>
            </a:r>
            <a:r>
              <a:rPr lang="ro-RO" altLang="es-ES" sz="1600" dirty="0">
                <a:latin typeface="Arial Rounded MT Bold" panose="020F0704030504030204" pitchFamily="34" charset="0"/>
              </a:rPr>
              <a:t> o parte a echipei aflata in </a:t>
            </a:r>
            <a:r>
              <a:rPr lang="ro-RO" altLang="es-ES" sz="1600" dirty="0" err="1">
                <a:latin typeface="Arial Rounded MT Bold" panose="020F0704030504030204" pitchFamily="34" charset="0"/>
              </a:rPr>
              <a:t>aceeasi</a:t>
            </a:r>
            <a:r>
              <a:rPr lang="ro-RO" altLang="es-ES" sz="1600" dirty="0">
                <a:latin typeface="Arial Rounded MT Bold" panose="020F0704030504030204" pitchFamily="34" charset="0"/>
              </a:rPr>
              <a:t> zona poate lucra independent fata de </a:t>
            </a:r>
            <a:r>
              <a:rPr lang="ro-RO" altLang="es-ES" sz="1600" dirty="0" err="1">
                <a:latin typeface="Arial Rounded MT Bold" panose="020F0704030504030204" pitchFamily="34" charset="0"/>
              </a:rPr>
              <a:t>ceilalti</a:t>
            </a:r>
            <a:r>
              <a:rPr lang="ro-RO" altLang="es-ES" sz="1600" dirty="0">
                <a:latin typeface="Arial Rounded MT Bold" panose="020F0704030504030204" pitchFamily="34" charset="0"/>
              </a:rPr>
              <a:t>).</a:t>
            </a:r>
          </a:p>
          <a:p>
            <a:pPr marL="285750" indent="-285750">
              <a:buFontTx/>
              <a:buChar char="-"/>
              <a:defRPr/>
            </a:pPr>
            <a:endParaRPr lang="en-GB" altLang="es-ES" dirty="0">
              <a:latin typeface="Arial Rounded MT Bold" panose="020F0704030504030204" pitchFamily="34" charset="0"/>
            </a:endParaRPr>
          </a:p>
        </p:txBody>
      </p:sp>
    </p:spTree>
    <p:extLst>
      <p:ext uri="{BB962C8B-B14F-4D97-AF65-F5344CB8AC3E}">
        <p14:creationId xmlns:p14="http://schemas.microsoft.com/office/powerpoint/2010/main" val="137163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skiing, snow, people, group&#10;&#10;Description automatically generated">
            <a:extLst>
              <a:ext uri="{FF2B5EF4-FFF2-40B4-BE49-F238E27FC236}">
                <a16:creationId xmlns:a16="http://schemas.microsoft.com/office/drawing/2014/main" id="{BE67E6FF-D79F-43A2-9391-57BA1E8D4B2F}"/>
              </a:ext>
            </a:extLst>
          </p:cNvPr>
          <p:cNvPicPr>
            <a:picLocks noChangeAspect="1"/>
          </p:cNvPicPr>
          <p:nvPr/>
        </p:nvPicPr>
        <p:blipFill rotWithShape="1">
          <a:blip r:embed="rId2">
            <a:extLst>
              <a:ext uri="{28A0092B-C50C-407E-A947-70E740481C1C}">
                <a14:useLocalDpi xmlns:a14="http://schemas.microsoft.com/office/drawing/2010/main" val="0"/>
              </a:ext>
            </a:extLst>
          </a:blip>
          <a:srcRect l="21439" t="50000" r="21213" b="8919"/>
          <a:stretch/>
        </p:blipFill>
        <p:spPr>
          <a:xfrm>
            <a:off x="8190379" y="3249118"/>
            <a:ext cx="3932910" cy="2817319"/>
          </a:xfrm>
          <a:prstGeom prst="rect">
            <a:avLst/>
          </a:prstGeom>
        </p:spPr>
      </p:pic>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3A86BF1E-B8F2-4B6C-A76B-D8673E0CF73D}"/>
              </a:ext>
            </a:extLst>
          </p:cNvPr>
          <p:cNvSpPr txBox="1"/>
          <p:nvPr/>
        </p:nvSpPr>
        <p:spPr>
          <a:xfrm>
            <a:off x="2527277" y="342655"/>
            <a:ext cx="7338871" cy="646331"/>
          </a:xfrm>
          <a:prstGeom prst="rect">
            <a:avLst/>
          </a:prstGeom>
          <a:noFill/>
        </p:spPr>
        <p:txBody>
          <a:bodyPr wrap="square" rtlCol="0">
            <a:spAutoFit/>
          </a:bodyPr>
          <a:lstStyle/>
          <a:p>
            <a:r>
              <a:rPr lang="en-GB" sz="3600" b="1" dirty="0" err="1">
                <a:solidFill>
                  <a:schemeClr val="accent1">
                    <a:lumMod val="75000"/>
                  </a:schemeClr>
                </a:solidFill>
                <a:latin typeface="Arial Rounded MT Bold" panose="020F0704030504030204" pitchFamily="34" charset="0"/>
              </a:rPr>
              <a:t>Gestionarea</a:t>
            </a:r>
            <a:r>
              <a:rPr lang="en-GB" sz="3600" b="1" dirty="0">
                <a:solidFill>
                  <a:schemeClr val="accent1">
                    <a:lumMod val="75000"/>
                  </a:schemeClr>
                </a:solidFill>
                <a:latin typeface="Arial Rounded MT Bold" panose="020F0704030504030204" pitchFamily="34" charset="0"/>
              </a:rPr>
              <a:t> </a:t>
            </a:r>
            <a:r>
              <a:rPr lang="en-GB" sz="3600" b="1" dirty="0" err="1">
                <a:solidFill>
                  <a:schemeClr val="accent1">
                    <a:lumMod val="75000"/>
                  </a:schemeClr>
                </a:solidFill>
                <a:latin typeface="Arial Rounded MT Bold" panose="020F0704030504030204" pitchFamily="34" charset="0"/>
              </a:rPr>
              <a:t>echipelor</a:t>
            </a:r>
            <a:r>
              <a:rPr lang="en-GB" sz="3600" b="1" dirty="0">
                <a:solidFill>
                  <a:schemeClr val="accent1">
                    <a:lumMod val="75000"/>
                  </a:schemeClr>
                </a:solidFill>
                <a:latin typeface="Arial Rounded MT Bold" panose="020F0704030504030204" pitchFamily="34" charset="0"/>
              </a:rPr>
              <a:t> </a:t>
            </a:r>
            <a:r>
              <a:rPr lang="en-GB" sz="3600" b="1" dirty="0" err="1">
                <a:solidFill>
                  <a:schemeClr val="accent1">
                    <a:lumMod val="75000"/>
                  </a:schemeClr>
                </a:solidFill>
                <a:latin typeface="Arial Rounded MT Bold" panose="020F0704030504030204" pitchFamily="34" charset="0"/>
              </a:rPr>
              <a:t>virtuale</a:t>
            </a:r>
            <a:endParaRPr lang="en-GB" sz="3600" b="1" dirty="0">
              <a:solidFill>
                <a:schemeClr val="accent1">
                  <a:lumMod val="75000"/>
                </a:schemeClr>
              </a:solidFill>
            </a:endParaRPr>
          </a:p>
        </p:txBody>
      </p:sp>
      <p:sp>
        <p:nvSpPr>
          <p:cNvPr id="2" name="Rettangolo 1">
            <a:extLst>
              <a:ext uri="{FF2B5EF4-FFF2-40B4-BE49-F238E27FC236}">
                <a16:creationId xmlns:a16="http://schemas.microsoft.com/office/drawing/2014/main" id="{50937956-F9E8-4796-8E1E-2932BB6CF382}"/>
              </a:ext>
            </a:extLst>
          </p:cNvPr>
          <p:cNvSpPr/>
          <p:nvPr/>
        </p:nvSpPr>
        <p:spPr>
          <a:xfrm>
            <a:off x="2773276" y="1283270"/>
            <a:ext cx="8292894" cy="3693319"/>
          </a:xfrm>
          <a:prstGeom prst="rect">
            <a:avLst/>
          </a:prstGeom>
        </p:spPr>
        <p:txBody>
          <a:bodyPr wrap="square">
            <a:spAutoFit/>
          </a:bodyPr>
          <a:lstStyle/>
          <a:p>
            <a:pPr>
              <a:defRPr/>
            </a:pPr>
            <a:r>
              <a:rPr lang="en-GB" altLang="es-ES" dirty="0">
                <a:solidFill>
                  <a:schemeClr val="accent6">
                    <a:lumMod val="75000"/>
                  </a:schemeClr>
                </a:solidFill>
                <a:latin typeface="Arial Rounded MT Bold" panose="020F0704030504030204" pitchFamily="34" charset="0"/>
              </a:rPr>
              <a:t>3. Ce spun </a:t>
            </a:r>
            <a:r>
              <a:rPr lang="en-GB" altLang="es-ES" dirty="0" err="1">
                <a:solidFill>
                  <a:schemeClr val="accent6">
                    <a:lumMod val="75000"/>
                  </a:schemeClr>
                </a:solidFill>
                <a:latin typeface="Arial Rounded MT Bold" panose="020F0704030504030204" pitchFamily="34" charset="0"/>
              </a:rPr>
              <a:t>cercetarile</a:t>
            </a:r>
            <a:r>
              <a:rPr lang="en-GB" altLang="es-ES" dirty="0">
                <a:solidFill>
                  <a:schemeClr val="accent6">
                    <a:lumMod val="75000"/>
                  </a:schemeClr>
                </a:solidFill>
                <a:latin typeface="Arial Rounded MT Bold" panose="020F0704030504030204" pitchFamily="34" charset="0"/>
              </a:rPr>
              <a:t> </a:t>
            </a:r>
            <a:r>
              <a:rPr lang="en-GB" altLang="es-ES" dirty="0" err="1">
                <a:solidFill>
                  <a:schemeClr val="accent6">
                    <a:lumMod val="75000"/>
                  </a:schemeClr>
                </a:solidFill>
                <a:latin typeface="Arial Rounded MT Bold" panose="020F0704030504030204" pitchFamily="34" charset="0"/>
              </a:rPr>
              <a:t>despre</a:t>
            </a:r>
            <a:r>
              <a:rPr lang="en-GB" altLang="es-ES" dirty="0">
                <a:solidFill>
                  <a:schemeClr val="accent6">
                    <a:lumMod val="75000"/>
                  </a:schemeClr>
                </a:solidFill>
                <a:latin typeface="Arial Rounded MT Bold" panose="020F0704030504030204" pitchFamily="34" charset="0"/>
              </a:rPr>
              <a:t> </a:t>
            </a:r>
            <a:r>
              <a:rPr lang="en-GB" altLang="es-ES" dirty="0" err="1">
                <a:solidFill>
                  <a:schemeClr val="accent6">
                    <a:lumMod val="75000"/>
                  </a:schemeClr>
                </a:solidFill>
                <a:latin typeface="Arial Rounded MT Bold" panose="020F0704030504030204" pitchFamily="34" charset="0"/>
              </a:rPr>
              <a:t>problemele</a:t>
            </a:r>
            <a:r>
              <a:rPr lang="en-GB" altLang="es-ES" dirty="0">
                <a:solidFill>
                  <a:schemeClr val="accent6">
                    <a:lumMod val="75000"/>
                  </a:schemeClr>
                </a:solidFill>
                <a:latin typeface="Arial Rounded MT Bold" panose="020F0704030504030204" pitchFamily="34" charset="0"/>
              </a:rPr>
              <a:t> cu care </a:t>
            </a:r>
            <a:r>
              <a:rPr lang="en-GB" altLang="es-ES" dirty="0" err="1">
                <a:solidFill>
                  <a:schemeClr val="accent6">
                    <a:lumMod val="75000"/>
                  </a:schemeClr>
                </a:solidFill>
                <a:latin typeface="Arial Rounded MT Bold" panose="020F0704030504030204" pitchFamily="34" charset="0"/>
              </a:rPr>
              <a:t>echipele</a:t>
            </a:r>
            <a:r>
              <a:rPr lang="en-GB" altLang="es-ES" dirty="0">
                <a:solidFill>
                  <a:schemeClr val="accent6">
                    <a:lumMod val="75000"/>
                  </a:schemeClr>
                </a:solidFill>
                <a:latin typeface="Arial Rounded MT Bold" panose="020F0704030504030204" pitchFamily="34" charset="0"/>
              </a:rPr>
              <a:t> </a:t>
            </a:r>
            <a:r>
              <a:rPr lang="en-GB" altLang="es-ES" dirty="0" err="1">
                <a:solidFill>
                  <a:schemeClr val="accent6">
                    <a:lumMod val="75000"/>
                  </a:schemeClr>
                </a:solidFill>
                <a:latin typeface="Arial Rounded MT Bold" panose="020F0704030504030204" pitchFamily="34" charset="0"/>
              </a:rPr>
              <a:t>virtuale</a:t>
            </a:r>
            <a:r>
              <a:rPr lang="en-GB" altLang="es-ES" dirty="0">
                <a:solidFill>
                  <a:schemeClr val="accent6">
                    <a:lumMod val="75000"/>
                  </a:schemeClr>
                </a:solidFill>
                <a:latin typeface="Arial Rounded MT Bold" panose="020F0704030504030204" pitchFamily="34" charset="0"/>
              </a:rPr>
              <a:t> se </a:t>
            </a:r>
            <a:r>
              <a:rPr lang="en-GB" altLang="es-ES" dirty="0" err="1">
                <a:solidFill>
                  <a:schemeClr val="accent6">
                    <a:lumMod val="75000"/>
                  </a:schemeClr>
                </a:solidFill>
                <a:latin typeface="Arial Rounded MT Bold" panose="020F0704030504030204" pitchFamily="34" charset="0"/>
              </a:rPr>
              <a:t>confrunta</a:t>
            </a:r>
            <a:r>
              <a:rPr lang="en-GB" altLang="es-ES" dirty="0">
                <a:solidFill>
                  <a:schemeClr val="accent6">
                    <a:lumMod val="75000"/>
                  </a:schemeClr>
                </a:solidFill>
                <a:latin typeface="Arial Rounded MT Bold" panose="020F0704030504030204" pitchFamily="34" charset="0"/>
              </a:rPr>
              <a:t> </a:t>
            </a:r>
            <a:r>
              <a:rPr lang="en-GB" altLang="es-ES" dirty="0" err="1">
                <a:solidFill>
                  <a:schemeClr val="accent6">
                    <a:lumMod val="75000"/>
                  </a:schemeClr>
                </a:solidFill>
                <a:latin typeface="Arial Rounded MT Bold" panose="020F0704030504030204" pitchFamily="34" charset="0"/>
              </a:rPr>
              <a:t>cel</a:t>
            </a:r>
            <a:r>
              <a:rPr lang="en-GB" altLang="es-ES" dirty="0">
                <a:solidFill>
                  <a:schemeClr val="accent6">
                    <a:lumMod val="75000"/>
                  </a:schemeClr>
                </a:solidFill>
                <a:latin typeface="Arial Rounded MT Bold" panose="020F0704030504030204" pitchFamily="34" charset="0"/>
              </a:rPr>
              <a:t> </a:t>
            </a:r>
            <a:r>
              <a:rPr lang="en-GB" altLang="es-ES" dirty="0" err="1">
                <a:solidFill>
                  <a:schemeClr val="accent6">
                    <a:lumMod val="75000"/>
                  </a:schemeClr>
                </a:solidFill>
                <a:latin typeface="Arial Rounded MT Bold" panose="020F0704030504030204" pitchFamily="34" charset="0"/>
              </a:rPr>
              <a:t>mai</a:t>
            </a:r>
            <a:r>
              <a:rPr lang="en-GB" altLang="es-ES" dirty="0">
                <a:solidFill>
                  <a:schemeClr val="accent6">
                    <a:lumMod val="75000"/>
                  </a:schemeClr>
                </a:solidFill>
                <a:latin typeface="Arial Rounded MT Bold" panose="020F0704030504030204" pitchFamily="34" charset="0"/>
              </a:rPr>
              <a:t> des</a:t>
            </a:r>
          </a:p>
          <a:p>
            <a:pPr>
              <a:defRPr/>
            </a:pPr>
            <a:endParaRPr lang="en-GB" altLang="es-ES" dirty="0">
              <a:solidFill>
                <a:schemeClr val="accent6">
                  <a:lumMod val="75000"/>
                </a:schemeClr>
              </a:solidFill>
              <a:latin typeface="Arial Rounded MT Bold" panose="020F0704030504030204" pitchFamily="34" charset="0"/>
            </a:endParaRPr>
          </a:p>
          <a:p>
            <a:pPr>
              <a:defRPr/>
            </a:pPr>
            <a:r>
              <a:rPr lang="en-GB" altLang="es-ES" dirty="0">
                <a:latin typeface="Arial Rounded MT Bold" panose="020F0704030504030204" pitchFamily="34" charset="0"/>
              </a:rPr>
              <a:t>Conform </a:t>
            </a:r>
            <a:r>
              <a:rPr lang="en-GB" altLang="es-ES" dirty="0" err="1">
                <a:latin typeface="Arial Rounded MT Bold" panose="020F0704030504030204" pitchFamily="34" charset="0"/>
              </a:rPr>
              <a:t>Institutului</a:t>
            </a:r>
            <a:r>
              <a:rPr lang="en-GB" altLang="es-ES" dirty="0">
                <a:latin typeface="Arial Rounded MT Bold" panose="020F0704030504030204" pitchFamily="34" charset="0"/>
              </a:rPr>
              <a:t> de </a:t>
            </a:r>
            <a:r>
              <a:rPr lang="en-GB" altLang="es-ES" dirty="0" err="1">
                <a:latin typeface="Arial Rounded MT Bold" panose="020F0704030504030204" pitchFamily="34" charset="0"/>
              </a:rPr>
              <a:t>excelenta</a:t>
            </a:r>
            <a:r>
              <a:rPr lang="en-GB" altLang="es-ES" dirty="0">
                <a:latin typeface="Arial Rounded MT Bold" panose="020F0704030504030204" pitchFamily="34" charset="0"/>
              </a:rPr>
              <a:t> in Leadership – </a:t>
            </a:r>
            <a:r>
              <a:rPr lang="en-GB" altLang="es-ES" dirty="0" err="1">
                <a:latin typeface="Arial Rounded MT Bold" panose="020F0704030504030204" pitchFamily="34" charset="0"/>
              </a:rPr>
              <a:t>discutand</a:t>
            </a:r>
            <a:r>
              <a:rPr lang="en-GB" altLang="es-ES" dirty="0">
                <a:latin typeface="Arial Rounded MT Bold" panose="020F0704030504030204" pitchFamily="34" charset="0"/>
              </a:rPr>
              <a:t> </a:t>
            </a:r>
            <a:r>
              <a:rPr lang="en-GB" altLang="es-ES" dirty="0" err="1">
                <a:latin typeface="Arial Rounded MT Bold" panose="020F0704030504030204" pitchFamily="34" charset="0"/>
              </a:rPr>
              <a:t>rezultatele</a:t>
            </a:r>
            <a:r>
              <a:rPr lang="en-GB" altLang="es-ES" dirty="0">
                <a:latin typeface="Arial Rounded MT Bold" panose="020F0704030504030204" pitchFamily="34" charset="0"/>
              </a:rPr>
              <a:t> </a:t>
            </a:r>
            <a:r>
              <a:rPr lang="en-GB" altLang="es-ES" dirty="0" err="1">
                <a:latin typeface="Arial Rounded MT Bold" panose="020F0704030504030204" pitchFamily="34" charset="0"/>
              </a:rPr>
              <a:t>cercetarilor</a:t>
            </a:r>
            <a:r>
              <a:rPr lang="en-GB" altLang="es-ES" dirty="0">
                <a:latin typeface="Arial Rounded MT Bold" panose="020F0704030504030204" pitchFamily="34" charset="0"/>
              </a:rPr>
              <a:t> </a:t>
            </a:r>
            <a:r>
              <a:rPr lang="en-GB" altLang="es-ES" dirty="0" err="1">
                <a:latin typeface="Arial Rounded MT Bold" panose="020F0704030504030204" pitchFamily="34" charset="0"/>
              </a:rPr>
              <a:t>publicate</a:t>
            </a:r>
            <a:r>
              <a:rPr lang="en-GB" altLang="es-ES" dirty="0">
                <a:latin typeface="Arial Rounded MT Bold" panose="020F0704030504030204" pitchFamily="34" charset="0"/>
              </a:rPr>
              <a:t> de </a:t>
            </a:r>
            <a:r>
              <a:rPr lang="en-GB" altLang="es-ES" dirty="0" err="1">
                <a:latin typeface="Arial Rounded MT Bold" panose="020F0704030504030204" pitchFamily="34" charset="0"/>
              </a:rPr>
              <a:t>catre</a:t>
            </a:r>
            <a:r>
              <a:rPr lang="en-GB" altLang="es-ES" dirty="0">
                <a:latin typeface="Arial Rounded MT Bold" panose="020F0704030504030204" pitchFamily="34" charset="0"/>
              </a:rPr>
              <a:t> Harvard Business Review – </a:t>
            </a:r>
            <a:r>
              <a:rPr lang="en-GB" altLang="es-ES" dirty="0" err="1">
                <a:latin typeface="Arial Rounded MT Bold" panose="020F0704030504030204" pitchFamily="34" charset="0"/>
              </a:rPr>
              <a:t>principalele</a:t>
            </a:r>
            <a:r>
              <a:rPr lang="en-GB" altLang="es-ES" dirty="0">
                <a:latin typeface="Arial Rounded MT Bold" panose="020F0704030504030204" pitchFamily="34" charset="0"/>
              </a:rPr>
              <a:t> </a:t>
            </a:r>
            <a:r>
              <a:rPr lang="en-GB" altLang="es-ES" dirty="0" err="1">
                <a:latin typeface="Arial Rounded MT Bold" panose="020F0704030504030204" pitchFamily="34" charset="0"/>
              </a:rPr>
              <a:t>probleme</a:t>
            </a:r>
            <a:r>
              <a:rPr lang="en-GB" altLang="es-ES" dirty="0">
                <a:latin typeface="Arial Rounded MT Bold" panose="020F0704030504030204" pitchFamily="34" charset="0"/>
              </a:rPr>
              <a:t> care </a:t>
            </a:r>
            <a:r>
              <a:rPr lang="en-GB" altLang="es-ES" dirty="0" err="1">
                <a:latin typeface="Arial Rounded MT Bold" panose="020F0704030504030204" pitchFamily="34" charset="0"/>
              </a:rPr>
              <a:t>trebuie</a:t>
            </a:r>
            <a:r>
              <a:rPr lang="en-GB" altLang="es-ES" dirty="0">
                <a:latin typeface="Arial Rounded MT Bold" panose="020F0704030504030204" pitchFamily="34" charset="0"/>
              </a:rPr>
              <a:t> </a:t>
            </a:r>
            <a:r>
              <a:rPr lang="en-GB" altLang="es-ES" dirty="0" err="1">
                <a:latin typeface="Arial Rounded MT Bold" panose="020F0704030504030204" pitchFamily="34" charset="0"/>
              </a:rPr>
              <a:t>rezolvate</a:t>
            </a:r>
            <a:r>
              <a:rPr lang="en-GB" altLang="es-ES" dirty="0">
                <a:latin typeface="Arial Rounded MT Bold" panose="020F0704030504030204" pitchFamily="34" charset="0"/>
              </a:rPr>
              <a:t> </a:t>
            </a:r>
            <a:r>
              <a:rPr lang="en-GB" altLang="es-ES" dirty="0" err="1">
                <a:latin typeface="Arial Rounded MT Bold" panose="020F0704030504030204" pitchFamily="34" charset="0"/>
              </a:rPr>
              <a:t>pentru</a:t>
            </a:r>
            <a:r>
              <a:rPr lang="en-GB" altLang="es-ES" dirty="0">
                <a:latin typeface="Arial Rounded MT Bold" panose="020F0704030504030204" pitchFamily="34" charset="0"/>
              </a:rPr>
              <a:t> </a:t>
            </a:r>
            <a:r>
              <a:rPr lang="en-GB" altLang="es-ES" dirty="0" err="1">
                <a:latin typeface="Arial Rounded MT Bold" panose="020F0704030504030204" pitchFamily="34" charset="0"/>
              </a:rPr>
              <a:t>asigurarea</a:t>
            </a:r>
            <a:r>
              <a:rPr lang="en-GB" altLang="es-ES" dirty="0">
                <a:latin typeface="Arial Rounded MT Bold" panose="020F0704030504030204" pitchFamily="34" charset="0"/>
              </a:rPr>
              <a:t> </a:t>
            </a:r>
            <a:r>
              <a:rPr lang="en-GB" altLang="es-ES" dirty="0" err="1">
                <a:latin typeface="Arial Rounded MT Bold" panose="020F0704030504030204" pitchFamily="34" charset="0"/>
              </a:rPr>
              <a:t>unor</a:t>
            </a:r>
            <a:r>
              <a:rPr lang="en-GB" altLang="es-ES" dirty="0">
                <a:latin typeface="Arial Rounded MT Bold" panose="020F0704030504030204" pitchFamily="34" charset="0"/>
              </a:rPr>
              <a:t> </a:t>
            </a:r>
            <a:r>
              <a:rPr lang="en-GB" altLang="es-ES" dirty="0" err="1">
                <a:latin typeface="Arial Rounded MT Bold" panose="020F0704030504030204" pitchFamily="34" charset="0"/>
              </a:rPr>
              <a:t>activitati</a:t>
            </a:r>
            <a:r>
              <a:rPr lang="en-GB" altLang="es-ES" dirty="0">
                <a:latin typeface="Arial Rounded MT Bold" panose="020F0704030504030204" pitchFamily="34" charset="0"/>
              </a:rPr>
              <a:t> online </a:t>
            </a:r>
            <a:r>
              <a:rPr lang="en-GB" altLang="es-ES" dirty="0" err="1">
                <a:latin typeface="Arial Rounded MT Bold" panose="020F0704030504030204" pitchFamily="34" charset="0"/>
              </a:rPr>
              <a:t>eficiente</a:t>
            </a:r>
            <a:r>
              <a:rPr lang="en-GB" altLang="es-ES" dirty="0">
                <a:latin typeface="Arial Rounded MT Bold" panose="020F0704030504030204" pitchFamily="34" charset="0"/>
              </a:rPr>
              <a:t> sunt:</a:t>
            </a:r>
          </a:p>
          <a:p>
            <a:pPr marL="285750" indent="-285750">
              <a:buFontTx/>
              <a:buChar char="-"/>
              <a:defRPr/>
            </a:pPr>
            <a:r>
              <a:rPr lang="en-GB" altLang="es-ES" dirty="0" err="1">
                <a:latin typeface="Arial Rounded MT Bold" panose="020F0704030504030204" pitchFamily="34" charset="0"/>
              </a:rPr>
              <a:t>Unii</a:t>
            </a:r>
            <a:r>
              <a:rPr lang="en-GB" altLang="es-ES" dirty="0">
                <a:latin typeface="Arial Rounded MT Bold" panose="020F0704030504030204" pitchFamily="34" charset="0"/>
              </a:rPr>
              <a:t> </a:t>
            </a:r>
            <a:r>
              <a:rPr lang="en-GB" altLang="es-ES" dirty="0" err="1">
                <a:latin typeface="Arial Rounded MT Bold" panose="020F0704030504030204" pitchFamily="34" charset="0"/>
              </a:rPr>
              <a:t>dintre</a:t>
            </a:r>
            <a:r>
              <a:rPr lang="en-GB" altLang="es-ES" dirty="0">
                <a:latin typeface="Arial Rounded MT Bold" panose="020F0704030504030204" pitchFamily="34" charset="0"/>
              </a:rPr>
              <a:t> </a:t>
            </a:r>
            <a:r>
              <a:rPr lang="en-GB" altLang="es-ES" dirty="0" err="1">
                <a:latin typeface="Arial Rounded MT Bold" panose="020F0704030504030204" pitchFamily="34" charset="0"/>
              </a:rPr>
              <a:t>membrii</a:t>
            </a:r>
            <a:r>
              <a:rPr lang="en-GB" altLang="es-ES" dirty="0">
                <a:latin typeface="Arial Rounded MT Bold" panose="020F0704030504030204" pitchFamily="34" charset="0"/>
              </a:rPr>
              <a:t> </a:t>
            </a:r>
            <a:r>
              <a:rPr lang="en-GB" altLang="es-ES" dirty="0" err="1">
                <a:latin typeface="Arial Rounded MT Bold" panose="020F0704030504030204" pitchFamily="34" charset="0"/>
              </a:rPr>
              <a:t>echipei</a:t>
            </a:r>
            <a:r>
              <a:rPr lang="en-GB" altLang="es-ES" dirty="0">
                <a:latin typeface="Arial Rounded MT Bold" panose="020F0704030504030204" pitchFamily="34" charset="0"/>
              </a:rPr>
              <a:t> </a:t>
            </a:r>
            <a:r>
              <a:rPr lang="en-GB" altLang="es-ES" dirty="0" err="1">
                <a:latin typeface="Arial Rounded MT Bold" panose="020F0704030504030204" pitchFamily="34" charset="0"/>
              </a:rPr>
              <a:t>indeplinesc</a:t>
            </a:r>
            <a:r>
              <a:rPr lang="en-GB" altLang="es-ES" dirty="0">
                <a:latin typeface="Arial Rounded MT Bold" panose="020F0704030504030204" pitchFamily="34" charset="0"/>
              </a:rPr>
              <a:t> (in secret) </a:t>
            </a:r>
            <a:r>
              <a:rPr lang="en-GB" altLang="es-ES" dirty="0" err="1">
                <a:latin typeface="Arial Rounded MT Bold" panose="020F0704030504030204" pitchFamily="34" charset="0"/>
              </a:rPr>
              <a:t>mai</a:t>
            </a:r>
            <a:r>
              <a:rPr lang="en-GB" altLang="es-ES" dirty="0">
                <a:latin typeface="Arial Rounded MT Bold" panose="020F0704030504030204" pitchFamily="34" charset="0"/>
              </a:rPr>
              <a:t> </a:t>
            </a:r>
            <a:r>
              <a:rPr lang="en-GB" altLang="es-ES" dirty="0" err="1">
                <a:latin typeface="Arial Rounded MT Bold" panose="020F0704030504030204" pitchFamily="34" charset="0"/>
              </a:rPr>
              <a:t>multe</a:t>
            </a:r>
            <a:r>
              <a:rPr lang="en-GB" altLang="es-ES" dirty="0">
                <a:latin typeface="Arial Rounded MT Bold" panose="020F0704030504030204" pitchFamily="34" charset="0"/>
              </a:rPr>
              <a:t> </a:t>
            </a:r>
            <a:r>
              <a:rPr lang="en-GB" altLang="es-ES" dirty="0" err="1">
                <a:latin typeface="Arial Rounded MT Bold" panose="020F0704030504030204" pitchFamily="34" charset="0"/>
              </a:rPr>
              <a:t>sarcini</a:t>
            </a:r>
            <a:endParaRPr lang="en-GB" altLang="es-ES" dirty="0">
              <a:latin typeface="Arial Rounded MT Bold" panose="020F0704030504030204" pitchFamily="34" charset="0"/>
            </a:endParaRPr>
          </a:p>
          <a:p>
            <a:pPr marL="285750" indent="-285750">
              <a:buFontTx/>
              <a:buChar char="-"/>
              <a:defRPr/>
            </a:pPr>
            <a:r>
              <a:rPr lang="en-GB" altLang="es-ES" dirty="0" err="1">
                <a:latin typeface="Arial Rounded MT Bold" panose="020F0704030504030204" pitchFamily="34" charset="0"/>
              </a:rPr>
              <a:t>Lipsa</a:t>
            </a:r>
            <a:r>
              <a:rPr lang="en-GB" altLang="es-ES" dirty="0">
                <a:latin typeface="Arial Rounded MT Bold" panose="020F0704030504030204" pitchFamily="34" charset="0"/>
              </a:rPr>
              <a:t> de </a:t>
            </a:r>
            <a:r>
              <a:rPr lang="en-GB" altLang="es-ES" dirty="0" err="1">
                <a:latin typeface="Arial Rounded MT Bold" panose="020F0704030504030204" pitchFamily="34" charset="0"/>
              </a:rPr>
              <a:t>atentie</a:t>
            </a:r>
            <a:endParaRPr lang="en-GB" altLang="es-ES" dirty="0">
              <a:latin typeface="Arial Rounded MT Bold" panose="020F0704030504030204" pitchFamily="34" charset="0"/>
            </a:endParaRPr>
          </a:p>
          <a:p>
            <a:pPr marL="285750" indent="-285750">
              <a:buFontTx/>
              <a:buChar char="-"/>
              <a:defRPr/>
            </a:pPr>
            <a:r>
              <a:rPr lang="en-GB" altLang="es-ES" dirty="0" err="1">
                <a:latin typeface="Arial Rounded MT Bold" panose="020F0704030504030204" pitchFamily="34" charset="0"/>
              </a:rPr>
              <a:t>Detasarea</a:t>
            </a:r>
            <a:r>
              <a:rPr lang="en-GB" altLang="es-ES" dirty="0">
                <a:latin typeface="Arial Rounded MT Bold" panose="020F0704030504030204" pitchFamily="34" charset="0"/>
              </a:rPr>
              <a:t> </a:t>
            </a:r>
            <a:r>
              <a:rPr lang="en-GB" altLang="es-ES" dirty="0" err="1">
                <a:latin typeface="Arial Rounded MT Bold" panose="020F0704030504030204" pitchFamily="34" charset="0"/>
              </a:rPr>
              <a:t>emotionala</a:t>
            </a:r>
            <a:r>
              <a:rPr lang="en-GB" altLang="es-ES" dirty="0">
                <a:latin typeface="Arial Rounded MT Bold" panose="020F0704030504030204" pitchFamily="34" charset="0"/>
              </a:rPr>
              <a:t> </a:t>
            </a:r>
            <a:r>
              <a:rPr lang="en-GB" altLang="es-ES" dirty="0" err="1">
                <a:latin typeface="Arial Rounded MT Bold" panose="020F0704030504030204" pitchFamily="34" charset="0"/>
              </a:rPr>
              <a:t>datorita</a:t>
            </a:r>
            <a:r>
              <a:rPr lang="en-GB" altLang="es-ES" dirty="0">
                <a:latin typeface="Arial Rounded MT Bold" panose="020F0704030504030204" pitchFamily="34" charset="0"/>
              </a:rPr>
              <a:t> </a:t>
            </a:r>
            <a:r>
              <a:rPr lang="en-GB" altLang="es-ES" dirty="0" err="1">
                <a:latin typeface="Arial Rounded MT Bold" panose="020F0704030504030204" pitchFamily="34" charset="0"/>
              </a:rPr>
              <a:t>distantei</a:t>
            </a:r>
            <a:r>
              <a:rPr lang="en-GB" altLang="es-ES" dirty="0">
                <a:latin typeface="Arial Rounded MT Bold" panose="020F0704030504030204" pitchFamily="34" charset="0"/>
              </a:rPr>
              <a:t> </a:t>
            </a:r>
            <a:r>
              <a:rPr lang="en-GB" altLang="es-ES" dirty="0" err="1">
                <a:latin typeface="Arial Rounded MT Bold" panose="020F0704030504030204" pitchFamily="34" charset="0"/>
              </a:rPr>
              <a:t>fizice</a:t>
            </a:r>
            <a:endParaRPr lang="en-GB" altLang="es-ES" dirty="0">
              <a:latin typeface="Arial Rounded MT Bold" panose="020F0704030504030204" pitchFamily="34" charset="0"/>
            </a:endParaRPr>
          </a:p>
          <a:p>
            <a:pPr marL="285750" indent="-285750">
              <a:buFontTx/>
              <a:buChar char="-"/>
              <a:defRPr/>
            </a:pPr>
            <a:r>
              <a:rPr lang="en-GB" altLang="es-ES" dirty="0" err="1">
                <a:latin typeface="Arial Rounded MT Bold" panose="020F0704030504030204" pitchFamily="34" charset="0"/>
              </a:rPr>
              <a:t>Lipsa</a:t>
            </a:r>
            <a:r>
              <a:rPr lang="en-GB" altLang="es-ES" dirty="0">
                <a:latin typeface="Arial Rounded MT Bold" panose="020F0704030504030204" pitchFamily="34" charset="0"/>
              </a:rPr>
              <a:t> </a:t>
            </a:r>
            <a:r>
              <a:rPr lang="en-GB" altLang="es-ES" dirty="0" err="1">
                <a:latin typeface="Arial Rounded MT Bold" panose="020F0704030504030204" pitchFamily="34" charset="0"/>
              </a:rPr>
              <a:t>implicarii</a:t>
            </a:r>
            <a:r>
              <a:rPr lang="en-GB" altLang="es-ES" dirty="0">
                <a:latin typeface="Arial Rounded MT Bold" panose="020F0704030504030204" pitchFamily="34" charset="0"/>
              </a:rPr>
              <a:t> din </a:t>
            </a:r>
            <a:r>
              <a:rPr lang="en-GB" altLang="es-ES" dirty="0" err="1">
                <a:latin typeface="Arial Rounded MT Bold" panose="020F0704030504030204" pitchFamily="34" charset="0"/>
              </a:rPr>
              <a:t>partea</a:t>
            </a:r>
            <a:r>
              <a:rPr lang="en-GB" altLang="es-ES" dirty="0">
                <a:latin typeface="Arial Rounded MT Bold" panose="020F0704030504030204" pitchFamily="34" charset="0"/>
              </a:rPr>
              <a:t> </a:t>
            </a:r>
            <a:r>
              <a:rPr lang="en-GB" altLang="es-ES" dirty="0" err="1">
                <a:latin typeface="Arial Rounded MT Bold" panose="020F0704030504030204" pitchFamily="34" charset="0"/>
              </a:rPr>
              <a:t>unor</a:t>
            </a:r>
            <a:r>
              <a:rPr lang="en-GB" altLang="es-ES" dirty="0">
                <a:latin typeface="Arial Rounded MT Bold" panose="020F0704030504030204" pitchFamily="34" charset="0"/>
              </a:rPr>
              <a:t> </a:t>
            </a:r>
            <a:r>
              <a:rPr lang="en-GB" altLang="es-ES" dirty="0" err="1">
                <a:latin typeface="Arial Rounded MT Bold" panose="020F0704030504030204" pitchFamily="34" charset="0"/>
              </a:rPr>
              <a:t>membri</a:t>
            </a:r>
            <a:endParaRPr lang="en-GB" altLang="es-ES" dirty="0">
              <a:latin typeface="Arial Rounded MT Bold" panose="020F0704030504030204" pitchFamily="34" charset="0"/>
            </a:endParaRPr>
          </a:p>
          <a:p>
            <a:pPr marL="285750" indent="-285750">
              <a:buFontTx/>
              <a:buChar char="-"/>
              <a:defRPr/>
            </a:pPr>
            <a:r>
              <a:rPr lang="en-GB" altLang="es-ES" dirty="0" err="1">
                <a:latin typeface="Arial Rounded MT Bold" panose="020F0704030504030204" pitchFamily="34" charset="0"/>
              </a:rPr>
              <a:t>Actiune</a:t>
            </a:r>
            <a:r>
              <a:rPr lang="en-GB" altLang="es-ES" dirty="0">
                <a:latin typeface="Arial Rounded MT Bold" panose="020F0704030504030204" pitchFamily="34" charset="0"/>
              </a:rPr>
              <a:t> </a:t>
            </a:r>
            <a:r>
              <a:rPr lang="en-GB" altLang="es-ES" dirty="0" err="1">
                <a:latin typeface="Arial Rounded MT Bold" panose="020F0704030504030204" pitchFamily="34" charset="0"/>
              </a:rPr>
              <a:t>si</a:t>
            </a:r>
            <a:r>
              <a:rPr lang="en-GB" altLang="es-ES" dirty="0">
                <a:latin typeface="Arial Rounded MT Bold" panose="020F0704030504030204" pitchFamily="34" charset="0"/>
              </a:rPr>
              <a:t> </a:t>
            </a:r>
            <a:r>
              <a:rPr lang="en-GB" altLang="es-ES" dirty="0" err="1">
                <a:latin typeface="Arial Rounded MT Bold" panose="020F0704030504030204" pitchFamily="34" charset="0"/>
              </a:rPr>
              <a:t>urmarire</a:t>
            </a:r>
            <a:r>
              <a:rPr lang="en-GB" altLang="es-ES" dirty="0">
                <a:latin typeface="Arial Rounded MT Bold" panose="020F0704030504030204" pitchFamily="34" charset="0"/>
              </a:rPr>
              <a:t> </a:t>
            </a:r>
            <a:r>
              <a:rPr lang="en-GB" altLang="es-ES" dirty="0" err="1">
                <a:latin typeface="Arial Rounded MT Bold" panose="020F0704030504030204" pitchFamily="34" charset="0"/>
              </a:rPr>
              <a:t>limitata</a:t>
            </a:r>
            <a:endParaRPr lang="en-GB" altLang="es-ES" dirty="0">
              <a:latin typeface="Arial Rounded MT Bold" panose="020F0704030504030204" pitchFamily="34" charset="0"/>
            </a:endParaRPr>
          </a:p>
          <a:p>
            <a:pPr marL="285750" indent="-285750">
              <a:buFontTx/>
              <a:buChar char="-"/>
              <a:defRPr/>
            </a:pPr>
            <a:endParaRPr lang="en-GB" altLang="es-ES" dirty="0">
              <a:latin typeface="Arial Rounded MT Bold" panose="020F0704030504030204" pitchFamily="34" charset="0"/>
            </a:endParaRPr>
          </a:p>
        </p:txBody>
      </p:sp>
    </p:spTree>
    <p:extLst>
      <p:ext uri="{BB962C8B-B14F-4D97-AF65-F5344CB8AC3E}">
        <p14:creationId xmlns:p14="http://schemas.microsoft.com/office/powerpoint/2010/main" val="314948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3A86BF1E-B8F2-4B6C-A76B-D8673E0CF73D}"/>
              </a:ext>
            </a:extLst>
          </p:cNvPr>
          <p:cNvSpPr txBox="1"/>
          <p:nvPr/>
        </p:nvSpPr>
        <p:spPr>
          <a:xfrm>
            <a:off x="2527277" y="342655"/>
            <a:ext cx="7338871" cy="646331"/>
          </a:xfrm>
          <a:prstGeom prst="rect">
            <a:avLst/>
          </a:prstGeom>
          <a:noFill/>
        </p:spPr>
        <p:txBody>
          <a:bodyPr wrap="square" rtlCol="0">
            <a:spAutoFit/>
          </a:bodyPr>
          <a:lstStyle/>
          <a:p>
            <a:r>
              <a:rPr lang="en-GB" sz="3600" b="1" dirty="0" err="1">
                <a:solidFill>
                  <a:schemeClr val="accent1">
                    <a:lumMod val="75000"/>
                  </a:schemeClr>
                </a:solidFill>
                <a:latin typeface="Arial Rounded MT Bold" panose="020F0704030504030204" pitchFamily="34" charset="0"/>
              </a:rPr>
              <a:t>Gestionarea</a:t>
            </a:r>
            <a:r>
              <a:rPr lang="en-GB" sz="3600" b="1" dirty="0">
                <a:solidFill>
                  <a:schemeClr val="accent1">
                    <a:lumMod val="75000"/>
                  </a:schemeClr>
                </a:solidFill>
                <a:latin typeface="Arial Rounded MT Bold" panose="020F0704030504030204" pitchFamily="34" charset="0"/>
              </a:rPr>
              <a:t> </a:t>
            </a:r>
            <a:r>
              <a:rPr lang="en-GB" sz="3600" b="1" dirty="0" err="1">
                <a:solidFill>
                  <a:schemeClr val="accent1">
                    <a:lumMod val="75000"/>
                  </a:schemeClr>
                </a:solidFill>
                <a:latin typeface="Arial Rounded MT Bold" panose="020F0704030504030204" pitchFamily="34" charset="0"/>
              </a:rPr>
              <a:t>echipelor</a:t>
            </a:r>
            <a:r>
              <a:rPr lang="en-GB" sz="3600" b="1" dirty="0">
                <a:solidFill>
                  <a:schemeClr val="accent1">
                    <a:lumMod val="75000"/>
                  </a:schemeClr>
                </a:solidFill>
                <a:latin typeface="Arial Rounded MT Bold" panose="020F0704030504030204" pitchFamily="34" charset="0"/>
              </a:rPr>
              <a:t> </a:t>
            </a:r>
            <a:r>
              <a:rPr lang="en-GB" sz="3600" b="1" dirty="0" err="1">
                <a:solidFill>
                  <a:schemeClr val="accent1">
                    <a:lumMod val="75000"/>
                  </a:schemeClr>
                </a:solidFill>
                <a:latin typeface="Arial Rounded MT Bold" panose="020F0704030504030204" pitchFamily="34" charset="0"/>
              </a:rPr>
              <a:t>virtuale</a:t>
            </a:r>
            <a:endParaRPr lang="en-GB" sz="3600" b="1" dirty="0">
              <a:solidFill>
                <a:schemeClr val="accent1">
                  <a:lumMod val="75000"/>
                </a:schemeClr>
              </a:solidFill>
            </a:endParaRPr>
          </a:p>
        </p:txBody>
      </p:sp>
      <p:sp>
        <p:nvSpPr>
          <p:cNvPr id="2" name="Rettangolo 1">
            <a:extLst>
              <a:ext uri="{FF2B5EF4-FFF2-40B4-BE49-F238E27FC236}">
                <a16:creationId xmlns:a16="http://schemas.microsoft.com/office/drawing/2014/main" id="{50937956-F9E8-4796-8E1E-2932BB6CF382}"/>
              </a:ext>
            </a:extLst>
          </p:cNvPr>
          <p:cNvSpPr/>
          <p:nvPr/>
        </p:nvSpPr>
        <p:spPr>
          <a:xfrm>
            <a:off x="2622447" y="1283270"/>
            <a:ext cx="9179912" cy="5078313"/>
          </a:xfrm>
          <a:prstGeom prst="rect">
            <a:avLst/>
          </a:prstGeom>
        </p:spPr>
        <p:txBody>
          <a:bodyPr wrap="square">
            <a:spAutoFit/>
          </a:bodyPr>
          <a:lstStyle/>
          <a:p>
            <a:pPr>
              <a:defRPr/>
            </a:pPr>
            <a:r>
              <a:rPr lang="en-GB" altLang="es-ES" dirty="0">
                <a:solidFill>
                  <a:schemeClr val="accent6">
                    <a:lumMod val="75000"/>
                  </a:schemeClr>
                </a:solidFill>
                <a:latin typeface="Arial Rounded MT Bold" panose="020F0704030504030204" pitchFamily="34" charset="0"/>
              </a:rPr>
              <a:t>4. </a:t>
            </a:r>
            <a:r>
              <a:rPr lang="ro-RO" altLang="es-ES" dirty="0">
                <a:solidFill>
                  <a:schemeClr val="accent6">
                    <a:lumMod val="75000"/>
                  </a:schemeClr>
                </a:solidFill>
                <a:latin typeface="Arial Rounded MT Bold" panose="020F0704030504030204" pitchFamily="34" charset="0"/>
              </a:rPr>
              <a:t>Ce spun </a:t>
            </a:r>
            <a:r>
              <a:rPr lang="ro-RO" altLang="es-ES" dirty="0" err="1">
                <a:solidFill>
                  <a:schemeClr val="accent6">
                    <a:lumMod val="75000"/>
                  </a:schemeClr>
                </a:solidFill>
                <a:latin typeface="Arial Rounded MT Bold" panose="020F0704030504030204" pitchFamily="34" charset="0"/>
              </a:rPr>
              <a:t>cercetarile</a:t>
            </a:r>
            <a:r>
              <a:rPr lang="ro-RO" altLang="es-ES" dirty="0">
                <a:solidFill>
                  <a:schemeClr val="accent6">
                    <a:lumMod val="75000"/>
                  </a:schemeClr>
                </a:solidFill>
                <a:latin typeface="Arial Rounded MT Bold" panose="020F0704030504030204" pitchFamily="34" charset="0"/>
              </a:rPr>
              <a:t> despre problemele cu care echipele virtuale se confrunta cel mai des</a:t>
            </a:r>
          </a:p>
          <a:p>
            <a:pPr>
              <a:defRPr/>
            </a:pPr>
            <a:endParaRPr lang="ro-RO" altLang="es-ES" dirty="0">
              <a:solidFill>
                <a:schemeClr val="accent6">
                  <a:lumMod val="75000"/>
                </a:schemeClr>
              </a:solidFill>
              <a:latin typeface="Arial Rounded MT Bold" panose="020F0704030504030204" pitchFamily="34" charset="0"/>
            </a:endParaRPr>
          </a:p>
          <a:p>
            <a:pPr>
              <a:defRPr/>
            </a:pPr>
            <a:r>
              <a:rPr lang="ro-RO" altLang="es-ES" dirty="0">
                <a:latin typeface="Arial Rounded MT Bold" panose="020F0704030504030204" pitchFamily="34" charset="0"/>
              </a:rPr>
              <a:t>Conform unui studiu publicat de Forbes (2015) acestea sunt:</a:t>
            </a:r>
          </a:p>
          <a:p>
            <a:pPr>
              <a:defRPr/>
            </a:pPr>
            <a:r>
              <a:rPr lang="ro-RO" altLang="es-ES" dirty="0">
                <a:latin typeface="Arial Rounded MT Bold" panose="020F0704030504030204" pitchFamily="34" charset="0"/>
              </a:rPr>
              <a:t>-construirea INCREDERII (in mod ideal printr-o prima </a:t>
            </a:r>
            <a:r>
              <a:rPr lang="ro-RO" altLang="es-ES" dirty="0" err="1">
                <a:latin typeface="Arial Rounded MT Bold" panose="020F0704030504030204" pitchFamily="34" charset="0"/>
              </a:rPr>
              <a:t>intalnire</a:t>
            </a:r>
            <a:r>
              <a:rPr lang="ro-RO" altLang="es-ES" dirty="0">
                <a:latin typeface="Arial Rounded MT Bold" panose="020F0704030504030204" pitchFamily="34" charset="0"/>
              </a:rPr>
              <a:t> fata-in-fata)</a:t>
            </a:r>
          </a:p>
          <a:p>
            <a:pPr>
              <a:defRPr/>
            </a:pPr>
            <a:r>
              <a:rPr lang="ro-RO" altLang="es-ES" dirty="0">
                <a:latin typeface="Arial Rounded MT Bold" panose="020F0704030504030204" pitchFamily="34" charset="0"/>
              </a:rPr>
              <a:t>-asigurarea CLARITATII (prin abordarea unei atitudini </a:t>
            </a:r>
            <a:r>
              <a:rPr lang="ro-RO" altLang="es-ES" dirty="0" err="1">
                <a:latin typeface="Arial Rounded MT Bold" panose="020F0704030504030204" pitchFamily="34" charset="0"/>
              </a:rPr>
              <a:t>putin</a:t>
            </a:r>
            <a:r>
              <a:rPr lang="ro-RO" altLang="es-ES" dirty="0">
                <a:latin typeface="Arial Rounded MT Bold" panose="020F0704030504030204" pitchFamily="34" charset="0"/>
              </a:rPr>
              <a:t> mai directe </a:t>
            </a:r>
            <a:r>
              <a:rPr lang="ro-RO" altLang="es-ES" dirty="0" err="1">
                <a:latin typeface="Arial Rounded MT Bold" panose="020F0704030504030204" pitchFamily="34" charset="0"/>
              </a:rPr>
              <a:t>decat</a:t>
            </a:r>
            <a:r>
              <a:rPr lang="ro-RO" altLang="es-ES" dirty="0">
                <a:latin typeface="Arial Rounded MT Bold" panose="020F0704030504030204" pitchFamily="34" charset="0"/>
              </a:rPr>
              <a:t> in mod </a:t>
            </a:r>
            <a:r>
              <a:rPr lang="ro-RO" altLang="es-ES" dirty="0" err="1">
                <a:latin typeface="Arial Rounded MT Bold" panose="020F0704030504030204" pitchFamily="34" charset="0"/>
              </a:rPr>
              <a:t>obisnuit</a:t>
            </a:r>
            <a:r>
              <a:rPr lang="ro-RO" altLang="es-ES" dirty="0">
                <a:latin typeface="Arial Rounded MT Bold" panose="020F0704030504030204" pitchFamily="34" charset="0"/>
              </a:rPr>
              <a:t>)</a:t>
            </a:r>
          </a:p>
          <a:p>
            <a:pPr>
              <a:defRPr/>
            </a:pPr>
            <a:r>
              <a:rPr lang="ro-RO" altLang="es-ES" dirty="0">
                <a:latin typeface="Arial Rounded MT Bold" panose="020F0704030504030204" pitchFamily="34" charset="0"/>
              </a:rPr>
              <a:t>-sa </a:t>
            </a:r>
            <a:r>
              <a:rPr lang="ro-RO" altLang="es-ES" dirty="0" err="1">
                <a:latin typeface="Arial Rounded MT Bold" panose="020F0704030504030204" pitchFamily="34" charset="0"/>
              </a:rPr>
              <a:t>aiba</a:t>
            </a:r>
            <a:r>
              <a:rPr lang="ro-RO" altLang="es-ES" dirty="0">
                <a:latin typeface="Arial Rounded MT Bold" panose="020F0704030504030204" pitchFamily="34" charset="0"/>
              </a:rPr>
              <a:t> o VIZIUNE (abordarea dv. se </a:t>
            </a:r>
            <a:r>
              <a:rPr lang="ro-RO" altLang="es-ES" dirty="0" err="1">
                <a:latin typeface="Arial Rounded MT Bold" panose="020F0704030504030204" pitchFamily="34" charset="0"/>
              </a:rPr>
              <a:t>potriveste</a:t>
            </a:r>
            <a:r>
              <a:rPr lang="ro-RO" altLang="es-ES" dirty="0">
                <a:latin typeface="Arial Rounded MT Bold" panose="020F0704030504030204" pitchFamily="34" charset="0"/>
              </a:rPr>
              <a:t> cu viziunea generala a echipei)</a:t>
            </a:r>
          </a:p>
          <a:p>
            <a:pPr>
              <a:defRPr/>
            </a:pPr>
            <a:endParaRPr lang="ro-RO" altLang="es-ES" dirty="0">
              <a:latin typeface="Arial Rounded MT Bold" panose="020F0704030504030204" pitchFamily="34" charset="0"/>
            </a:endParaRPr>
          </a:p>
          <a:p>
            <a:pPr>
              <a:defRPr/>
            </a:pPr>
            <a:r>
              <a:rPr lang="ro-RO" altLang="es-ES" dirty="0">
                <a:latin typeface="Arial Rounded MT Bold" panose="020F0704030504030204" pitchFamily="34" charset="0"/>
              </a:rPr>
              <a:t>De asemenea, liderul unei echipe virtuale ar trebui sa:</a:t>
            </a:r>
          </a:p>
          <a:p>
            <a:pPr>
              <a:defRPr/>
            </a:pPr>
            <a:endParaRPr lang="ro-RO" altLang="es-ES" dirty="0">
              <a:latin typeface="Arial Rounded MT Bold" panose="020F0704030504030204" pitchFamily="34" charset="0"/>
            </a:endParaRPr>
          </a:p>
          <a:p>
            <a:pPr>
              <a:defRPr/>
            </a:pPr>
            <a:r>
              <a:rPr lang="ro-RO" altLang="es-ES" dirty="0">
                <a:latin typeface="Arial Rounded MT Bold" panose="020F0704030504030204" pitchFamily="34" charset="0"/>
              </a:rPr>
              <a:t>-Formalizeze rolurile in echipa</a:t>
            </a:r>
          </a:p>
          <a:p>
            <a:pPr>
              <a:defRPr/>
            </a:pPr>
            <a:r>
              <a:rPr lang="ro-RO" altLang="es-ES" dirty="0">
                <a:latin typeface="Arial Rounded MT Bold" panose="020F0704030504030204" pitchFamily="34" charset="0"/>
              </a:rPr>
              <a:t>-Creeze un set de reguli foarte clare referitoare la modul in care sunt luate deciziile</a:t>
            </a:r>
          </a:p>
          <a:p>
            <a:pPr>
              <a:defRPr/>
            </a:pPr>
            <a:r>
              <a:rPr lang="ro-RO" altLang="es-ES" dirty="0">
                <a:latin typeface="Arial Rounded MT Bold" panose="020F0704030504030204" pitchFamily="34" charset="0"/>
              </a:rPr>
              <a:t>-Creeze un proces clar definit pentru a asigura livrarea rezultatelor </a:t>
            </a:r>
            <a:r>
              <a:rPr lang="ro-RO" altLang="es-ES" dirty="0" err="1">
                <a:latin typeface="Arial Rounded MT Bold" panose="020F0704030504030204" pitchFamily="34" charset="0"/>
              </a:rPr>
              <a:t>asteptate</a:t>
            </a:r>
            <a:r>
              <a:rPr lang="ro-RO" altLang="es-ES" dirty="0">
                <a:latin typeface="Arial Rounded MT Bold" panose="020F0704030504030204" pitchFamily="34" charset="0"/>
              </a:rPr>
              <a:t> de </a:t>
            </a:r>
            <a:r>
              <a:rPr lang="ro-RO" altLang="es-ES" dirty="0" err="1">
                <a:latin typeface="Arial Rounded MT Bold" panose="020F0704030504030204" pitchFamily="34" charset="0"/>
              </a:rPr>
              <a:t>catre</a:t>
            </a:r>
            <a:r>
              <a:rPr lang="ro-RO" altLang="es-ES" dirty="0">
                <a:latin typeface="Arial Rounded MT Bold" panose="020F0704030504030204" pitchFamily="34" charset="0"/>
              </a:rPr>
              <a:t> </a:t>
            </a:r>
            <a:r>
              <a:rPr lang="ro-RO" altLang="es-ES" dirty="0" err="1">
                <a:latin typeface="Arial Rounded MT Bold" panose="020F0704030504030204" pitchFamily="34" charset="0"/>
              </a:rPr>
              <a:t>toti</a:t>
            </a:r>
            <a:r>
              <a:rPr lang="ro-RO" altLang="es-ES" dirty="0">
                <a:latin typeface="Arial Rounded MT Bold" panose="020F0704030504030204" pitchFamily="34" charset="0"/>
              </a:rPr>
              <a:t> membrii echipei</a:t>
            </a:r>
          </a:p>
          <a:p>
            <a:pPr>
              <a:defRPr/>
            </a:pPr>
            <a:r>
              <a:rPr lang="ro-RO" altLang="es-ES" dirty="0">
                <a:latin typeface="Arial Rounded MT Bold" panose="020F0704030504030204" pitchFamily="34" charset="0"/>
              </a:rPr>
              <a:t>-Promoveze comunicarea clara si deschisa, adaptata </a:t>
            </a:r>
            <a:r>
              <a:rPr lang="ro-RO" altLang="es-ES" dirty="0" err="1">
                <a:latin typeface="Arial Rounded MT Bold" panose="020F0704030504030204" pitchFamily="34" charset="0"/>
              </a:rPr>
              <a:t>corespunzator</a:t>
            </a:r>
            <a:r>
              <a:rPr lang="ro-RO" altLang="es-ES" dirty="0">
                <a:latin typeface="Arial Rounded MT Bold" panose="020F0704030504030204" pitchFamily="34" charset="0"/>
              </a:rPr>
              <a:t> la caracteristicile echipei</a:t>
            </a:r>
          </a:p>
        </p:txBody>
      </p:sp>
    </p:spTree>
    <p:extLst>
      <p:ext uri="{BB962C8B-B14F-4D97-AF65-F5344CB8AC3E}">
        <p14:creationId xmlns:p14="http://schemas.microsoft.com/office/powerpoint/2010/main" val="306261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shirt&#10;&#10;Description automatically generated">
            <a:extLst>
              <a:ext uri="{FF2B5EF4-FFF2-40B4-BE49-F238E27FC236}">
                <a16:creationId xmlns:a16="http://schemas.microsoft.com/office/drawing/2014/main" id="{BE04E791-B8C0-4FB3-B160-C972B4D0DE43}"/>
              </a:ext>
            </a:extLst>
          </p:cNvPr>
          <p:cNvPicPr>
            <a:picLocks noChangeAspect="1"/>
          </p:cNvPicPr>
          <p:nvPr/>
        </p:nvPicPr>
        <p:blipFill rotWithShape="1">
          <a:blip r:embed="rId2">
            <a:extLst>
              <a:ext uri="{28A0092B-C50C-407E-A947-70E740481C1C}">
                <a14:useLocalDpi xmlns:a14="http://schemas.microsoft.com/office/drawing/2010/main" val="0"/>
              </a:ext>
            </a:extLst>
          </a:blip>
          <a:srcRect l="10827" r="10825"/>
          <a:stretch/>
        </p:blipFill>
        <p:spPr>
          <a:xfrm>
            <a:off x="7224174" y="1514182"/>
            <a:ext cx="4933129" cy="4912246"/>
          </a:xfrm>
          <a:prstGeom prst="rect">
            <a:avLst/>
          </a:prstGeom>
        </p:spPr>
      </p:pic>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ttangolo 1">
            <a:extLst>
              <a:ext uri="{FF2B5EF4-FFF2-40B4-BE49-F238E27FC236}">
                <a16:creationId xmlns:a16="http://schemas.microsoft.com/office/drawing/2014/main" id="{50937956-F9E8-4796-8E1E-2932BB6CF382}"/>
              </a:ext>
            </a:extLst>
          </p:cNvPr>
          <p:cNvSpPr/>
          <p:nvPr/>
        </p:nvSpPr>
        <p:spPr>
          <a:xfrm>
            <a:off x="2353995" y="1180668"/>
            <a:ext cx="5828471" cy="4801314"/>
          </a:xfrm>
          <a:prstGeom prst="rect">
            <a:avLst/>
          </a:prstGeom>
        </p:spPr>
        <p:txBody>
          <a:bodyPr wrap="square">
            <a:spAutoFit/>
          </a:bodyPr>
          <a:lstStyle/>
          <a:p>
            <a:pPr>
              <a:defRPr/>
            </a:pPr>
            <a:r>
              <a:rPr lang="en-GB" altLang="es-ES" dirty="0">
                <a:solidFill>
                  <a:schemeClr val="accent6">
                    <a:lumMod val="75000"/>
                  </a:schemeClr>
                </a:solidFill>
                <a:latin typeface="Arial Rounded MT Bold" panose="020F0704030504030204" pitchFamily="34" charset="0"/>
              </a:rPr>
              <a:t>5. </a:t>
            </a:r>
            <a:r>
              <a:rPr lang="en-GB" altLang="es-ES" dirty="0" err="1">
                <a:solidFill>
                  <a:schemeClr val="accent6">
                    <a:lumMod val="75000"/>
                  </a:schemeClr>
                </a:solidFill>
                <a:latin typeface="Arial Rounded MT Bold" panose="020F0704030504030204" pitchFamily="34" charset="0"/>
              </a:rPr>
              <a:t>Stabilirea</a:t>
            </a:r>
            <a:r>
              <a:rPr lang="en-GB" altLang="es-ES" dirty="0">
                <a:solidFill>
                  <a:schemeClr val="accent6">
                    <a:lumMod val="75000"/>
                  </a:schemeClr>
                </a:solidFill>
                <a:latin typeface="Arial Rounded MT Bold" panose="020F0704030504030204" pitchFamily="34" charset="0"/>
              </a:rPr>
              <a:t> “</a:t>
            </a:r>
            <a:r>
              <a:rPr lang="en-GB" altLang="es-ES" dirty="0" err="1">
                <a:solidFill>
                  <a:schemeClr val="accent6">
                    <a:lumMod val="75000"/>
                  </a:schemeClr>
                </a:solidFill>
                <a:latin typeface="Arial Rounded MT Bold" panose="020F0704030504030204" pitchFamily="34" charset="0"/>
              </a:rPr>
              <a:t>regulilor</a:t>
            </a:r>
            <a:r>
              <a:rPr lang="en-GB" altLang="es-ES" dirty="0">
                <a:solidFill>
                  <a:schemeClr val="accent6">
                    <a:lumMod val="75000"/>
                  </a:schemeClr>
                </a:solidFill>
                <a:latin typeface="Arial Rounded MT Bold" panose="020F0704030504030204" pitchFamily="34" charset="0"/>
              </a:rPr>
              <a:t> de </a:t>
            </a:r>
            <a:r>
              <a:rPr lang="en-GB" altLang="es-ES" dirty="0" err="1">
                <a:solidFill>
                  <a:schemeClr val="accent6">
                    <a:lumMod val="75000"/>
                  </a:schemeClr>
                </a:solidFill>
                <a:latin typeface="Arial Rounded MT Bold" panose="020F0704030504030204" pitchFamily="34" charset="0"/>
              </a:rPr>
              <a:t>baza</a:t>
            </a:r>
            <a:r>
              <a:rPr lang="en-GB" altLang="es-ES" dirty="0">
                <a:solidFill>
                  <a:schemeClr val="accent6">
                    <a:lumMod val="75000"/>
                  </a:schemeClr>
                </a:solidFill>
                <a:latin typeface="Arial Rounded MT Bold" panose="020F0704030504030204" pitchFamily="34" charset="0"/>
              </a:rPr>
              <a:t>”: </a:t>
            </a:r>
          </a:p>
          <a:p>
            <a:pPr>
              <a:defRPr/>
            </a:pPr>
            <a:endParaRPr lang="en-GB" altLang="es-ES" dirty="0">
              <a:solidFill>
                <a:schemeClr val="accent6">
                  <a:lumMod val="75000"/>
                </a:schemeClr>
              </a:solidFill>
              <a:latin typeface="Arial Rounded MT Bold" panose="020F0704030504030204" pitchFamily="34" charset="0"/>
            </a:endParaRPr>
          </a:p>
          <a:p>
            <a:pPr>
              <a:defRPr/>
            </a:pPr>
            <a:r>
              <a:rPr lang="en-GB" altLang="es-ES" dirty="0" err="1">
                <a:latin typeface="Arial Rounded MT Bold" panose="020F0704030504030204" pitchFamily="34" charset="0"/>
              </a:rPr>
              <a:t>Decideti</a:t>
            </a:r>
            <a:r>
              <a:rPr lang="en-GB" altLang="es-ES" dirty="0">
                <a:latin typeface="Arial Rounded MT Bold" panose="020F0704030504030204" pitchFamily="34" charset="0"/>
              </a:rPr>
              <a:t> </a:t>
            </a:r>
            <a:r>
              <a:rPr lang="en-GB" altLang="es-ES" dirty="0" err="1">
                <a:latin typeface="Arial Rounded MT Bold" panose="020F0704030504030204" pitchFamily="34" charset="0"/>
              </a:rPr>
              <a:t>impreuna</a:t>
            </a:r>
            <a:r>
              <a:rPr lang="en-GB" altLang="es-ES" dirty="0">
                <a:latin typeface="Arial Rounded MT Bold" panose="020F0704030504030204" pitchFamily="34" charset="0"/>
              </a:rPr>
              <a:t> </a:t>
            </a:r>
            <a:r>
              <a:rPr lang="en-GB" altLang="es-ES" dirty="0" err="1">
                <a:latin typeface="Arial Rounded MT Bold" panose="020F0704030504030204" pitchFamily="34" charset="0"/>
              </a:rPr>
              <a:t>si</a:t>
            </a:r>
            <a:r>
              <a:rPr lang="en-GB" altLang="es-ES" dirty="0">
                <a:latin typeface="Arial Rounded MT Bold" panose="020F0704030504030204" pitchFamily="34" charset="0"/>
              </a:rPr>
              <a:t> </a:t>
            </a:r>
            <a:r>
              <a:rPr lang="en-GB" altLang="es-ES" dirty="0" err="1">
                <a:latin typeface="Arial Rounded MT Bold" panose="020F0704030504030204" pitchFamily="34" charset="0"/>
              </a:rPr>
              <a:t>pastrati</a:t>
            </a:r>
            <a:r>
              <a:rPr lang="en-GB" altLang="es-ES" dirty="0">
                <a:latin typeface="Arial Rounded MT Bold" panose="020F0704030504030204" pitchFamily="34" charset="0"/>
              </a:rPr>
              <a:t> in forma </a:t>
            </a:r>
            <a:r>
              <a:rPr lang="en-GB" altLang="es-ES" dirty="0" err="1">
                <a:latin typeface="Arial Rounded MT Bold" panose="020F0704030504030204" pitchFamily="34" charset="0"/>
              </a:rPr>
              <a:t>scrisa</a:t>
            </a:r>
            <a:r>
              <a:rPr lang="en-GB" altLang="es-ES" dirty="0">
                <a:latin typeface="Arial Rounded MT Bold" panose="020F0704030504030204" pitchFamily="34" charset="0"/>
              </a:rPr>
              <a:t>, </a:t>
            </a:r>
            <a:r>
              <a:rPr lang="en-GB" altLang="es-ES" dirty="0" err="1">
                <a:latin typeface="Arial Rounded MT Bold" panose="020F0704030504030204" pitchFamily="34" charset="0"/>
              </a:rPr>
              <a:t>accesibila</a:t>
            </a:r>
            <a:r>
              <a:rPr lang="en-GB" altLang="es-ES" dirty="0">
                <a:latin typeface="Arial Rounded MT Bold" panose="020F0704030504030204" pitchFamily="34" charset="0"/>
              </a:rPr>
              <a:t> </a:t>
            </a:r>
            <a:r>
              <a:rPr lang="en-GB" altLang="es-ES" dirty="0" err="1">
                <a:latin typeface="Arial Rounded MT Bold" panose="020F0704030504030204" pitchFamily="34" charset="0"/>
              </a:rPr>
              <a:t>tuturor</a:t>
            </a:r>
            <a:r>
              <a:rPr lang="en-GB" altLang="es-ES" dirty="0">
                <a:latin typeface="Arial Rounded MT Bold" panose="020F0704030504030204" pitchFamily="34" charset="0"/>
              </a:rPr>
              <a:t>, </a:t>
            </a:r>
            <a:r>
              <a:rPr lang="en-GB" altLang="es-ES" dirty="0" err="1">
                <a:latin typeface="Arial Rounded MT Bold" panose="020F0704030504030204" pitchFamily="34" charset="0"/>
              </a:rPr>
              <a:t>urmatoarele</a:t>
            </a:r>
            <a:r>
              <a:rPr lang="en-GB" altLang="es-ES" dirty="0">
                <a:latin typeface="Arial Rounded MT Bold" panose="020F0704030504030204" pitchFamily="34" charset="0"/>
              </a:rPr>
              <a:t>: </a:t>
            </a:r>
          </a:p>
          <a:p>
            <a:pPr>
              <a:defRPr/>
            </a:pPr>
            <a:r>
              <a:rPr lang="en-GB" altLang="es-ES" dirty="0">
                <a:latin typeface="Arial Rounded MT Bold" panose="020F0704030504030204" pitchFamily="34" charset="0"/>
              </a:rPr>
              <a:t>-</a:t>
            </a:r>
            <a:r>
              <a:rPr lang="en-GB" altLang="es-ES" dirty="0" err="1">
                <a:latin typeface="Arial Rounded MT Bold" panose="020F0704030504030204" pitchFamily="34" charset="0"/>
              </a:rPr>
              <a:t>orele</a:t>
            </a:r>
            <a:r>
              <a:rPr lang="en-GB" altLang="es-ES" dirty="0">
                <a:latin typeface="Arial Rounded MT Bold" panose="020F0704030504030204" pitchFamily="34" charset="0"/>
              </a:rPr>
              <a:t> de </a:t>
            </a:r>
            <a:r>
              <a:rPr lang="en-GB" altLang="es-ES" dirty="0" err="1">
                <a:latin typeface="Arial Rounded MT Bold" panose="020F0704030504030204" pitchFamily="34" charset="0"/>
              </a:rPr>
              <a:t>incepere</a:t>
            </a:r>
            <a:r>
              <a:rPr lang="en-GB" altLang="es-ES" dirty="0">
                <a:latin typeface="Arial Rounded MT Bold" panose="020F0704030504030204" pitchFamily="34" charset="0"/>
              </a:rPr>
              <a:t> </a:t>
            </a:r>
            <a:r>
              <a:rPr lang="en-GB" altLang="es-ES" dirty="0" err="1">
                <a:latin typeface="Arial Rounded MT Bold" panose="020F0704030504030204" pitchFamily="34" charset="0"/>
              </a:rPr>
              <a:t>si</a:t>
            </a:r>
            <a:r>
              <a:rPr lang="en-GB" altLang="es-ES" dirty="0">
                <a:latin typeface="Arial Rounded MT Bold" panose="020F0704030504030204" pitchFamily="34" charset="0"/>
              </a:rPr>
              <a:t> de </a:t>
            </a:r>
            <a:r>
              <a:rPr lang="en-GB" altLang="es-ES" dirty="0" err="1">
                <a:latin typeface="Arial Rounded MT Bold" panose="020F0704030504030204" pitchFamily="34" charset="0"/>
              </a:rPr>
              <a:t>finalizare</a:t>
            </a:r>
            <a:r>
              <a:rPr lang="en-GB" altLang="es-ES" dirty="0">
                <a:latin typeface="Arial Rounded MT Bold" panose="020F0704030504030204" pitchFamily="34" charset="0"/>
              </a:rPr>
              <a:t> a </a:t>
            </a:r>
            <a:r>
              <a:rPr lang="en-GB" altLang="es-ES" dirty="0" err="1">
                <a:latin typeface="Arial Rounded MT Bold" panose="020F0704030504030204" pitchFamily="34" charset="0"/>
              </a:rPr>
              <a:t>programului</a:t>
            </a:r>
            <a:r>
              <a:rPr lang="en-GB" altLang="es-ES" dirty="0">
                <a:latin typeface="Arial Rounded MT Bold" panose="020F0704030504030204" pitchFamily="34" charset="0"/>
              </a:rPr>
              <a:t> de </a:t>
            </a:r>
            <a:r>
              <a:rPr lang="en-GB" altLang="es-ES" dirty="0" err="1">
                <a:latin typeface="Arial Rounded MT Bold" panose="020F0704030504030204" pitchFamily="34" charset="0"/>
              </a:rPr>
              <a:t>lucru</a:t>
            </a:r>
            <a:r>
              <a:rPr lang="en-GB" altLang="es-ES" dirty="0">
                <a:latin typeface="Arial Rounded MT Bold" panose="020F0704030504030204" pitchFamily="34" charset="0"/>
              </a:rPr>
              <a:t> </a:t>
            </a:r>
            <a:r>
              <a:rPr lang="en-GB" altLang="es-ES" dirty="0" err="1">
                <a:latin typeface="Arial Rounded MT Bold" panose="020F0704030504030204" pitchFamily="34" charset="0"/>
              </a:rPr>
              <a:t>pentru</a:t>
            </a:r>
            <a:r>
              <a:rPr lang="en-GB" altLang="es-ES" dirty="0">
                <a:latin typeface="Arial Rounded MT Bold" panose="020F0704030504030204" pitchFamily="34" charset="0"/>
              </a:rPr>
              <a:t> </a:t>
            </a:r>
            <a:r>
              <a:rPr lang="en-GB" altLang="es-ES" dirty="0" err="1">
                <a:latin typeface="Arial Rounded MT Bold" panose="020F0704030504030204" pitchFamily="34" charset="0"/>
              </a:rPr>
              <a:t>toata</a:t>
            </a:r>
            <a:r>
              <a:rPr lang="en-GB" altLang="es-ES" dirty="0">
                <a:latin typeface="Arial Rounded MT Bold" panose="020F0704030504030204" pitchFamily="34" charset="0"/>
              </a:rPr>
              <a:t> </a:t>
            </a:r>
            <a:r>
              <a:rPr lang="en-GB" altLang="es-ES" dirty="0" err="1">
                <a:latin typeface="Arial Rounded MT Bold" panose="020F0704030504030204" pitchFamily="34" charset="0"/>
              </a:rPr>
              <a:t>lumea</a:t>
            </a:r>
            <a:endParaRPr lang="en-GB" altLang="es-ES" dirty="0">
              <a:latin typeface="Arial Rounded MT Bold" panose="020F0704030504030204" pitchFamily="34" charset="0"/>
            </a:endParaRPr>
          </a:p>
          <a:p>
            <a:pPr>
              <a:defRPr/>
            </a:pPr>
            <a:r>
              <a:rPr lang="en-GB" altLang="es-ES" dirty="0">
                <a:latin typeface="Arial Rounded MT Bold" panose="020F0704030504030204" pitchFamily="34" charset="0"/>
              </a:rPr>
              <a:t>-</a:t>
            </a:r>
            <a:r>
              <a:rPr lang="en-GB" altLang="es-ES" dirty="0" err="1">
                <a:latin typeface="Arial Rounded MT Bold" panose="020F0704030504030204" pitchFamily="34" charset="0"/>
              </a:rPr>
              <a:t>timpul</a:t>
            </a:r>
            <a:r>
              <a:rPr lang="en-GB" altLang="es-ES" dirty="0">
                <a:latin typeface="Arial Rounded MT Bold" panose="020F0704030504030204" pitchFamily="34" charset="0"/>
              </a:rPr>
              <a:t> de </a:t>
            </a:r>
            <a:r>
              <a:rPr lang="en-GB" altLang="es-ES" dirty="0" err="1">
                <a:latin typeface="Arial Rounded MT Bold" panose="020F0704030504030204" pitchFamily="34" charset="0"/>
              </a:rPr>
              <a:t>raspuns</a:t>
            </a:r>
            <a:r>
              <a:rPr lang="en-GB" altLang="es-ES" dirty="0">
                <a:latin typeface="Arial Rounded MT Bold" panose="020F0704030504030204" pitchFamily="34" charset="0"/>
              </a:rPr>
              <a:t> la e-</a:t>
            </a:r>
            <a:r>
              <a:rPr lang="en-GB" altLang="es-ES" dirty="0" err="1">
                <a:latin typeface="Arial Rounded MT Bold" panose="020F0704030504030204" pitchFamily="34" charset="0"/>
              </a:rPr>
              <a:t>mailuri</a:t>
            </a:r>
            <a:endParaRPr lang="en-GB" altLang="es-ES" dirty="0">
              <a:latin typeface="Arial Rounded MT Bold" panose="020F0704030504030204" pitchFamily="34" charset="0"/>
            </a:endParaRPr>
          </a:p>
          <a:p>
            <a:pPr>
              <a:defRPr/>
            </a:pPr>
            <a:r>
              <a:rPr lang="en-GB" altLang="es-ES" dirty="0">
                <a:latin typeface="Arial Rounded MT Bold" panose="020F0704030504030204" pitchFamily="34" charset="0"/>
              </a:rPr>
              <a:t>-</a:t>
            </a:r>
            <a:r>
              <a:rPr lang="en-GB" altLang="es-ES" dirty="0" err="1">
                <a:latin typeface="Arial Rounded MT Bold" panose="020F0704030504030204" pitchFamily="34" charset="0"/>
              </a:rPr>
              <a:t>durata</a:t>
            </a:r>
            <a:r>
              <a:rPr lang="en-GB" altLang="es-ES" dirty="0">
                <a:latin typeface="Arial Rounded MT Bold" panose="020F0704030504030204" pitchFamily="34" charset="0"/>
              </a:rPr>
              <a:t> pe care </a:t>
            </a:r>
            <a:r>
              <a:rPr lang="en-GB" altLang="es-ES" dirty="0" err="1">
                <a:latin typeface="Arial Rounded MT Bold" panose="020F0704030504030204" pitchFamily="34" charset="0"/>
              </a:rPr>
              <a:t>ar</a:t>
            </a:r>
            <a:r>
              <a:rPr lang="en-GB" altLang="es-ES" dirty="0">
                <a:latin typeface="Arial Rounded MT Bold" panose="020F0704030504030204" pitchFamily="34" charset="0"/>
              </a:rPr>
              <a:t> </a:t>
            </a:r>
            <a:r>
              <a:rPr lang="en-GB" altLang="es-ES" dirty="0" err="1">
                <a:latin typeface="Arial Rounded MT Bold" panose="020F0704030504030204" pitchFamily="34" charset="0"/>
              </a:rPr>
              <a:t>trebui</a:t>
            </a:r>
            <a:r>
              <a:rPr lang="en-GB" altLang="es-ES" dirty="0">
                <a:latin typeface="Arial Rounded MT Bold" panose="020F0704030504030204" pitchFamily="34" charset="0"/>
              </a:rPr>
              <a:t> </a:t>
            </a:r>
            <a:r>
              <a:rPr lang="en-GB" altLang="es-ES" dirty="0" err="1">
                <a:latin typeface="Arial Rounded MT Bold" panose="020F0704030504030204" pitchFamily="34" charset="0"/>
              </a:rPr>
              <a:t>sa</a:t>
            </a:r>
            <a:r>
              <a:rPr lang="en-GB" altLang="es-ES" dirty="0">
                <a:latin typeface="Arial Rounded MT Bold" panose="020F0704030504030204" pitchFamily="34" charset="0"/>
              </a:rPr>
              <a:t> o </a:t>
            </a:r>
            <a:r>
              <a:rPr lang="en-GB" altLang="es-ES" dirty="0" err="1">
                <a:latin typeface="Arial Rounded MT Bold" panose="020F0704030504030204" pitchFamily="34" charset="0"/>
              </a:rPr>
              <a:t>aiba</a:t>
            </a:r>
            <a:r>
              <a:rPr lang="en-GB" altLang="es-ES" dirty="0">
                <a:latin typeface="Arial Rounded MT Bold" panose="020F0704030504030204" pitchFamily="34" charset="0"/>
              </a:rPr>
              <a:t> </a:t>
            </a:r>
            <a:r>
              <a:rPr lang="en-GB" altLang="es-ES" dirty="0" err="1">
                <a:latin typeface="Arial Rounded MT Bold" panose="020F0704030504030204" pitchFamily="34" charset="0"/>
              </a:rPr>
              <a:t>sedintele</a:t>
            </a:r>
            <a:r>
              <a:rPr lang="en-GB" altLang="es-ES" dirty="0">
                <a:latin typeface="Arial Rounded MT Bold" panose="020F0704030504030204" pitchFamily="34" charset="0"/>
              </a:rPr>
              <a:t> online </a:t>
            </a:r>
          </a:p>
          <a:p>
            <a:pPr>
              <a:defRPr/>
            </a:pPr>
            <a:r>
              <a:rPr lang="en-GB" altLang="es-ES" dirty="0">
                <a:latin typeface="Arial Rounded MT Bold" panose="020F0704030504030204" pitchFamily="34" charset="0"/>
              </a:rPr>
              <a:t>-</a:t>
            </a:r>
            <a:r>
              <a:rPr lang="en-GB" altLang="es-ES" dirty="0" err="1">
                <a:latin typeface="Arial Rounded MT Bold" panose="020F0704030504030204" pitchFamily="34" charset="0"/>
              </a:rPr>
              <a:t>durata</a:t>
            </a:r>
            <a:r>
              <a:rPr lang="en-GB" altLang="es-ES" dirty="0">
                <a:latin typeface="Arial Rounded MT Bold" panose="020F0704030504030204" pitchFamily="34" charset="0"/>
              </a:rPr>
              <a:t> pe care </a:t>
            </a:r>
            <a:r>
              <a:rPr lang="en-GB" altLang="es-ES" dirty="0" err="1">
                <a:latin typeface="Arial Rounded MT Bold" panose="020F0704030504030204" pitchFamily="34" charset="0"/>
              </a:rPr>
              <a:t>ar</a:t>
            </a:r>
            <a:r>
              <a:rPr lang="en-GB" altLang="es-ES" dirty="0">
                <a:latin typeface="Arial Rounded MT Bold" panose="020F0704030504030204" pitchFamily="34" charset="0"/>
              </a:rPr>
              <a:t> </a:t>
            </a:r>
            <a:r>
              <a:rPr lang="en-GB" altLang="es-ES" dirty="0" err="1">
                <a:latin typeface="Arial Rounded MT Bold" panose="020F0704030504030204" pitchFamily="34" charset="0"/>
              </a:rPr>
              <a:t>trebui</a:t>
            </a:r>
            <a:r>
              <a:rPr lang="en-GB" altLang="es-ES" dirty="0">
                <a:latin typeface="Arial Rounded MT Bold" panose="020F0704030504030204" pitchFamily="34" charset="0"/>
              </a:rPr>
              <a:t> </a:t>
            </a:r>
            <a:r>
              <a:rPr lang="en-GB" altLang="es-ES" dirty="0" err="1">
                <a:latin typeface="Arial Rounded MT Bold" panose="020F0704030504030204" pitchFamily="34" charset="0"/>
              </a:rPr>
              <a:t>sa</a:t>
            </a:r>
            <a:r>
              <a:rPr lang="en-GB" altLang="es-ES" dirty="0">
                <a:latin typeface="Arial Rounded MT Bold" panose="020F0704030504030204" pitchFamily="34" charset="0"/>
              </a:rPr>
              <a:t> o </a:t>
            </a:r>
            <a:r>
              <a:rPr lang="en-GB" altLang="es-ES" dirty="0" err="1">
                <a:latin typeface="Arial Rounded MT Bold" panose="020F0704030504030204" pitchFamily="34" charset="0"/>
              </a:rPr>
              <a:t>aiba</a:t>
            </a:r>
            <a:r>
              <a:rPr lang="en-GB" altLang="es-ES" dirty="0">
                <a:latin typeface="Arial Rounded MT Bold" panose="020F0704030504030204" pitchFamily="34" charset="0"/>
              </a:rPr>
              <a:t> </a:t>
            </a:r>
            <a:r>
              <a:rPr lang="en-GB" altLang="es-ES" dirty="0" err="1">
                <a:latin typeface="Arial Rounded MT Bold" panose="020F0704030504030204" pitchFamily="34" charset="0"/>
              </a:rPr>
              <a:t>pauzele</a:t>
            </a:r>
            <a:endParaRPr lang="en-GB" altLang="es-ES" dirty="0">
              <a:latin typeface="Arial Rounded MT Bold" panose="020F0704030504030204" pitchFamily="34" charset="0"/>
            </a:endParaRPr>
          </a:p>
          <a:p>
            <a:pPr>
              <a:defRPr/>
            </a:pPr>
            <a:r>
              <a:rPr lang="en-GB" altLang="es-ES" dirty="0">
                <a:latin typeface="Arial Rounded MT Bold" panose="020F0704030504030204" pitchFamily="34" charset="0"/>
              </a:rPr>
              <a:t>-</a:t>
            </a:r>
            <a:r>
              <a:rPr lang="en-GB" altLang="es-ES" dirty="0" err="1">
                <a:latin typeface="Arial Rounded MT Bold" panose="020F0704030504030204" pitchFamily="34" charset="0"/>
              </a:rPr>
              <a:t>tonul</a:t>
            </a:r>
            <a:r>
              <a:rPr lang="en-GB" altLang="es-ES" dirty="0">
                <a:latin typeface="Arial Rounded MT Bold" panose="020F0704030504030204" pitchFamily="34" charset="0"/>
              </a:rPr>
              <a:t> de </a:t>
            </a:r>
            <a:r>
              <a:rPr lang="en-GB" altLang="es-ES" dirty="0" err="1">
                <a:latin typeface="Arial Rounded MT Bold" panose="020F0704030504030204" pitchFamily="34" charset="0"/>
              </a:rPr>
              <a:t>comunicare</a:t>
            </a:r>
            <a:r>
              <a:rPr lang="en-GB" altLang="es-ES" dirty="0">
                <a:latin typeface="Arial Rounded MT Bold" panose="020F0704030504030204" pitchFamily="34" charset="0"/>
              </a:rPr>
              <a:t> </a:t>
            </a:r>
            <a:r>
              <a:rPr lang="en-GB" altLang="es-ES" dirty="0" err="1">
                <a:latin typeface="Arial Rounded MT Bold" panose="020F0704030504030204" pitchFamily="34" charset="0"/>
              </a:rPr>
              <a:t>preferat</a:t>
            </a:r>
            <a:r>
              <a:rPr lang="en-GB" altLang="es-ES" dirty="0">
                <a:latin typeface="Arial Rounded MT Bold" panose="020F0704030504030204" pitchFamily="34" charset="0"/>
              </a:rPr>
              <a:t> (</a:t>
            </a:r>
            <a:r>
              <a:rPr lang="en-GB" altLang="es-ES" dirty="0" err="1">
                <a:latin typeface="Arial Rounded MT Bold" panose="020F0704030504030204" pitchFamily="34" charset="0"/>
              </a:rPr>
              <a:t>mai</a:t>
            </a:r>
            <a:r>
              <a:rPr lang="en-GB" altLang="es-ES" dirty="0">
                <a:latin typeface="Arial Rounded MT Bold" panose="020F0704030504030204" pitchFamily="34" charset="0"/>
              </a:rPr>
              <a:t> formal </a:t>
            </a:r>
            <a:r>
              <a:rPr lang="en-GB" altLang="es-ES" dirty="0" err="1">
                <a:latin typeface="Arial Rounded MT Bold" panose="020F0704030504030204" pitchFamily="34" charset="0"/>
              </a:rPr>
              <a:t>sau</a:t>
            </a:r>
            <a:r>
              <a:rPr lang="en-GB" altLang="es-ES" dirty="0">
                <a:latin typeface="Arial Rounded MT Bold" panose="020F0704030504030204" pitchFamily="34" charset="0"/>
              </a:rPr>
              <a:t> </a:t>
            </a:r>
            <a:r>
              <a:rPr lang="en-GB" altLang="es-ES" dirty="0" err="1">
                <a:latin typeface="Arial Rounded MT Bold" panose="020F0704030504030204" pitchFamily="34" charset="0"/>
              </a:rPr>
              <a:t>mai</a:t>
            </a:r>
            <a:r>
              <a:rPr lang="en-GB" altLang="es-ES" dirty="0">
                <a:latin typeface="Arial Rounded MT Bold" panose="020F0704030504030204" pitchFamily="34" charset="0"/>
              </a:rPr>
              <a:t> </a:t>
            </a:r>
            <a:r>
              <a:rPr lang="en-GB" altLang="es-ES" dirty="0" err="1">
                <a:latin typeface="Arial Rounded MT Bold" panose="020F0704030504030204" pitchFamily="34" charset="0"/>
              </a:rPr>
              <a:t>relaxat</a:t>
            </a:r>
            <a:r>
              <a:rPr lang="en-GB" altLang="es-ES" dirty="0">
                <a:latin typeface="Arial Rounded MT Bold" panose="020F0704030504030204" pitchFamily="34" charset="0"/>
              </a:rPr>
              <a:t>)</a:t>
            </a:r>
          </a:p>
          <a:p>
            <a:pPr>
              <a:defRPr/>
            </a:pPr>
            <a:r>
              <a:rPr lang="en-GB" altLang="es-ES" dirty="0">
                <a:latin typeface="Arial Rounded MT Bold" panose="020F0704030504030204" pitchFamily="34" charset="0"/>
              </a:rPr>
              <a:t>-</a:t>
            </a:r>
            <a:r>
              <a:rPr lang="en-GB" altLang="es-ES" dirty="0" err="1">
                <a:latin typeface="Arial Rounded MT Bold" panose="020F0704030504030204" pitchFamily="34" charset="0"/>
              </a:rPr>
              <a:t>aspecte</a:t>
            </a:r>
            <a:r>
              <a:rPr lang="en-GB" altLang="es-ES" dirty="0">
                <a:latin typeface="Arial Rounded MT Bold" panose="020F0704030504030204" pitchFamily="34" charset="0"/>
              </a:rPr>
              <a:t> </a:t>
            </a:r>
            <a:r>
              <a:rPr lang="en-GB" altLang="es-ES" dirty="0" err="1">
                <a:latin typeface="Arial Rounded MT Bold" panose="020F0704030504030204" pitchFamily="34" charset="0"/>
              </a:rPr>
              <a:t>culturale</a:t>
            </a:r>
            <a:r>
              <a:rPr lang="en-GB" altLang="es-ES" dirty="0">
                <a:latin typeface="Arial Rounded MT Bold" panose="020F0704030504030204" pitchFamily="34" charset="0"/>
              </a:rPr>
              <a:t> (</a:t>
            </a:r>
            <a:r>
              <a:rPr lang="en-GB" altLang="es-ES" dirty="0" err="1">
                <a:latin typeface="Arial Rounded MT Bold" panose="020F0704030504030204" pitchFamily="34" charset="0"/>
              </a:rPr>
              <a:t>sarbatori</a:t>
            </a:r>
            <a:r>
              <a:rPr lang="en-GB" altLang="es-ES" dirty="0">
                <a:latin typeface="Arial Rounded MT Bold" panose="020F0704030504030204" pitchFamily="34" charset="0"/>
              </a:rPr>
              <a:t> </a:t>
            </a:r>
            <a:r>
              <a:rPr lang="en-GB" altLang="es-ES" dirty="0" err="1">
                <a:latin typeface="Arial Rounded MT Bold" panose="020F0704030504030204" pitchFamily="34" charset="0"/>
              </a:rPr>
              <a:t>nationale</a:t>
            </a:r>
            <a:r>
              <a:rPr lang="en-GB" altLang="es-ES" dirty="0">
                <a:latin typeface="Arial Rounded MT Bold" panose="020F0704030504030204" pitchFamily="34" charset="0"/>
              </a:rPr>
              <a:t>/</a:t>
            </a:r>
            <a:r>
              <a:rPr lang="en-GB" altLang="es-ES" dirty="0" err="1">
                <a:latin typeface="Arial Rounded MT Bold" panose="020F0704030504030204" pitchFamily="34" charset="0"/>
              </a:rPr>
              <a:t>religioase</a:t>
            </a:r>
            <a:r>
              <a:rPr lang="en-GB" altLang="es-ES" dirty="0">
                <a:latin typeface="Arial Rounded MT Bold" panose="020F0704030504030204" pitchFamily="34" charset="0"/>
              </a:rPr>
              <a:t>)</a:t>
            </a:r>
          </a:p>
          <a:p>
            <a:pPr>
              <a:defRPr/>
            </a:pPr>
            <a:r>
              <a:rPr lang="en-GB" altLang="es-ES" dirty="0">
                <a:latin typeface="Arial Rounded MT Bold" panose="020F0704030504030204" pitchFamily="34" charset="0"/>
              </a:rPr>
              <a:t>-</a:t>
            </a:r>
            <a:r>
              <a:rPr lang="en-GB" altLang="es-ES" dirty="0" err="1">
                <a:latin typeface="Arial Rounded MT Bold" panose="020F0704030504030204" pitchFamily="34" charset="0"/>
              </a:rPr>
              <a:t>modul</a:t>
            </a:r>
            <a:r>
              <a:rPr lang="en-GB" altLang="es-ES" dirty="0">
                <a:latin typeface="Arial Rounded MT Bold" panose="020F0704030504030204" pitchFamily="34" charset="0"/>
              </a:rPr>
              <a:t> in care sunt </a:t>
            </a:r>
            <a:r>
              <a:rPr lang="en-GB" altLang="es-ES" dirty="0" err="1">
                <a:latin typeface="Arial Rounded MT Bold" panose="020F0704030504030204" pitchFamily="34" charset="0"/>
              </a:rPr>
              <a:t>luate</a:t>
            </a:r>
            <a:r>
              <a:rPr lang="en-GB" altLang="es-ES" dirty="0">
                <a:latin typeface="Arial Rounded MT Bold" panose="020F0704030504030204" pitchFamily="34" charset="0"/>
              </a:rPr>
              <a:t> </a:t>
            </a:r>
            <a:r>
              <a:rPr lang="en-GB" altLang="es-ES" dirty="0" err="1">
                <a:latin typeface="Arial Rounded MT Bold" panose="020F0704030504030204" pitchFamily="34" charset="0"/>
              </a:rPr>
              <a:t>deciziile</a:t>
            </a:r>
            <a:endParaRPr lang="en-GB" altLang="es-ES" dirty="0">
              <a:latin typeface="Arial Rounded MT Bold" panose="020F0704030504030204" pitchFamily="34" charset="0"/>
            </a:endParaRPr>
          </a:p>
          <a:p>
            <a:pPr>
              <a:defRPr/>
            </a:pPr>
            <a:r>
              <a:rPr lang="en-GB" altLang="es-ES" dirty="0">
                <a:latin typeface="Arial Rounded MT Bold" panose="020F0704030504030204" pitchFamily="34" charset="0"/>
              </a:rPr>
              <a:t>-</a:t>
            </a:r>
            <a:r>
              <a:rPr lang="en-GB" altLang="es-ES" dirty="0" err="1">
                <a:latin typeface="Arial Rounded MT Bold" panose="020F0704030504030204" pitchFamily="34" charset="0"/>
              </a:rPr>
              <a:t>urmarirea</a:t>
            </a:r>
            <a:r>
              <a:rPr lang="en-GB" altLang="es-ES" dirty="0">
                <a:latin typeface="Arial Rounded MT Bold" panose="020F0704030504030204" pitchFamily="34" charset="0"/>
              </a:rPr>
              <a:t> </a:t>
            </a:r>
            <a:r>
              <a:rPr lang="en-GB" altLang="es-ES" dirty="0" err="1">
                <a:latin typeface="Arial Rounded MT Bold" panose="020F0704030504030204" pitchFamily="34" charset="0"/>
              </a:rPr>
              <a:t>si</a:t>
            </a:r>
            <a:r>
              <a:rPr lang="en-GB" altLang="es-ES" dirty="0">
                <a:latin typeface="Arial Rounded MT Bold" panose="020F0704030504030204" pitchFamily="34" charset="0"/>
              </a:rPr>
              <a:t> </a:t>
            </a:r>
            <a:r>
              <a:rPr lang="en-GB" altLang="es-ES" dirty="0" err="1">
                <a:latin typeface="Arial Rounded MT Bold" panose="020F0704030504030204" pitchFamily="34" charset="0"/>
              </a:rPr>
              <a:t>raportarea</a:t>
            </a:r>
            <a:r>
              <a:rPr lang="en-GB" altLang="es-ES" dirty="0">
                <a:latin typeface="Arial Rounded MT Bold" panose="020F0704030504030204" pitchFamily="34" charset="0"/>
              </a:rPr>
              <a:t> </a:t>
            </a:r>
            <a:r>
              <a:rPr lang="en-GB" altLang="es-ES" dirty="0" err="1">
                <a:latin typeface="Arial Rounded MT Bold" panose="020F0704030504030204" pitchFamily="34" charset="0"/>
              </a:rPr>
              <a:t>activitatilor</a:t>
            </a:r>
            <a:endParaRPr lang="en-GB" altLang="es-ES" dirty="0">
              <a:latin typeface="Arial Rounded MT Bold" panose="020F0704030504030204" pitchFamily="34" charset="0"/>
            </a:endParaRPr>
          </a:p>
          <a:p>
            <a:pPr>
              <a:defRPr/>
            </a:pPr>
            <a:r>
              <a:rPr lang="en-GB" altLang="es-ES" dirty="0">
                <a:latin typeface="Arial Rounded MT Bold" panose="020F0704030504030204" pitchFamily="34" charset="0"/>
              </a:rPr>
              <a:t>-</a:t>
            </a:r>
            <a:r>
              <a:rPr lang="en-GB" altLang="es-ES" dirty="0" err="1">
                <a:latin typeface="Arial Rounded MT Bold" panose="020F0704030504030204" pitchFamily="34" charset="0"/>
              </a:rPr>
              <a:t>responsabilitatea</a:t>
            </a:r>
            <a:r>
              <a:rPr lang="en-GB" altLang="es-ES" dirty="0">
                <a:latin typeface="Arial Rounded MT Bold" panose="020F0704030504030204" pitchFamily="34" charset="0"/>
              </a:rPr>
              <a:t> (de </a:t>
            </a:r>
            <a:r>
              <a:rPr lang="en-GB" altLang="es-ES" dirty="0" err="1">
                <a:latin typeface="Arial Rounded MT Bold" panose="020F0704030504030204" pitchFamily="34" charset="0"/>
              </a:rPr>
              <a:t>exemplu</a:t>
            </a:r>
            <a:r>
              <a:rPr lang="en-GB" altLang="es-ES" dirty="0">
                <a:latin typeface="Arial Rounded MT Bold" panose="020F0704030504030204" pitchFamily="34" charset="0"/>
              </a:rPr>
              <a:t> </a:t>
            </a:r>
            <a:r>
              <a:rPr lang="en-GB" altLang="es-ES" dirty="0" err="1">
                <a:latin typeface="Arial Rounded MT Bold" panose="020F0704030504030204" pitchFamily="34" charset="0"/>
              </a:rPr>
              <a:t>ce</a:t>
            </a:r>
            <a:r>
              <a:rPr lang="en-GB" altLang="es-ES" dirty="0">
                <a:latin typeface="Arial Rounded MT Bold" panose="020F0704030504030204" pitchFamily="34" charset="0"/>
              </a:rPr>
              <a:t> se </a:t>
            </a:r>
            <a:r>
              <a:rPr lang="en-GB" altLang="es-ES" dirty="0" err="1">
                <a:latin typeface="Arial Rounded MT Bold" panose="020F0704030504030204" pitchFamily="34" charset="0"/>
              </a:rPr>
              <a:t>intampla</a:t>
            </a:r>
            <a:r>
              <a:rPr lang="en-GB" altLang="es-ES" dirty="0">
                <a:latin typeface="Arial Rounded MT Bold" panose="020F0704030504030204" pitchFamily="34" charset="0"/>
              </a:rPr>
              <a:t> </a:t>
            </a:r>
            <a:r>
              <a:rPr lang="en-GB" altLang="es-ES" dirty="0" err="1">
                <a:latin typeface="Arial Rounded MT Bold" panose="020F0704030504030204" pitchFamily="34" charset="0"/>
              </a:rPr>
              <a:t>daca</a:t>
            </a:r>
            <a:r>
              <a:rPr lang="en-GB" altLang="es-ES" dirty="0">
                <a:latin typeface="Arial Rounded MT Bold" panose="020F0704030504030204" pitchFamily="34" charset="0"/>
              </a:rPr>
              <a:t> </a:t>
            </a:r>
            <a:r>
              <a:rPr lang="en-GB" altLang="es-ES" dirty="0" err="1">
                <a:latin typeface="Arial Rounded MT Bold" panose="020F0704030504030204" pitchFamily="34" charset="0"/>
              </a:rPr>
              <a:t>cineva</a:t>
            </a:r>
            <a:r>
              <a:rPr lang="en-GB" altLang="es-ES" dirty="0">
                <a:latin typeface="Arial Rounded MT Bold" panose="020F0704030504030204" pitchFamily="34" charset="0"/>
              </a:rPr>
              <a:t> nu </a:t>
            </a:r>
            <a:r>
              <a:rPr lang="en-GB" altLang="es-ES" dirty="0" err="1">
                <a:latin typeface="Arial Rounded MT Bold" panose="020F0704030504030204" pitchFamily="34" charset="0"/>
              </a:rPr>
              <a:t>isi</a:t>
            </a:r>
            <a:r>
              <a:rPr lang="en-GB" altLang="es-ES" dirty="0">
                <a:latin typeface="Arial Rounded MT Bold" panose="020F0704030504030204" pitchFamily="34" charset="0"/>
              </a:rPr>
              <a:t> </a:t>
            </a:r>
            <a:r>
              <a:rPr lang="en-GB" altLang="es-ES" dirty="0" err="1">
                <a:latin typeface="Arial Rounded MT Bold" panose="020F0704030504030204" pitchFamily="34" charset="0"/>
              </a:rPr>
              <a:t>finalizeaza</a:t>
            </a:r>
            <a:r>
              <a:rPr lang="en-GB" altLang="es-ES" dirty="0">
                <a:latin typeface="Arial Rounded MT Bold" panose="020F0704030504030204" pitchFamily="34" charset="0"/>
              </a:rPr>
              <a:t> </a:t>
            </a:r>
            <a:r>
              <a:rPr lang="en-GB" altLang="es-ES" dirty="0" err="1">
                <a:latin typeface="Arial Rounded MT Bold" panose="020F0704030504030204" pitchFamily="34" charset="0"/>
              </a:rPr>
              <a:t>sarcinile</a:t>
            </a:r>
            <a:r>
              <a:rPr lang="en-GB" altLang="es-ES" dirty="0">
                <a:latin typeface="Arial Rounded MT Bold" panose="020F0704030504030204" pitchFamily="34" charset="0"/>
              </a:rPr>
              <a:t> </a:t>
            </a:r>
            <a:r>
              <a:rPr lang="en-GB" altLang="es-ES" dirty="0" err="1">
                <a:latin typeface="Arial Rounded MT Bold" panose="020F0704030504030204" pitchFamily="34" charset="0"/>
              </a:rPr>
              <a:t>alocate</a:t>
            </a:r>
            <a:r>
              <a:rPr lang="en-GB" altLang="es-ES" dirty="0">
                <a:latin typeface="Arial Rounded MT Bold" panose="020F0704030504030204" pitchFamily="34" charset="0"/>
              </a:rPr>
              <a:t>);</a:t>
            </a:r>
          </a:p>
          <a:p>
            <a:pPr>
              <a:defRPr/>
            </a:pPr>
            <a:r>
              <a:rPr lang="en-GB" altLang="es-ES" dirty="0">
                <a:latin typeface="Arial Rounded MT Bold" panose="020F0704030504030204" pitchFamily="34" charset="0"/>
              </a:rPr>
              <a:t>-reguli de </a:t>
            </a:r>
            <a:r>
              <a:rPr lang="en-GB" altLang="es-ES" dirty="0" err="1">
                <a:latin typeface="Arial Rounded MT Bold" panose="020F0704030504030204" pitchFamily="34" charset="0"/>
              </a:rPr>
              <a:t>comunicare</a:t>
            </a:r>
            <a:endParaRPr lang="en-GB" altLang="es-ES" dirty="0">
              <a:latin typeface="Arial Rounded MT Bold" panose="020F0704030504030204" pitchFamily="34" charset="0"/>
            </a:endParaRPr>
          </a:p>
        </p:txBody>
      </p:sp>
      <p:sp>
        <p:nvSpPr>
          <p:cNvPr id="6" name="TextBox 5">
            <a:extLst>
              <a:ext uri="{FF2B5EF4-FFF2-40B4-BE49-F238E27FC236}">
                <a16:creationId xmlns:a16="http://schemas.microsoft.com/office/drawing/2014/main" id="{998E055F-BB3F-4333-9854-C85DAD820635}"/>
              </a:ext>
            </a:extLst>
          </p:cNvPr>
          <p:cNvSpPr txBox="1"/>
          <p:nvPr/>
        </p:nvSpPr>
        <p:spPr>
          <a:xfrm>
            <a:off x="2527277" y="342655"/>
            <a:ext cx="7338871" cy="646331"/>
          </a:xfrm>
          <a:prstGeom prst="rect">
            <a:avLst/>
          </a:prstGeom>
          <a:noFill/>
        </p:spPr>
        <p:txBody>
          <a:bodyPr wrap="square" rtlCol="0">
            <a:spAutoFit/>
          </a:bodyPr>
          <a:lstStyle/>
          <a:p>
            <a:r>
              <a:rPr lang="en-GB" sz="3600" b="1" dirty="0" err="1">
                <a:solidFill>
                  <a:schemeClr val="accent1">
                    <a:lumMod val="75000"/>
                  </a:schemeClr>
                </a:solidFill>
                <a:latin typeface="Arial Rounded MT Bold" panose="020F0704030504030204" pitchFamily="34" charset="0"/>
              </a:rPr>
              <a:t>Gestionarea</a:t>
            </a:r>
            <a:r>
              <a:rPr lang="en-GB" sz="3600" b="1" dirty="0">
                <a:solidFill>
                  <a:schemeClr val="accent1">
                    <a:lumMod val="75000"/>
                  </a:schemeClr>
                </a:solidFill>
                <a:latin typeface="Arial Rounded MT Bold" panose="020F0704030504030204" pitchFamily="34" charset="0"/>
              </a:rPr>
              <a:t> </a:t>
            </a:r>
            <a:r>
              <a:rPr lang="en-GB" sz="3600" b="1" dirty="0" err="1">
                <a:solidFill>
                  <a:schemeClr val="accent1">
                    <a:lumMod val="75000"/>
                  </a:schemeClr>
                </a:solidFill>
                <a:latin typeface="Arial Rounded MT Bold" panose="020F0704030504030204" pitchFamily="34" charset="0"/>
              </a:rPr>
              <a:t>echipelor</a:t>
            </a:r>
            <a:r>
              <a:rPr lang="en-GB" sz="3600" b="1" dirty="0">
                <a:solidFill>
                  <a:schemeClr val="accent1">
                    <a:lumMod val="75000"/>
                  </a:schemeClr>
                </a:solidFill>
                <a:latin typeface="Arial Rounded MT Bold" panose="020F0704030504030204" pitchFamily="34" charset="0"/>
              </a:rPr>
              <a:t> </a:t>
            </a:r>
            <a:r>
              <a:rPr lang="en-GB" sz="3600" b="1" dirty="0" err="1">
                <a:solidFill>
                  <a:schemeClr val="accent1">
                    <a:lumMod val="75000"/>
                  </a:schemeClr>
                </a:solidFill>
                <a:latin typeface="Arial Rounded MT Bold" panose="020F0704030504030204" pitchFamily="34" charset="0"/>
              </a:rPr>
              <a:t>virtuale</a:t>
            </a:r>
            <a:endParaRPr lang="en-GB" sz="3600" b="1" dirty="0">
              <a:solidFill>
                <a:schemeClr val="accent1">
                  <a:lumMod val="75000"/>
                </a:schemeClr>
              </a:solidFill>
            </a:endParaRPr>
          </a:p>
        </p:txBody>
      </p:sp>
    </p:spTree>
    <p:extLst>
      <p:ext uri="{BB962C8B-B14F-4D97-AF65-F5344CB8AC3E}">
        <p14:creationId xmlns:p14="http://schemas.microsoft.com/office/powerpoint/2010/main" val="45597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oy, room&#10;&#10;Description automatically generated">
            <a:extLst>
              <a:ext uri="{FF2B5EF4-FFF2-40B4-BE49-F238E27FC236}">
                <a16:creationId xmlns:a16="http://schemas.microsoft.com/office/drawing/2014/main" id="{E31BE8CE-B16E-4E47-8658-0B3AFAB473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7861" y="1868557"/>
            <a:ext cx="3665428" cy="3589563"/>
          </a:xfrm>
          <a:prstGeom prst="rect">
            <a:avLst/>
          </a:prstGeom>
        </p:spPr>
      </p:pic>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ttangolo 1">
            <a:extLst>
              <a:ext uri="{FF2B5EF4-FFF2-40B4-BE49-F238E27FC236}">
                <a16:creationId xmlns:a16="http://schemas.microsoft.com/office/drawing/2014/main" id="{50937956-F9E8-4796-8E1E-2932BB6CF382}"/>
              </a:ext>
            </a:extLst>
          </p:cNvPr>
          <p:cNvSpPr/>
          <p:nvPr/>
        </p:nvSpPr>
        <p:spPr>
          <a:xfrm>
            <a:off x="2338466" y="1132305"/>
            <a:ext cx="6325849" cy="5370701"/>
          </a:xfrm>
          <a:prstGeom prst="rect">
            <a:avLst/>
          </a:prstGeom>
        </p:spPr>
        <p:txBody>
          <a:bodyPr wrap="square">
            <a:spAutoFit/>
          </a:bodyPr>
          <a:lstStyle/>
          <a:p>
            <a:pPr>
              <a:defRPr/>
            </a:pPr>
            <a:r>
              <a:rPr lang="en-GB" altLang="es-ES" dirty="0">
                <a:solidFill>
                  <a:schemeClr val="accent6">
                    <a:lumMod val="75000"/>
                  </a:schemeClr>
                </a:solidFill>
                <a:latin typeface="Arial Rounded MT Bold" panose="020F0704030504030204" pitchFamily="34" charset="0"/>
              </a:rPr>
              <a:t>6. </a:t>
            </a:r>
            <a:r>
              <a:rPr lang="ro-RO" altLang="es-ES" dirty="0">
                <a:solidFill>
                  <a:schemeClr val="accent6">
                    <a:lumMod val="75000"/>
                  </a:schemeClr>
                </a:solidFill>
                <a:latin typeface="Arial Rounded MT Bold" panose="020F0704030504030204" pitchFamily="34" charset="0"/>
              </a:rPr>
              <a:t>Formalizarea rolurilor in echipa: </a:t>
            </a:r>
          </a:p>
          <a:p>
            <a:pPr>
              <a:defRPr/>
            </a:pPr>
            <a:endParaRPr lang="ro-RO" altLang="es-ES" dirty="0">
              <a:solidFill>
                <a:schemeClr val="accent6">
                  <a:lumMod val="75000"/>
                </a:schemeClr>
              </a:solidFill>
              <a:latin typeface="Arial Rounded MT Bold" panose="020F0704030504030204" pitchFamily="34" charset="0"/>
            </a:endParaRPr>
          </a:p>
          <a:p>
            <a:pPr>
              <a:defRPr/>
            </a:pPr>
            <a:r>
              <a:rPr lang="ro-RO" altLang="es-ES" sz="1700" dirty="0">
                <a:latin typeface="Arial Rounded MT Bold" panose="020F0704030504030204" pitchFamily="34" charset="0"/>
              </a:rPr>
              <a:t>“Responsabilitatea tuturor nu e responsabilitatea </a:t>
            </a:r>
            <a:r>
              <a:rPr lang="ro-RO" altLang="es-ES" sz="1700" dirty="0" err="1">
                <a:latin typeface="Arial Rounded MT Bold" panose="020F0704030504030204" pitchFamily="34" charset="0"/>
              </a:rPr>
              <a:t>nimanui</a:t>
            </a:r>
            <a:r>
              <a:rPr lang="ro-RO" altLang="es-ES" sz="1700" dirty="0">
                <a:latin typeface="Arial Rounded MT Bold" panose="020F0704030504030204" pitchFamily="34" charset="0"/>
              </a:rPr>
              <a:t>”</a:t>
            </a:r>
          </a:p>
          <a:p>
            <a:pPr>
              <a:defRPr/>
            </a:pPr>
            <a:endParaRPr lang="ro-RO" altLang="es-ES" sz="1700" dirty="0">
              <a:latin typeface="Arial Rounded MT Bold" panose="020F0704030504030204" pitchFamily="34" charset="0"/>
            </a:endParaRPr>
          </a:p>
          <a:p>
            <a:pPr>
              <a:defRPr/>
            </a:pPr>
            <a:r>
              <a:rPr lang="ro-RO" altLang="es-ES" sz="1700" dirty="0">
                <a:latin typeface="Arial Rounded MT Bold" panose="020F0704030504030204" pitchFamily="34" charset="0"/>
              </a:rPr>
              <a:t>Sarcinile nerepartizate pot fi “uitate” cu </a:t>
            </a:r>
            <a:r>
              <a:rPr lang="ro-RO" altLang="es-ES" sz="1700" dirty="0" err="1">
                <a:latin typeface="Arial Rounded MT Bold" panose="020F0704030504030204" pitchFamily="34" charset="0"/>
              </a:rPr>
              <a:t>usurinta</a:t>
            </a:r>
            <a:r>
              <a:rPr lang="ro-RO" altLang="es-ES" sz="1700" dirty="0">
                <a:latin typeface="Arial Rounded MT Bold" panose="020F0704030504030204" pitchFamily="34" charset="0"/>
              </a:rPr>
              <a:t> sau trecute cu vederea atunci </a:t>
            </a:r>
            <a:r>
              <a:rPr lang="ro-RO" altLang="es-ES" sz="1700" dirty="0" err="1">
                <a:latin typeface="Arial Rounded MT Bold" panose="020F0704030504030204" pitchFamily="34" charset="0"/>
              </a:rPr>
              <a:t>cand</a:t>
            </a:r>
            <a:r>
              <a:rPr lang="ro-RO" altLang="es-ES" sz="1700" dirty="0">
                <a:latin typeface="Arial Rounded MT Bold" panose="020F0704030504030204" pitchFamily="34" charset="0"/>
              </a:rPr>
              <a:t> se </a:t>
            </a:r>
            <a:r>
              <a:rPr lang="ro-RO" altLang="es-ES" sz="1700" dirty="0" err="1">
                <a:latin typeface="Arial Rounded MT Bold" panose="020F0704030504030204" pitchFamily="34" charset="0"/>
              </a:rPr>
              <a:t>lucreaza</a:t>
            </a:r>
            <a:r>
              <a:rPr lang="ro-RO" altLang="es-ES" sz="1700" dirty="0">
                <a:latin typeface="Arial Rounded MT Bold" panose="020F0704030504030204" pitchFamily="34" charset="0"/>
              </a:rPr>
              <a:t> cu o echipa virtuala. </a:t>
            </a:r>
            <a:r>
              <a:rPr lang="ro-RO" altLang="es-ES" sz="1700" dirty="0" err="1">
                <a:latin typeface="Arial Rounded MT Bold" panose="020F0704030504030204" pitchFamily="34" charset="0"/>
              </a:rPr>
              <a:t>Desi</a:t>
            </a:r>
            <a:r>
              <a:rPr lang="ro-RO" altLang="es-ES" sz="1700" dirty="0">
                <a:latin typeface="Arial Rounded MT Bold" panose="020F0704030504030204" pitchFamily="34" charset="0"/>
              </a:rPr>
              <a:t> e grozav sa </a:t>
            </a:r>
            <a:r>
              <a:rPr lang="ro-RO" altLang="es-ES" sz="1700" dirty="0" err="1">
                <a:latin typeface="Arial Rounded MT Bold" panose="020F0704030504030204" pitchFamily="34" charset="0"/>
              </a:rPr>
              <a:t>poti</a:t>
            </a:r>
            <a:r>
              <a:rPr lang="ro-RO" altLang="es-ES" sz="1700" dirty="0">
                <a:latin typeface="Arial Rounded MT Bold" panose="020F0704030504030204" pitchFamily="34" charset="0"/>
              </a:rPr>
              <a:t> avea flexibilitate in ceea ce </a:t>
            </a:r>
            <a:r>
              <a:rPr lang="ro-RO" altLang="es-ES" sz="1700" dirty="0" err="1">
                <a:latin typeface="Arial Rounded MT Bold" panose="020F0704030504030204" pitchFamily="34" charset="0"/>
              </a:rPr>
              <a:t>priveste</a:t>
            </a:r>
            <a:r>
              <a:rPr lang="ro-RO" altLang="es-ES" sz="1700" dirty="0">
                <a:latin typeface="Arial Rounded MT Bold" panose="020F0704030504030204" pitchFamily="34" charset="0"/>
              </a:rPr>
              <a:t> rolurile, </a:t>
            </a:r>
            <a:r>
              <a:rPr lang="ro-RO" altLang="es-ES" sz="1700" dirty="0" err="1">
                <a:latin typeface="Arial Rounded MT Bold" panose="020F0704030504030204" pitchFamily="34" charset="0"/>
              </a:rPr>
              <a:t>totusi</a:t>
            </a:r>
            <a:r>
              <a:rPr lang="ro-RO" altLang="es-ES" sz="1700" dirty="0">
                <a:latin typeface="Arial Rounded MT Bold" panose="020F0704030504030204" pitchFamily="34" charset="0"/>
              </a:rPr>
              <a:t> trebuie definit in mod clar ce are fiecare de </a:t>
            </a:r>
            <a:r>
              <a:rPr lang="ro-RO" altLang="es-ES" sz="1700" dirty="0" err="1">
                <a:latin typeface="Arial Rounded MT Bold" panose="020F0704030504030204" pitchFamily="34" charset="0"/>
              </a:rPr>
              <a:t>facut</a:t>
            </a:r>
            <a:r>
              <a:rPr lang="ro-RO" altLang="es-ES" sz="1700" dirty="0">
                <a:latin typeface="Arial Rounded MT Bold" panose="020F0704030504030204" pitchFamily="34" charset="0"/>
              </a:rPr>
              <a:t>, cum si </a:t>
            </a:r>
            <a:r>
              <a:rPr lang="ro-RO" altLang="es-ES" sz="1700" dirty="0" err="1">
                <a:latin typeface="Arial Rounded MT Bold" panose="020F0704030504030204" pitchFamily="34" charset="0"/>
              </a:rPr>
              <a:t>cand</a:t>
            </a:r>
            <a:r>
              <a:rPr lang="ro-RO" altLang="es-ES" sz="1700" dirty="0">
                <a:latin typeface="Arial Rounded MT Bold" panose="020F0704030504030204" pitchFamily="34" charset="0"/>
              </a:rPr>
              <a:t> (inclusive sarcinile punctuale si cele recurente).</a:t>
            </a:r>
          </a:p>
          <a:p>
            <a:pPr>
              <a:defRPr/>
            </a:pPr>
            <a:endParaRPr lang="ro-RO" altLang="es-ES" sz="1700" dirty="0">
              <a:latin typeface="Arial Rounded MT Bold" panose="020F0704030504030204" pitchFamily="34" charset="0"/>
            </a:endParaRPr>
          </a:p>
          <a:p>
            <a:pPr>
              <a:defRPr/>
            </a:pPr>
            <a:r>
              <a:rPr lang="ro-RO" altLang="es-ES" sz="1700" dirty="0">
                <a:latin typeface="Arial Rounded MT Bold" panose="020F0704030504030204" pitchFamily="34" charset="0"/>
              </a:rPr>
              <a:t>Pentru a va asigura ca fiecare a </a:t>
            </a:r>
            <a:r>
              <a:rPr lang="ro-RO" altLang="es-ES" sz="1700" dirty="0" err="1">
                <a:latin typeface="Arial Rounded MT Bold" panose="020F0704030504030204" pitchFamily="34" charset="0"/>
              </a:rPr>
              <a:t>inteles</a:t>
            </a:r>
            <a:r>
              <a:rPr lang="ro-RO" altLang="es-ES" sz="1700" dirty="0">
                <a:latin typeface="Arial Rounded MT Bold" panose="020F0704030504030204" pitchFamily="34" charset="0"/>
              </a:rPr>
              <a:t> ce are de </a:t>
            </a:r>
            <a:r>
              <a:rPr lang="ro-RO" altLang="es-ES" sz="1700" dirty="0" err="1">
                <a:latin typeface="Arial Rounded MT Bold" panose="020F0704030504030204" pitchFamily="34" charset="0"/>
              </a:rPr>
              <a:t>facut</a:t>
            </a:r>
            <a:r>
              <a:rPr lang="ro-RO" altLang="es-ES" sz="1700" dirty="0">
                <a:latin typeface="Arial Rounded MT Bold" panose="020F0704030504030204" pitchFamily="34" charset="0"/>
              </a:rPr>
              <a:t>, nu </a:t>
            </a:r>
            <a:r>
              <a:rPr lang="ro-RO" altLang="es-ES" sz="1700" dirty="0" err="1">
                <a:latin typeface="Arial Rounded MT Bold" panose="020F0704030504030204" pitchFamily="34" charset="0"/>
              </a:rPr>
              <a:t>ezitati</a:t>
            </a:r>
            <a:r>
              <a:rPr lang="ro-RO" altLang="es-ES" sz="1700" dirty="0">
                <a:latin typeface="Arial Rounded MT Bold" panose="020F0704030504030204" pitchFamily="34" charset="0"/>
              </a:rPr>
              <a:t> sa </a:t>
            </a:r>
            <a:r>
              <a:rPr lang="ro-RO" altLang="es-ES" sz="1700" dirty="0" err="1">
                <a:latin typeface="Arial Rounded MT Bold" panose="020F0704030504030204" pitchFamily="34" charset="0"/>
              </a:rPr>
              <a:t>comunicati</a:t>
            </a:r>
            <a:r>
              <a:rPr lang="ro-RO" altLang="es-ES" sz="1700" dirty="0">
                <a:latin typeface="Arial Rounded MT Bold" panose="020F0704030504030204" pitchFamily="34" charset="0"/>
              </a:rPr>
              <a:t> in mod suplimentar, daca e cazul.</a:t>
            </a:r>
          </a:p>
          <a:p>
            <a:pPr>
              <a:defRPr/>
            </a:pPr>
            <a:endParaRPr lang="ro-RO" altLang="es-ES" sz="1700" dirty="0">
              <a:latin typeface="Arial Rounded MT Bold" panose="020F0704030504030204" pitchFamily="34" charset="0"/>
            </a:endParaRPr>
          </a:p>
          <a:p>
            <a:pPr>
              <a:defRPr/>
            </a:pPr>
            <a:r>
              <a:rPr lang="ro-RO" altLang="es-ES" sz="1700" dirty="0" err="1">
                <a:latin typeface="Arial Rounded MT Bold" panose="020F0704030504030204" pitchFamily="34" charset="0"/>
              </a:rPr>
              <a:t>Dupa</a:t>
            </a:r>
            <a:r>
              <a:rPr lang="ro-RO" altLang="es-ES" sz="1700" dirty="0">
                <a:latin typeface="Arial Rounded MT Bold" panose="020F0704030504030204" pitchFamily="34" charset="0"/>
              </a:rPr>
              <a:t> ce aceste lucruri vor fi discutate in cadrul unei </a:t>
            </a:r>
            <a:r>
              <a:rPr lang="ro-RO" altLang="es-ES" sz="1700" dirty="0" err="1">
                <a:latin typeface="Arial Rounded MT Bold" panose="020F0704030504030204" pitchFamily="34" charset="0"/>
              </a:rPr>
              <a:t>intalniri</a:t>
            </a:r>
            <a:r>
              <a:rPr lang="ro-RO" altLang="es-ES" sz="1700" dirty="0">
                <a:latin typeface="Arial Rounded MT Bold" panose="020F0704030504030204" pitchFamily="34" charset="0"/>
              </a:rPr>
              <a:t>, ele ar trebui sa fie disponibile si in forma scrisa pentru consultare ulterioara (fie ca minuta a </a:t>
            </a:r>
            <a:r>
              <a:rPr lang="ro-RO" altLang="es-ES" sz="1700" dirty="0" err="1">
                <a:latin typeface="Arial Rounded MT Bold" panose="020F0704030504030204" pitchFamily="34" charset="0"/>
              </a:rPr>
              <a:t>sedintei</a:t>
            </a:r>
            <a:r>
              <a:rPr lang="ro-RO" altLang="es-ES" sz="1700" dirty="0">
                <a:latin typeface="Arial Rounded MT Bold" panose="020F0704030504030204" pitchFamily="34" charset="0"/>
              </a:rPr>
              <a:t>, sau introduce in programul de </a:t>
            </a:r>
            <a:r>
              <a:rPr lang="ro-RO" altLang="es-ES" sz="1700" dirty="0" err="1">
                <a:latin typeface="Arial Rounded MT Bold" panose="020F0704030504030204" pitchFamily="34" charset="0"/>
              </a:rPr>
              <a:t>project</a:t>
            </a:r>
            <a:r>
              <a:rPr lang="ro-RO" altLang="es-ES" sz="1700" dirty="0">
                <a:latin typeface="Arial Rounded MT Bold" panose="020F0704030504030204" pitchFamily="34" charset="0"/>
              </a:rPr>
              <a:t> management utilizat, sub forma de sarcini).</a:t>
            </a:r>
          </a:p>
          <a:p>
            <a:pPr>
              <a:defRPr/>
            </a:pPr>
            <a:r>
              <a:rPr lang="en-GB" altLang="es-ES" dirty="0">
                <a:latin typeface="Arial Rounded MT Bold" panose="020F0704030504030204" pitchFamily="34" charset="0"/>
              </a:rPr>
              <a:t> </a:t>
            </a:r>
          </a:p>
        </p:txBody>
      </p:sp>
      <p:sp>
        <p:nvSpPr>
          <p:cNvPr id="6" name="TextBox 5">
            <a:extLst>
              <a:ext uri="{FF2B5EF4-FFF2-40B4-BE49-F238E27FC236}">
                <a16:creationId xmlns:a16="http://schemas.microsoft.com/office/drawing/2014/main" id="{998E055F-BB3F-4333-9854-C85DAD820635}"/>
              </a:ext>
            </a:extLst>
          </p:cNvPr>
          <p:cNvSpPr txBox="1"/>
          <p:nvPr/>
        </p:nvSpPr>
        <p:spPr>
          <a:xfrm>
            <a:off x="2527277" y="342655"/>
            <a:ext cx="7338871" cy="646331"/>
          </a:xfrm>
          <a:prstGeom prst="rect">
            <a:avLst/>
          </a:prstGeom>
          <a:noFill/>
        </p:spPr>
        <p:txBody>
          <a:bodyPr wrap="square" rtlCol="0">
            <a:spAutoFit/>
          </a:bodyPr>
          <a:lstStyle/>
          <a:p>
            <a:r>
              <a:rPr lang="en-GB" sz="3600" b="1" dirty="0" err="1">
                <a:solidFill>
                  <a:schemeClr val="accent1">
                    <a:lumMod val="75000"/>
                  </a:schemeClr>
                </a:solidFill>
                <a:latin typeface="Arial Rounded MT Bold" panose="020F0704030504030204" pitchFamily="34" charset="0"/>
              </a:rPr>
              <a:t>Gestionarea</a:t>
            </a:r>
            <a:r>
              <a:rPr lang="en-GB" sz="3600" b="1" dirty="0">
                <a:solidFill>
                  <a:schemeClr val="accent1">
                    <a:lumMod val="75000"/>
                  </a:schemeClr>
                </a:solidFill>
                <a:latin typeface="Arial Rounded MT Bold" panose="020F0704030504030204" pitchFamily="34" charset="0"/>
              </a:rPr>
              <a:t> </a:t>
            </a:r>
            <a:r>
              <a:rPr lang="en-GB" sz="3600" b="1" dirty="0" err="1">
                <a:solidFill>
                  <a:schemeClr val="accent1">
                    <a:lumMod val="75000"/>
                  </a:schemeClr>
                </a:solidFill>
                <a:latin typeface="Arial Rounded MT Bold" panose="020F0704030504030204" pitchFamily="34" charset="0"/>
              </a:rPr>
              <a:t>echipelor</a:t>
            </a:r>
            <a:r>
              <a:rPr lang="en-GB" sz="3600" b="1" dirty="0">
                <a:solidFill>
                  <a:schemeClr val="accent1">
                    <a:lumMod val="75000"/>
                  </a:schemeClr>
                </a:solidFill>
                <a:latin typeface="Arial Rounded MT Bold" panose="020F0704030504030204" pitchFamily="34" charset="0"/>
              </a:rPr>
              <a:t> </a:t>
            </a:r>
            <a:r>
              <a:rPr lang="en-GB" sz="3600" b="1" dirty="0" err="1">
                <a:solidFill>
                  <a:schemeClr val="accent1">
                    <a:lumMod val="75000"/>
                  </a:schemeClr>
                </a:solidFill>
                <a:latin typeface="Arial Rounded MT Bold" panose="020F0704030504030204" pitchFamily="34" charset="0"/>
              </a:rPr>
              <a:t>virtuale</a:t>
            </a:r>
            <a:endParaRPr lang="en-GB" sz="3600" b="1" dirty="0">
              <a:solidFill>
                <a:schemeClr val="accent1">
                  <a:lumMod val="75000"/>
                </a:schemeClr>
              </a:solidFill>
            </a:endParaRPr>
          </a:p>
        </p:txBody>
      </p:sp>
    </p:spTree>
    <p:extLst>
      <p:ext uri="{BB962C8B-B14F-4D97-AF65-F5344CB8AC3E}">
        <p14:creationId xmlns:p14="http://schemas.microsoft.com/office/powerpoint/2010/main" val="395415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1626</TotalTime>
  <Words>3716</Words>
  <Application>Microsoft Office PowerPoint</Application>
  <PresentationFormat>Widescreen</PresentationFormat>
  <Paragraphs>255</Paragraphs>
  <Slides>35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Arial Rounded MT Bold</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Usuario;Office MLG</dc:creator>
  <cp:lastModifiedBy>George Micu</cp:lastModifiedBy>
  <cp:revision>141</cp:revision>
  <dcterms:created xsi:type="dcterms:W3CDTF">2020-02-17T08:41:25Z</dcterms:created>
  <dcterms:modified xsi:type="dcterms:W3CDTF">2021-02-22T07:24:06Z</dcterms:modified>
</cp:coreProperties>
</file>