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73" r:id="rId4"/>
    <p:sldId id="258" r:id="rId5"/>
    <p:sldId id="259" r:id="rId6"/>
    <p:sldId id="274" r:id="rId7"/>
    <p:sldId id="275" r:id="rId8"/>
    <p:sldId id="276" r:id="rId9"/>
    <p:sldId id="260" r:id="rId10"/>
    <p:sldId id="277" r:id="rId11"/>
    <p:sldId id="278" r:id="rId12"/>
    <p:sldId id="279" r:id="rId13"/>
    <p:sldId id="280" r:id="rId14"/>
    <p:sldId id="281" r:id="rId15"/>
    <p:sldId id="283" r:id="rId16"/>
    <p:sldId id="282" r:id="rId17"/>
    <p:sldId id="269" r:id="rId18"/>
    <p:sldId id="285" r:id="rId19"/>
    <p:sldId id="298" r:id="rId20"/>
    <p:sldId id="284" r:id="rId21"/>
    <p:sldId id="286" r:id="rId22"/>
    <p:sldId id="270" r:id="rId23"/>
    <p:sldId id="287" r:id="rId24"/>
    <p:sldId id="288" r:id="rId25"/>
    <p:sldId id="289" r:id="rId26"/>
    <p:sldId id="290" r:id="rId27"/>
    <p:sldId id="291" r:id="rId28"/>
    <p:sldId id="271" r:id="rId29"/>
    <p:sldId id="292" r:id="rId30"/>
    <p:sldId id="293" r:id="rId31"/>
    <p:sldId id="294" r:id="rId32"/>
    <p:sldId id="295" r:id="rId33"/>
    <p:sldId id="296" r:id="rId34"/>
    <p:sldId id="297" r:id="rId35"/>
    <p:sldId id="26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DEA900"/>
    <a:srgbClr val="B48900"/>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4" d="100"/>
          <a:sy n="94" d="100"/>
        </p:scale>
        <p:origin x="-38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95358-60EF-4C92-80E2-844C5889F1D4}" type="datetimeFigureOut">
              <a:rPr lang="en-US" smtClean="0"/>
              <a:t>1/25/2021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56AF5-D95B-43DF-A6C3-1023E2986780}" type="slidenum">
              <a:rPr lang="en-US" smtClean="0"/>
              <a:t>‹Nº›</a:t>
            </a:fld>
            <a:endParaRPr lang="en-US"/>
          </a:p>
        </p:txBody>
      </p:sp>
    </p:spTree>
    <p:extLst>
      <p:ext uri="{BB962C8B-B14F-4D97-AF65-F5344CB8AC3E}">
        <p14:creationId xmlns:p14="http://schemas.microsoft.com/office/powerpoint/2010/main" val="2387911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C56AF5-D95B-43DF-A6C3-1023E2986780}" type="slidenum">
              <a:rPr lang="en-US" smtClean="0"/>
              <a:t>27</a:t>
            </a:fld>
            <a:endParaRPr lang="en-US"/>
          </a:p>
        </p:txBody>
      </p:sp>
    </p:spTree>
    <p:extLst>
      <p:ext uri="{BB962C8B-B14F-4D97-AF65-F5344CB8AC3E}">
        <p14:creationId xmlns:p14="http://schemas.microsoft.com/office/powerpoint/2010/main" val="3727541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388BAA-5A5A-485A-AC8A-B2D4ADDD97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F33A8A17-DBF6-4025-923D-C2D27CF006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DB1D6D3C-F7BE-4569-953A-8CCD8F7B852B}"/>
              </a:ext>
            </a:extLst>
          </p:cNvPr>
          <p:cNvSpPr>
            <a:spLocks noGrp="1"/>
          </p:cNvSpPr>
          <p:nvPr>
            <p:ph type="dt" sz="half" idx="10"/>
          </p:nvPr>
        </p:nvSpPr>
        <p:spPr/>
        <p:txBody>
          <a:bodyPr/>
          <a:lstStyle/>
          <a:p>
            <a:fld id="{C657F948-2B49-47E7-B0FB-856D8D08BD94}" type="datetimeFigureOut">
              <a:rPr lang="en-GB" smtClean="0"/>
              <a:t>25/01/2021</a:t>
            </a:fld>
            <a:endParaRPr lang="en-GB"/>
          </a:p>
        </p:txBody>
      </p:sp>
      <p:sp>
        <p:nvSpPr>
          <p:cNvPr id="5" name="Footer Placeholder 4">
            <a:extLst>
              <a:ext uri="{FF2B5EF4-FFF2-40B4-BE49-F238E27FC236}">
                <a16:creationId xmlns:a16="http://schemas.microsoft.com/office/drawing/2014/main" xmlns="" id="{E5186320-7960-486F-ABC5-C261A52448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D23A938-A495-49C6-B7BA-3C6E0B727F1C}"/>
              </a:ext>
            </a:extLst>
          </p:cNvPr>
          <p:cNvSpPr>
            <a:spLocks noGrp="1"/>
          </p:cNvSpPr>
          <p:nvPr>
            <p:ph type="sldNum" sz="quarter" idx="12"/>
          </p:nvPr>
        </p:nvSpPr>
        <p:spPr/>
        <p:txBody>
          <a:bodyPr/>
          <a:lstStyle/>
          <a:p>
            <a:fld id="{5E473315-8739-44A1-8018-82DC33E57E07}" type="slidenum">
              <a:rPr lang="en-GB" smtClean="0"/>
              <a:t>‹Nº›</a:t>
            </a:fld>
            <a:endParaRPr lang="en-GB"/>
          </a:p>
        </p:txBody>
      </p:sp>
    </p:spTree>
    <p:extLst>
      <p:ext uri="{BB962C8B-B14F-4D97-AF65-F5344CB8AC3E}">
        <p14:creationId xmlns:p14="http://schemas.microsoft.com/office/powerpoint/2010/main" val="257455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E6006B-7A1E-4145-9470-C3EF7FF3E2B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E9FBD1E-8733-4387-A03E-430EAF61F5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87FA3C5-E902-4809-9B96-8BEBA9C90963}"/>
              </a:ext>
            </a:extLst>
          </p:cNvPr>
          <p:cNvSpPr>
            <a:spLocks noGrp="1"/>
          </p:cNvSpPr>
          <p:nvPr>
            <p:ph type="dt" sz="half" idx="10"/>
          </p:nvPr>
        </p:nvSpPr>
        <p:spPr/>
        <p:txBody>
          <a:bodyPr/>
          <a:lstStyle/>
          <a:p>
            <a:fld id="{C657F948-2B49-47E7-B0FB-856D8D08BD94}" type="datetimeFigureOut">
              <a:rPr lang="en-GB" smtClean="0"/>
              <a:t>25/01/2021</a:t>
            </a:fld>
            <a:endParaRPr lang="en-GB"/>
          </a:p>
        </p:txBody>
      </p:sp>
      <p:sp>
        <p:nvSpPr>
          <p:cNvPr id="5" name="Footer Placeholder 4">
            <a:extLst>
              <a:ext uri="{FF2B5EF4-FFF2-40B4-BE49-F238E27FC236}">
                <a16:creationId xmlns:a16="http://schemas.microsoft.com/office/drawing/2014/main" xmlns="" id="{5004C939-63D3-449E-8B6C-9EBB2D57EE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7DD2669-3889-4BEC-93EC-7B2FC720FEFD}"/>
              </a:ext>
            </a:extLst>
          </p:cNvPr>
          <p:cNvSpPr>
            <a:spLocks noGrp="1"/>
          </p:cNvSpPr>
          <p:nvPr>
            <p:ph type="sldNum" sz="quarter" idx="12"/>
          </p:nvPr>
        </p:nvSpPr>
        <p:spPr/>
        <p:txBody>
          <a:bodyPr/>
          <a:lstStyle/>
          <a:p>
            <a:fld id="{5E473315-8739-44A1-8018-82DC33E57E07}" type="slidenum">
              <a:rPr lang="en-GB" smtClean="0"/>
              <a:t>‹Nº›</a:t>
            </a:fld>
            <a:endParaRPr lang="en-GB"/>
          </a:p>
        </p:txBody>
      </p:sp>
    </p:spTree>
    <p:extLst>
      <p:ext uri="{BB962C8B-B14F-4D97-AF65-F5344CB8AC3E}">
        <p14:creationId xmlns:p14="http://schemas.microsoft.com/office/powerpoint/2010/main" val="355116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1CB0E72-E4AF-4B37-82DF-ABDA306FE2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4150701-0CCD-438F-BF0F-B113138E02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DA3B0B7-4122-4E87-8AAA-83D6315F1E19}"/>
              </a:ext>
            </a:extLst>
          </p:cNvPr>
          <p:cNvSpPr>
            <a:spLocks noGrp="1"/>
          </p:cNvSpPr>
          <p:nvPr>
            <p:ph type="dt" sz="half" idx="10"/>
          </p:nvPr>
        </p:nvSpPr>
        <p:spPr/>
        <p:txBody>
          <a:bodyPr/>
          <a:lstStyle/>
          <a:p>
            <a:fld id="{C657F948-2B49-47E7-B0FB-856D8D08BD94}" type="datetimeFigureOut">
              <a:rPr lang="en-GB" smtClean="0"/>
              <a:t>25/01/2021</a:t>
            </a:fld>
            <a:endParaRPr lang="en-GB"/>
          </a:p>
        </p:txBody>
      </p:sp>
      <p:sp>
        <p:nvSpPr>
          <p:cNvPr id="5" name="Footer Placeholder 4">
            <a:extLst>
              <a:ext uri="{FF2B5EF4-FFF2-40B4-BE49-F238E27FC236}">
                <a16:creationId xmlns:a16="http://schemas.microsoft.com/office/drawing/2014/main" xmlns="" id="{D38B0132-5964-4810-A365-03A948A187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02F7F8C-FBEA-4085-A6E0-935E8B39CAF0}"/>
              </a:ext>
            </a:extLst>
          </p:cNvPr>
          <p:cNvSpPr>
            <a:spLocks noGrp="1"/>
          </p:cNvSpPr>
          <p:nvPr>
            <p:ph type="sldNum" sz="quarter" idx="12"/>
          </p:nvPr>
        </p:nvSpPr>
        <p:spPr/>
        <p:txBody>
          <a:bodyPr/>
          <a:lstStyle/>
          <a:p>
            <a:fld id="{5E473315-8739-44A1-8018-82DC33E57E07}" type="slidenum">
              <a:rPr lang="en-GB" smtClean="0"/>
              <a:t>‹Nº›</a:t>
            </a:fld>
            <a:endParaRPr lang="en-GB"/>
          </a:p>
        </p:txBody>
      </p:sp>
    </p:spTree>
    <p:extLst>
      <p:ext uri="{BB962C8B-B14F-4D97-AF65-F5344CB8AC3E}">
        <p14:creationId xmlns:p14="http://schemas.microsoft.com/office/powerpoint/2010/main" val="2168857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C8825F-A7FB-4372-A68A-451DE6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EB841E7E-00E2-459C-A792-E27545EBD7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4717AAD-CCE6-459A-9997-6697FD9E26F0}"/>
              </a:ext>
            </a:extLst>
          </p:cNvPr>
          <p:cNvSpPr>
            <a:spLocks noGrp="1"/>
          </p:cNvSpPr>
          <p:nvPr>
            <p:ph type="dt" sz="half" idx="10"/>
          </p:nvPr>
        </p:nvSpPr>
        <p:spPr/>
        <p:txBody>
          <a:bodyPr/>
          <a:lstStyle/>
          <a:p>
            <a:fld id="{C657F948-2B49-47E7-B0FB-856D8D08BD94}" type="datetimeFigureOut">
              <a:rPr lang="en-GB" smtClean="0"/>
              <a:t>25/01/2021</a:t>
            </a:fld>
            <a:endParaRPr lang="en-GB"/>
          </a:p>
        </p:txBody>
      </p:sp>
      <p:sp>
        <p:nvSpPr>
          <p:cNvPr id="5" name="Footer Placeholder 4">
            <a:extLst>
              <a:ext uri="{FF2B5EF4-FFF2-40B4-BE49-F238E27FC236}">
                <a16:creationId xmlns:a16="http://schemas.microsoft.com/office/drawing/2014/main" xmlns="" id="{A46BD81F-C2F1-4588-A36A-1A24297FF2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7CEC396-F190-40C6-B76A-28340B1B2FF5}"/>
              </a:ext>
            </a:extLst>
          </p:cNvPr>
          <p:cNvSpPr>
            <a:spLocks noGrp="1"/>
          </p:cNvSpPr>
          <p:nvPr>
            <p:ph type="sldNum" sz="quarter" idx="12"/>
          </p:nvPr>
        </p:nvSpPr>
        <p:spPr/>
        <p:txBody>
          <a:bodyPr/>
          <a:lstStyle/>
          <a:p>
            <a:fld id="{5E473315-8739-44A1-8018-82DC33E57E07}" type="slidenum">
              <a:rPr lang="en-GB" smtClean="0"/>
              <a:t>‹Nº›</a:t>
            </a:fld>
            <a:endParaRPr lang="en-GB"/>
          </a:p>
        </p:txBody>
      </p:sp>
    </p:spTree>
    <p:extLst>
      <p:ext uri="{BB962C8B-B14F-4D97-AF65-F5344CB8AC3E}">
        <p14:creationId xmlns:p14="http://schemas.microsoft.com/office/powerpoint/2010/main" val="154418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DC4F29-61D0-410E-9991-438E3F9F46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73E8149-5D81-4C4D-AF90-200F6A7E3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4F8916A-E980-4A4A-A485-F9B2021EB82E}"/>
              </a:ext>
            </a:extLst>
          </p:cNvPr>
          <p:cNvSpPr>
            <a:spLocks noGrp="1"/>
          </p:cNvSpPr>
          <p:nvPr>
            <p:ph type="dt" sz="half" idx="10"/>
          </p:nvPr>
        </p:nvSpPr>
        <p:spPr/>
        <p:txBody>
          <a:bodyPr/>
          <a:lstStyle/>
          <a:p>
            <a:fld id="{C657F948-2B49-47E7-B0FB-856D8D08BD94}" type="datetimeFigureOut">
              <a:rPr lang="en-GB" smtClean="0"/>
              <a:t>25/01/2021</a:t>
            </a:fld>
            <a:endParaRPr lang="en-GB"/>
          </a:p>
        </p:txBody>
      </p:sp>
      <p:sp>
        <p:nvSpPr>
          <p:cNvPr id="5" name="Footer Placeholder 4">
            <a:extLst>
              <a:ext uri="{FF2B5EF4-FFF2-40B4-BE49-F238E27FC236}">
                <a16:creationId xmlns:a16="http://schemas.microsoft.com/office/drawing/2014/main" xmlns="" id="{7A0725E0-5FA7-4978-AEB5-EBB85CF556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FBB1E08-90E9-4A6D-9FEB-29480A007FC3}"/>
              </a:ext>
            </a:extLst>
          </p:cNvPr>
          <p:cNvSpPr>
            <a:spLocks noGrp="1"/>
          </p:cNvSpPr>
          <p:nvPr>
            <p:ph type="sldNum" sz="quarter" idx="12"/>
          </p:nvPr>
        </p:nvSpPr>
        <p:spPr/>
        <p:txBody>
          <a:bodyPr/>
          <a:lstStyle/>
          <a:p>
            <a:fld id="{5E473315-8739-44A1-8018-82DC33E57E07}" type="slidenum">
              <a:rPr lang="en-GB" smtClean="0"/>
              <a:t>‹Nº›</a:t>
            </a:fld>
            <a:endParaRPr lang="en-GB"/>
          </a:p>
        </p:txBody>
      </p:sp>
    </p:spTree>
    <p:extLst>
      <p:ext uri="{BB962C8B-B14F-4D97-AF65-F5344CB8AC3E}">
        <p14:creationId xmlns:p14="http://schemas.microsoft.com/office/powerpoint/2010/main" val="1328178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554F2C-39C6-4B31-8D7A-90F7DC5B7B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2D0F527-F413-4ED6-9C9C-71546EC485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20DE1246-A8CA-4CEE-A402-DD8E57883E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A0D94DAE-0096-4A53-A504-DB060A7AD95A}"/>
              </a:ext>
            </a:extLst>
          </p:cNvPr>
          <p:cNvSpPr>
            <a:spLocks noGrp="1"/>
          </p:cNvSpPr>
          <p:nvPr>
            <p:ph type="dt" sz="half" idx="10"/>
          </p:nvPr>
        </p:nvSpPr>
        <p:spPr/>
        <p:txBody>
          <a:bodyPr/>
          <a:lstStyle/>
          <a:p>
            <a:fld id="{C657F948-2B49-47E7-B0FB-856D8D08BD94}" type="datetimeFigureOut">
              <a:rPr lang="en-GB" smtClean="0"/>
              <a:t>25/01/2021</a:t>
            </a:fld>
            <a:endParaRPr lang="en-GB"/>
          </a:p>
        </p:txBody>
      </p:sp>
      <p:sp>
        <p:nvSpPr>
          <p:cNvPr id="6" name="Footer Placeholder 5">
            <a:extLst>
              <a:ext uri="{FF2B5EF4-FFF2-40B4-BE49-F238E27FC236}">
                <a16:creationId xmlns:a16="http://schemas.microsoft.com/office/drawing/2014/main" xmlns="" id="{06F08FDC-74B1-42A6-99DC-C3C40253D8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112ECE0-BE8A-4599-B689-96BD9236A5CE}"/>
              </a:ext>
            </a:extLst>
          </p:cNvPr>
          <p:cNvSpPr>
            <a:spLocks noGrp="1"/>
          </p:cNvSpPr>
          <p:nvPr>
            <p:ph type="sldNum" sz="quarter" idx="12"/>
          </p:nvPr>
        </p:nvSpPr>
        <p:spPr/>
        <p:txBody>
          <a:bodyPr/>
          <a:lstStyle/>
          <a:p>
            <a:fld id="{5E473315-8739-44A1-8018-82DC33E57E07}" type="slidenum">
              <a:rPr lang="en-GB" smtClean="0"/>
              <a:t>‹Nº›</a:t>
            </a:fld>
            <a:endParaRPr lang="en-GB"/>
          </a:p>
        </p:txBody>
      </p:sp>
    </p:spTree>
    <p:extLst>
      <p:ext uri="{BB962C8B-B14F-4D97-AF65-F5344CB8AC3E}">
        <p14:creationId xmlns:p14="http://schemas.microsoft.com/office/powerpoint/2010/main" val="3176796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BD27C3-2BD6-488A-A7EE-9D0A7A6B20C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146C4F8-1EE6-4FFE-A174-C9C29D32F5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DD999C3-EE8F-471A-82A7-5EA186A494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48BF1C0B-015C-4008-AD9B-E97ECCF77C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6A8A51C-04AF-49E1-B6B5-D8EEF35A63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810AB48D-915B-4681-8269-8396013F48AD}"/>
              </a:ext>
            </a:extLst>
          </p:cNvPr>
          <p:cNvSpPr>
            <a:spLocks noGrp="1"/>
          </p:cNvSpPr>
          <p:nvPr>
            <p:ph type="dt" sz="half" idx="10"/>
          </p:nvPr>
        </p:nvSpPr>
        <p:spPr/>
        <p:txBody>
          <a:bodyPr/>
          <a:lstStyle/>
          <a:p>
            <a:fld id="{C657F948-2B49-47E7-B0FB-856D8D08BD94}" type="datetimeFigureOut">
              <a:rPr lang="en-GB" smtClean="0"/>
              <a:t>25/01/2021</a:t>
            </a:fld>
            <a:endParaRPr lang="en-GB"/>
          </a:p>
        </p:txBody>
      </p:sp>
      <p:sp>
        <p:nvSpPr>
          <p:cNvPr id="8" name="Footer Placeholder 7">
            <a:extLst>
              <a:ext uri="{FF2B5EF4-FFF2-40B4-BE49-F238E27FC236}">
                <a16:creationId xmlns:a16="http://schemas.microsoft.com/office/drawing/2014/main" xmlns="" id="{BA8BB24D-EEC8-4173-BECB-1BF70A440B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74442EEB-9BCD-4A5A-BF9C-8B5FBB32F067}"/>
              </a:ext>
            </a:extLst>
          </p:cNvPr>
          <p:cNvSpPr>
            <a:spLocks noGrp="1"/>
          </p:cNvSpPr>
          <p:nvPr>
            <p:ph type="sldNum" sz="quarter" idx="12"/>
          </p:nvPr>
        </p:nvSpPr>
        <p:spPr/>
        <p:txBody>
          <a:bodyPr/>
          <a:lstStyle/>
          <a:p>
            <a:fld id="{5E473315-8739-44A1-8018-82DC33E57E07}" type="slidenum">
              <a:rPr lang="en-GB" smtClean="0"/>
              <a:t>‹Nº›</a:t>
            </a:fld>
            <a:endParaRPr lang="en-GB"/>
          </a:p>
        </p:txBody>
      </p:sp>
    </p:spTree>
    <p:extLst>
      <p:ext uri="{BB962C8B-B14F-4D97-AF65-F5344CB8AC3E}">
        <p14:creationId xmlns:p14="http://schemas.microsoft.com/office/powerpoint/2010/main" val="144096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441F85-F752-4B00-8136-56F115BED3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5D80CCE8-CBE5-4EB4-9A15-E400F514F3AD}"/>
              </a:ext>
            </a:extLst>
          </p:cNvPr>
          <p:cNvSpPr>
            <a:spLocks noGrp="1"/>
          </p:cNvSpPr>
          <p:nvPr>
            <p:ph type="dt" sz="half" idx="10"/>
          </p:nvPr>
        </p:nvSpPr>
        <p:spPr/>
        <p:txBody>
          <a:bodyPr/>
          <a:lstStyle/>
          <a:p>
            <a:fld id="{C657F948-2B49-47E7-B0FB-856D8D08BD94}" type="datetimeFigureOut">
              <a:rPr lang="en-GB" smtClean="0"/>
              <a:t>25/01/2021</a:t>
            </a:fld>
            <a:endParaRPr lang="en-GB"/>
          </a:p>
        </p:txBody>
      </p:sp>
      <p:sp>
        <p:nvSpPr>
          <p:cNvPr id="4" name="Footer Placeholder 3">
            <a:extLst>
              <a:ext uri="{FF2B5EF4-FFF2-40B4-BE49-F238E27FC236}">
                <a16:creationId xmlns:a16="http://schemas.microsoft.com/office/drawing/2014/main" xmlns="" id="{D9221776-7057-4D03-A3AB-B0E172A3B1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6AED8FE3-083A-49DF-AC22-FB84B8EB45D2}"/>
              </a:ext>
            </a:extLst>
          </p:cNvPr>
          <p:cNvSpPr>
            <a:spLocks noGrp="1"/>
          </p:cNvSpPr>
          <p:nvPr>
            <p:ph type="sldNum" sz="quarter" idx="12"/>
          </p:nvPr>
        </p:nvSpPr>
        <p:spPr/>
        <p:txBody>
          <a:bodyPr/>
          <a:lstStyle/>
          <a:p>
            <a:fld id="{5E473315-8739-44A1-8018-82DC33E57E07}" type="slidenum">
              <a:rPr lang="en-GB" smtClean="0"/>
              <a:t>‹Nº›</a:t>
            </a:fld>
            <a:endParaRPr lang="en-GB"/>
          </a:p>
        </p:txBody>
      </p:sp>
    </p:spTree>
    <p:extLst>
      <p:ext uri="{BB962C8B-B14F-4D97-AF65-F5344CB8AC3E}">
        <p14:creationId xmlns:p14="http://schemas.microsoft.com/office/powerpoint/2010/main" val="315679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C31B772-2AC1-4C96-A175-8170B7012177}"/>
              </a:ext>
            </a:extLst>
          </p:cNvPr>
          <p:cNvSpPr>
            <a:spLocks noGrp="1"/>
          </p:cNvSpPr>
          <p:nvPr>
            <p:ph type="dt" sz="half" idx="10"/>
          </p:nvPr>
        </p:nvSpPr>
        <p:spPr/>
        <p:txBody>
          <a:bodyPr/>
          <a:lstStyle/>
          <a:p>
            <a:fld id="{C657F948-2B49-47E7-B0FB-856D8D08BD94}" type="datetimeFigureOut">
              <a:rPr lang="en-GB" smtClean="0"/>
              <a:t>25/01/2021</a:t>
            </a:fld>
            <a:endParaRPr lang="en-GB"/>
          </a:p>
        </p:txBody>
      </p:sp>
      <p:sp>
        <p:nvSpPr>
          <p:cNvPr id="3" name="Footer Placeholder 2">
            <a:extLst>
              <a:ext uri="{FF2B5EF4-FFF2-40B4-BE49-F238E27FC236}">
                <a16:creationId xmlns:a16="http://schemas.microsoft.com/office/drawing/2014/main" xmlns="" id="{51139720-9A7C-445A-90C7-210E98FBA6B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012EA49D-D020-4AA5-8A11-6676836917AC}"/>
              </a:ext>
            </a:extLst>
          </p:cNvPr>
          <p:cNvSpPr>
            <a:spLocks noGrp="1"/>
          </p:cNvSpPr>
          <p:nvPr>
            <p:ph type="sldNum" sz="quarter" idx="12"/>
          </p:nvPr>
        </p:nvSpPr>
        <p:spPr/>
        <p:txBody>
          <a:bodyPr/>
          <a:lstStyle/>
          <a:p>
            <a:fld id="{5E473315-8739-44A1-8018-82DC33E57E07}" type="slidenum">
              <a:rPr lang="en-GB" smtClean="0"/>
              <a:t>‹Nº›</a:t>
            </a:fld>
            <a:endParaRPr lang="en-GB"/>
          </a:p>
        </p:txBody>
      </p:sp>
    </p:spTree>
    <p:extLst>
      <p:ext uri="{BB962C8B-B14F-4D97-AF65-F5344CB8AC3E}">
        <p14:creationId xmlns:p14="http://schemas.microsoft.com/office/powerpoint/2010/main" val="342058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5B9196-858A-484F-9D4E-5867D0B901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F0A7096-E75F-4D9F-89A3-CF38F294D2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24212CEF-1E40-4F8D-BDF2-E5C8A169D9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C2A62D7-8492-41BC-BB55-D85C7D8810B9}"/>
              </a:ext>
            </a:extLst>
          </p:cNvPr>
          <p:cNvSpPr>
            <a:spLocks noGrp="1"/>
          </p:cNvSpPr>
          <p:nvPr>
            <p:ph type="dt" sz="half" idx="10"/>
          </p:nvPr>
        </p:nvSpPr>
        <p:spPr/>
        <p:txBody>
          <a:bodyPr/>
          <a:lstStyle/>
          <a:p>
            <a:fld id="{C657F948-2B49-47E7-B0FB-856D8D08BD94}" type="datetimeFigureOut">
              <a:rPr lang="en-GB" smtClean="0"/>
              <a:t>25/01/2021</a:t>
            </a:fld>
            <a:endParaRPr lang="en-GB"/>
          </a:p>
        </p:txBody>
      </p:sp>
      <p:sp>
        <p:nvSpPr>
          <p:cNvPr id="6" name="Footer Placeholder 5">
            <a:extLst>
              <a:ext uri="{FF2B5EF4-FFF2-40B4-BE49-F238E27FC236}">
                <a16:creationId xmlns:a16="http://schemas.microsoft.com/office/drawing/2014/main" xmlns="" id="{C502900C-3649-44A6-8EC9-1D0888092A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43CD822-F532-4961-981A-32FF0B8A2FC9}"/>
              </a:ext>
            </a:extLst>
          </p:cNvPr>
          <p:cNvSpPr>
            <a:spLocks noGrp="1"/>
          </p:cNvSpPr>
          <p:nvPr>
            <p:ph type="sldNum" sz="quarter" idx="12"/>
          </p:nvPr>
        </p:nvSpPr>
        <p:spPr/>
        <p:txBody>
          <a:bodyPr/>
          <a:lstStyle/>
          <a:p>
            <a:fld id="{5E473315-8739-44A1-8018-82DC33E57E07}" type="slidenum">
              <a:rPr lang="en-GB" smtClean="0"/>
              <a:t>‹Nº›</a:t>
            </a:fld>
            <a:endParaRPr lang="en-GB"/>
          </a:p>
        </p:txBody>
      </p:sp>
    </p:spTree>
    <p:extLst>
      <p:ext uri="{BB962C8B-B14F-4D97-AF65-F5344CB8AC3E}">
        <p14:creationId xmlns:p14="http://schemas.microsoft.com/office/powerpoint/2010/main" val="3369224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507C7A-BA87-4E61-A073-8369044445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F00BEFC4-C54E-4887-B83D-457E48AB1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0A7F5089-DC77-46C5-8C91-4C452D8599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4C53158-1EE6-4C1C-97D8-C9DD8D3F2154}"/>
              </a:ext>
            </a:extLst>
          </p:cNvPr>
          <p:cNvSpPr>
            <a:spLocks noGrp="1"/>
          </p:cNvSpPr>
          <p:nvPr>
            <p:ph type="dt" sz="half" idx="10"/>
          </p:nvPr>
        </p:nvSpPr>
        <p:spPr/>
        <p:txBody>
          <a:bodyPr/>
          <a:lstStyle/>
          <a:p>
            <a:fld id="{C657F948-2B49-47E7-B0FB-856D8D08BD94}" type="datetimeFigureOut">
              <a:rPr lang="en-GB" smtClean="0"/>
              <a:t>25/01/2021</a:t>
            </a:fld>
            <a:endParaRPr lang="en-GB"/>
          </a:p>
        </p:txBody>
      </p:sp>
      <p:sp>
        <p:nvSpPr>
          <p:cNvPr id="6" name="Footer Placeholder 5">
            <a:extLst>
              <a:ext uri="{FF2B5EF4-FFF2-40B4-BE49-F238E27FC236}">
                <a16:creationId xmlns:a16="http://schemas.microsoft.com/office/drawing/2014/main" xmlns="" id="{812B6F58-6DA2-4C09-8D75-97774B8DC8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40BF89D9-1473-4F50-AF30-9F92825F0761}"/>
              </a:ext>
            </a:extLst>
          </p:cNvPr>
          <p:cNvSpPr>
            <a:spLocks noGrp="1"/>
          </p:cNvSpPr>
          <p:nvPr>
            <p:ph type="sldNum" sz="quarter" idx="12"/>
          </p:nvPr>
        </p:nvSpPr>
        <p:spPr/>
        <p:txBody>
          <a:bodyPr/>
          <a:lstStyle/>
          <a:p>
            <a:fld id="{5E473315-8739-44A1-8018-82DC33E57E07}" type="slidenum">
              <a:rPr lang="en-GB" smtClean="0"/>
              <a:t>‹Nº›</a:t>
            </a:fld>
            <a:endParaRPr lang="en-GB"/>
          </a:p>
        </p:txBody>
      </p:sp>
    </p:spTree>
    <p:extLst>
      <p:ext uri="{BB962C8B-B14F-4D97-AF65-F5344CB8AC3E}">
        <p14:creationId xmlns:p14="http://schemas.microsoft.com/office/powerpoint/2010/main" val="159969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80E2EEA-FD1B-44AA-B2FB-B4770982B8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BAEA3BA-86A7-4D9E-8D76-511AA9F5F5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6870E79-7D77-4B15-AA2F-8B93EC8C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7F948-2B49-47E7-B0FB-856D8D08BD94}" type="datetimeFigureOut">
              <a:rPr lang="en-GB" smtClean="0"/>
              <a:t>25/01/2021</a:t>
            </a:fld>
            <a:endParaRPr lang="en-GB"/>
          </a:p>
        </p:txBody>
      </p:sp>
      <p:sp>
        <p:nvSpPr>
          <p:cNvPr id="5" name="Footer Placeholder 4">
            <a:extLst>
              <a:ext uri="{FF2B5EF4-FFF2-40B4-BE49-F238E27FC236}">
                <a16:creationId xmlns:a16="http://schemas.microsoft.com/office/drawing/2014/main" xmlns="" id="{20595399-304F-4F01-B406-A31468FF73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4302D952-3264-4E89-B284-43CBD2ADFE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73315-8739-44A1-8018-82DC33E57E07}" type="slidenum">
              <a:rPr lang="en-GB" smtClean="0"/>
              <a:t>‹Nº›</a:t>
            </a:fld>
            <a:endParaRPr lang="en-GB"/>
          </a:p>
        </p:txBody>
      </p:sp>
    </p:spTree>
    <p:extLst>
      <p:ext uri="{BB962C8B-B14F-4D97-AF65-F5344CB8AC3E}">
        <p14:creationId xmlns:p14="http://schemas.microsoft.com/office/powerpoint/2010/main" val="2112235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s://www.hofstede-insights.com/product/compare-countries/"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1150" y="6294690"/>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486" y="6294691"/>
            <a:ext cx="7374477"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8946" y="650330"/>
            <a:ext cx="2798112" cy="2018713"/>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asellaDiTesto 2">
            <a:extLst>
              <a:ext uri="{FF2B5EF4-FFF2-40B4-BE49-F238E27FC236}">
                <a16:creationId xmlns:a16="http://schemas.microsoft.com/office/drawing/2014/main" xmlns="" id="{7B78FCD5-F2E4-4BB0-B244-446F47A5FEC3}"/>
              </a:ext>
            </a:extLst>
          </p:cNvPr>
          <p:cNvSpPr txBox="1"/>
          <p:nvPr/>
        </p:nvSpPr>
        <p:spPr>
          <a:xfrm>
            <a:off x="2463768" y="3003307"/>
            <a:ext cx="9312496" cy="2170851"/>
          </a:xfrm>
          <a:prstGeom prst="rect">
            <a:avLst/>
          </a:prstGeom>
          <a:noFill/>
        </p:spPr>
        <p:txBody>
          <a:bodyPr wrap="square" rtlCol="0">
            <a:spAutoFit/>
          </a:bodyPr>
          <a:lstStyle/>
          <a:p>
            <a:pPr algn="ctr">
              <a:lnSpc>
                <a:spcPct val="107000"/>
              </a:lnSpc>
              <a:spcAft>
                <a:spcPts val="800"/>
              </a:spcAft>
            </a:pPr>
            <a:r>
              <a:rPr lang="en-US" sz="4000" b="1"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Comunicación</a:t>
            </a:r>
            <a:r>
              <a:rPr lang="en-US" sz="40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Digital</a:t>
            </a:r>
            <a:endPar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4000" b="1"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Comunicación</a:t>
            </a:r>
            <a:r>
              <a:rPr lang="en-US" sz="40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online para el </a:t>
            </a:r>
            <a:r>
              <a:rPr lang="en-US" sz="4000" b="1"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Emprendimiento</a:t>
            </a:r>
            <a:r>
              <a:rPr lang="en-US" sz="40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Digital</a:t>
            </a:r>
            <a:endParaRPr lang="es-E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ttangolo 5">
            <a:extLst>
              <a:ext uri="{FF2B5EF4-FFF2-40B4-BE49-F238E27FC236}">
                <a16:creationId xmlns:a16="http://schemas.microsoft.com/office/drawing/2014/main" xmlns="" id="{C15AEEB2-DB28-4876-829B-F09E9CA02196}"/>
              </a:ext>
            </a:extLst>
          </p:cNvPr>
          <p:cNvSpPr/>
          <p:nvPr/>
        </p:nvSpPr>
        <p:spPr>
          <a:xfrm>
            <a:off x="4849625" y="5038351"/>
            <a:ext cx="5141334" cy="523220"/>
          </a:xfrm>
          <a:prstGeom prst="rect">
            <a:avLst/>
          </a:prstGeom>
        </p:spPr>
        <p:txBody>
          <a:bodyPr wrap="square">
            <a:spAutoFit/>
          </a:bodyPr>
          <a:lstStyle/>
          <a:p>
            <a:r>
              <a:rPr lang="it-IT" altLang="it-IT" sz="2800" dirty="0" smtClean="0">
                <a:latin typeface="Arial Rounded MT Bold" panose="020F0704030504030204" pitchFamily="34" charset="0"/>
              </a:rPr>
              <a:t>(Emprendimiento Digital)</a:t>
            </a:r>
            <a:endParaRPr lang="it-IT" sz="2800" dirty="0"/>
          </a:p>
        </p:txBody>
      </p:sp>
    </p:spTree>
    <p:extLst>
      <p:ext uri="{BB962C8B-B14F-4D97-AF65-F5344CB8AC3E}">
        <p14:creationId xmlns:p14="http://schemas.microsoft.com/office/powerpoint/2010/main" val="64274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hoto, small, screen, sitting&#10;&#10;Description automatically generated">
            <a:extLst>
              <a:ext uri="{FF2B5EF4-FFF2-40B4-BE49-F238E27FC236}">
                <a16:creationId xmlns:a16="http://schemas.microsoft.com/office/drawing/2014/main" xmlns="" id="{BB4AD7E2-D298-4C0B-84DB-92845FE66D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3068" y="2488004"/>
            <a:ext cx="4228931" cy="2819287"/>
          </a:xfrm>
          <a:prstGeom prst="rect">
            <a:avLst/>
          </a:prstGeom>
        </p:spPr>
      </p:pic>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tangolo 1">
            <a:extLst>
              <a:ext uri="{FF2B5EF4-FFF2-40B4-BE49-F238E27FC236}">
                <a16:creationId xmlns:a16="http://schemas.microsoft.com/office/drawing/2014/main" xmlns="" id="{50937956-F9E8-4796-8E1E-2932BB6CF382}"/>
              </a:ext>
            </a:extLst>
          </p:cNvPr>
          <p:cNvSpPr/>
          <p:nvPr/>
        </p:nvSpPr>
        <p:spPr>
          <a:xfrm>
            <a:off x="2413876" y="1283270"/>
            <a:ext cx="6110152" cy="4524315"/>
          </a:xfrm>
          <a:prstGeom prst="rect">
            <a:avLst/>
          </a:prstGeom>
        </p:spPr>
        <p:txBody>
          <a:bodyPr wrap="square">
            <a:spAutoFit/>
          </a:bodyPr>
          <a:lstStyle/>
          <a:p>
            <a:pPr>
              <a:defRPr/>
            </a:pPr>
            <a:r>
              <a:rPr lang="en-GB" altLang="es-ES" dirty="0">
                <a:solidFill>
                  <a:schemeClr val="accent6">
                    <a:lumMod val="75000"/>
                  </a:schemeClr>
                </a:solidFill>
                <a:latin typeface="Arial Rounded MT Bold" panose="020F0704030504030204" pitchFamily="34" charset="0"/>
              </a:rPr>
              <a:t>7. </a:t>
            </a:r>
            <a:r>
              <a:rPr lang="en-GB" altLang="es-ES" dirty="0" err="1" smtClean="0">
                <a:solidFill>
                  <a:schemeClr val="accent6">
                    <a:lumMod val="75000"/>
                  </a:schemeClr>
                </a:solidFill>
                <a:latin typeface="Arial Rounded MT Bold" panose="020F0704030504030204" pitchFamily="34" charset="0"/>
              </a:rPr>
              <a:t>Liderando</a:t>
            </a:r>
            <a:r>
              <a:rPr lang="en-GB" altLang="es-ES" dirty="0" smtClean="0">
                <a:solidFill>
                  <a:schemeClr val="accent6">
                    <a:lumMod val="75000"/>
                  </a:schemeClr>
                </a:solidFill>
                <a:latin typeface="Arial Rounded MT Bold" panose="020F0704030504030204" pitchFamily="34" charset="0"/>
              </a:rPr>
              <a:t> </a:t>
            </a:r>
            <a:r>
              <a:rPr lang="en-GB" altLang="es-ES" dirty="0" err="1" smtClean="0">
                <a:solidFill>
                  <a:schemeClr val="accent6">
                    <a:lumMod val="75000"/>
                  </a:schemeClr>
                </a:solidFill>
                <a:latin typeface="Arial Rounded MT Bold" panose="020F0704030504030204" pitchFamily="34" charset="0"/>
              </a:rPr>
              <a:t>reuniones</a:t>
            </a:r>
            <a:r>
              <a:rPr lang="en-GB" altLang="es-ES" dirty="0" smtClean="0">
                <a:solidFill>
                  <a:schemeClr val="accent6">
                    <a:lumMod val="75000"/>
                  </a:schemeClr>
                </a:solidFill>
                <a:latin typeface="Arial Rounded MT Bold" panose="020F0704030504030204" pitchFamily="34" charset="0"/>
              </a:rPr>
              <a:t> online </a:t>
            </a:r>
            <a:r>
              <a:rPr lang="en-GB" altLang="es-ES" dirty="0" err="1" smtClean="0">
                <a:solidFill>
                  <a:schemeClr val="accent6">
                    <a:lumMod val="75000"/>
                  </a:schemeClr>
                </a:solidFill>
                <a:latin typeface="Arial Rounded MT Bold" panose="020F0704030504030204" pitchFamily="34" charset="0"/>
              </a:rPr>
              <a:t>eficaces</a:t>
            </a:r>
            <a:endParaRPr lang="en-GB" altLang="es-ES" dirty="0">
              <a:solidFill>
                <a:schemeClr val="accent6">
                  <a:lumMod val="75000"/>
                </a:schemeClr>
              </a:solidFill>
              <a:latin typeface="Arial Rounded MT Bold" panose="020F0704030504030204" pitchFamily="34" charset="0"/>
            </a:endParaRPr>
          </a:p>
          <a:p>
            <a:pPr>
              <a:defRPr/>
            </a:pPr>
            <a:endParaRPr lang="en-GB" altLang="es-ES" dirty="0">
              <a:solidFill>
                <a:schemeClr val="accent6">
                  <a:lumMod val="75000"/>
                </a:schemeClr>
              </a:solidFill>
              <a:latin typeface="Arial Rounded MT Bold" panose="020F0704030504030204" pitchFamily="34" charset="0"/>
            </a:endParaRPr>
          </a:p>
          <a:p>
            <a:pPr>
              <a:defRPr/>
            </a:pPr>
            <a:r>
              <a:rPr lang="en-GB" altLang="es-ES" b="1" dirty="0" smtClean="0">
                <a:latin typeface="Arial Rounded MT Bold" panose="020F0704030504030204" pitchFamily="34" charset="0"/>
              </a:rPr>
              <a:t>Paso1</a:t>
            </a:r>
            <a:r>
              <a:rPr lang="en-GB" altLang="es-ES" b="1" dirty="0">
                <a:latin typeface="Arial Rounded MT Bold" panose="020F0704030504030204" pitchFamily="34" charset="0"/>
              </a:rPr>
              <a:t>: </a:t>
            </a:r>
            <a:r>
              <a:rPr lang="en-GB" altLang="es-ES" b="1" dirty="0" err="1" smtClean="0">
                <a:latin typeface="Arial Rounded MT Bold" panose="020F0704030504030204" pitchFamily="34" charset="0"/>
              </a:rPr>
              <a:t>Definir</a:t>
            </a:r>
            <a:r>
              <a:rPr lang="en-GB" altLang="es-ES" b="1" dirty="0" smtClean="0">
                <a:latin typeface="Arial Rounded MT Bold" panose="020F0704030504030204" pitchFamily="34" charset="0"/>
              </a:rPr>
              <a:t> el </a:t>
            </a:r>
            <a:r>
              <a:rPr lang="en-GB" altLang="es-ES" b="1" dirty="0" err="1" smtClean="0">
                <a:latin typeface="Arial Rounded MT Bold" panose="020F0704030504030204" pitchFamily="34" charset="0"/>
              </a:rPr>
              <a:t>propósito</a:t>
            </a:r>
            <a:r>
              <a:rPr lang="en-GB" altLang="es-ES" b="1" dirty="0" smtClean="0">
                <a:latin typeface="Arial Rounded MT Bold" panose="020F0704030504030204" pitchFamily="34" charset="0"/>
              </a:rPr>
              <a:t> de la </a:t>
            </a:r>
            <a:r>
              <a:rPr lang="en-GB" altLang="es-ES" b="1" dirty="0" err="1" smtClean="0">
                <a:latin typeface="Arial Rounded MT Bold" panose="020F0704030504030204" pitchFamily="34" charset="0"/>
              </a:rPr>
              <a:t>reunión</a:t>
            </a:r>
            <a:r>
              <a:rPr lang="en-GB" altLang="es-ES" b="1" dirty="0" smtClean="0">
                <a:latin typeface="Arial Rounded MT Bold" panose="020F0704030504030204" pitchFamily="34" charset="0"/>
              </a:rPr>
              <a:t> y </a:t>
            </a:r>
            <a:r>
              <a:rPr lang="en-GB" altLang="es-ES" b="1" dirty="0" err="1" smtClean="0">
                <a:latin typeface="Arial Rounded MT Bold" panose="020F0704030504030204" pitchFamily="34" charset="0"/>
              </a:rPr>
              <a:t>elegir</a:t>
            </a:r>
            <a:r>
              <a:rPr lang="en-GB" altLang="es-ES" b="1" dirty="0" smtClean="0">
                <a:latin typeface="Arial Rounded MT Bold" panose="020F0704030504030204" pitchFamily="34" charset="0"/>
              </a:rPr>
              <a:t> el </a:t>
            </a:r>
            <a:r>
              <a:rPr lang="en-GB" altLang="es-ES" b="1" dirty="0" err="1" smtClean="0">
                <a:latin typeface="Arial Rounded MT Bold" panose="020F0704030504030204" pitchFamily="34" charset="0"/>
              </a:rPr>
              <a:t>programa</a:t>
            </a:r>
            <a:r>
              <a:rPr lang="en-GB" altLang="es-ES" b="1" dirty="0" smtClean="0">
                <a:latin typeface="Arial Rounded MT Bold" panose="020F0704030504030204" pitchFamily="34" charset="0"/>
              </a:rPr>
              <a:t> o </a:t>
            </a:r>
            <a:r>
              <a:rPr lang="en-GB" altLang="es-ES" b="1" dirty="0" err="1" smtClean="0">
                <a:latin typeface="Arial Rounded MT Bold" panose="020F0704030504030204" pitchFamily="34" charset="0"/>
              </a:rPr>
              <a:t>tecnología</a:t>
            </a:r>
            <a:r>
              <a:rPr lang="en-GB" altLang="es-ES" b="1" dirty="0" smtClean="0">
                <a:latin typeface="Arial Rounded MT Bold" panose="020F0704030504030204" pitchFamily="34" charset="0"/>
              </a:rPr>
              <a:t> </a:t>
            </a:r>
            <a:r>
              <a:rPr lang="en-GB" altLang="es-ES" b="1" dirty="0" err="1" smtClean="0">
                <a:latin typeface="Arial Rounded MT Bold" panose="020F0704030504030204" pitchFamily="34" charset="0"/>
              </a:rPr>
              <a:t>más</a:t>
            </a:r>
            <a:r>
              <a:rPr lang="en-GB" altLang="es-ES" b="1" dirty="0" smtClean="0">
                <a:latin typeface="Arial Rounded MT Bold" panose="020F0704030504030204" pitchFamily="34" charset="0"/>
              </a:rPr>
              <a:t> </a:t>
            </a:r>
            <a:r>
              <a:rPr lang="en-GB" altLang="es-ES" b="1" dirty="0" err="1" smtClean="0">
                <a:latin typeface="Arial Rounded MT Bold" panose="020F0704030504030204" pitchFamily="34" charset="0"/>
              </a:rPr>
              <a:t>adecuados</a:t>
            </a:r>
            <a:endParaRPr lang="en-GB" altLang="es-ES" b="1" dirty="0">
              <a:latin typeface="Arial Rounded MT Bold" panose="020F0704030504030204" pitchFamily="34" charset="0"/>
            </a:endParaRPr>
          </a:p>
          <a:p>
            <a:pPr marL="285750" indent="-285750">
              <a:buFontTx/>
              <a:buChar char="-"/>
              <a:defRPr/>
            </a:pPr>
            <a:r>
              <a:rPr lang="en-GB" altLang="es-ES" dirty="0" smtClean="0">
                <a:latin typeface="Arial Rounded MT Bold" panose="020F0704030504030204" pitchFamily="34" charset="0"/>
              </a:rPr>
              <a:t>¿Hay que </a:t>
            </a:r>
            <a:r>
              <a:rPr lang="en-GB" altLang="es-ES" dirty="0" err="1" smtClean="0">
                <a:latin typeface="Arial Rounded MT Bold" panose="020F0704030504030204" pitchFamily="34" charset="0"/>
              </a:rPr>
              <a:t>hacer</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una</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presentación</a:t>
            </a:r>
            <a:r>
              <a:rPr lang="en-GB" altLang="es-ES" dirty="0" smtClean="0">
                <a:latin typeface="Arial Rounded MT Bold" panose="020F0704030504030204" pitchFamily="34" charset="0"/>
              </a:rPr>
              <a:t>?</a:t>
            </a:r>
            <a:endParaRPr lang="en-GB" altLang="es-ES" dirty="0">
              <a:latin typeface="Arial Rounded MT Bold" panose="020F0704030504030204" pitchFamily="34" charset="0"/>
            </a:endParaRPr>
          </a:p>
          <a:p>
            <a:pPr marL="285750" indent="-285750">
              <a:buFontTx/>
              <a:buChar char="-"/>
              <a:defRPr/>
            </a:pPr>
            <a:r>
              <a:rPr lang="en-GB" altLang="es-ES" dirty="0" smtClean="0">
                <a:latin typeface="Arial Rounded MT Bold" panose="020F0704030504030204" pitchFamily="34" charset="0"/>
              </a:rPr>
              <a:t>Sea </a:t>
            </a:r>
            <a:r>
              <a:rPr lang="en-GB" altLang="es-ES" dirty="0" err="1" smtClean="0">
                <a:latin typeface="Arial Rounded MT Bold" panose="020F0704030504030204" pitchFamily="34" charset="0"/>
              </a:rPr>
              <a:t>creativo</a:t>
            </a:r>
            <a:r>
              <a:rPr lang="en-GB" altLang="es-ES" dirty="0" smtClean="0">
                <a:latin typeface="Arial Rounded MT Bold" panose="020F0704030504030204" pitchFamily="34" charset="0"/>
              </a:rPr>
              <a:t> y </a:t>
            </a:r>
            <a:r>
              <a:rPr lang="en-GB" altLang="es-ES" dirty="0" err="1" smtClean="0">
                <a:latin typeface="Arial Rounded MT Bold" panose="020F0704030504030204" pitchFamily="34" charset="0"/>
              </a:rPr>
              <a:t>genere</a:t>
            </a:r>
            <a:r>
              <a:rPr lang="en-GB" altLang="es-ES" dirty="0" smtClean="0">
                <a:latin typeface="Arial Rounded MT Bold" panose="020F0704030504030204" pitchFamily="34" charset="0"/>
              </a:rPr>
              <a:t> ideas (</a:t>
            </a:r>
            <a:r>
              <a:rPr lang="en-GB" altLang="es-ES" dirty="0" err="1" smtClean="0">
                <a:latin typeface="Arial Rounded MT Bold" panose="020F0704030504030204" pitchFamily="34" charset="0"/>
              </a:rPr>
              <a:t>elija</a:t>
            </a:r>
            <a:r>
              <a:rPr lang="en-GB" altLang="es-ES" dirty="0" smtClean="0">
                <a:latin typeface="Arial Rounded MT Bold" panose="020F0704030504030204" pitchFamily="34" charset="0"/>
              </a:rPr>
              <a:t> un </a:t>
            </a:r>
            <a:r>
              <a:rPr lang="en-GB" altLang="es-ES" dirty="0" err="1" smtClean="0">
                <a:latin typeface="Arial Rounded MT Bold" panose="020F0704030504030204" pitchFamily="34" charset="0"/>
              </a:rPr>
              <a:t>programa</a:t>
            </a:r>
            <a:r>
              <a:rPr lang="en-GB" altLang="es-ES" dirty="0" smtClean="0">
                <a:latin typeface="Arial Rounded MT Bold" panose="020F0704030504030204" pitchFamily="34" charset="0"/>
              </a:rPr>
              <a:t> que </a:t>
            </a:r>
            <a:r>
              <a:rPr lang="en-GB" altLang="es-ES" dirty="0" err="1" smtClean="0">
                <a:latin typeface="Arial Rounded MT Bold" panose="020F0704030504030204" pitchFamily="34" charset="0"/>
              </a:rPr>
              <a:t>permita</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usar</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una</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pizarra</a:t>
            </a:r>
            <a:r>
              <a:rPr lang="en-GB" altLang="es-ES" dirty="0" smtClean="0">
                <a:latin typeface="Arial Rounded MT Bold" panose="020F0704030504030204" pitchFamily="34" charset="0"/>
              </a:rPr>
              <a:t>);</a:t>
            </a:r>
            <a:endParaRPr lang="en-GB" altLang="es-ES" dirty="0">
              <a:latin typeface="Arial Rounded MT Bold" panose="020F0704030504030204" pitchFamily="34" charset="0"/>
            </a:endParaRPr>
          </a:p>
          <a:p>
            <a:pPr marL="285750" indent="-285750">
              <a:buFontTx/>
              <a:buChar char="-"/>
              <a:defRPr/>
            </a:pPr>
            <a:r>
              <a:rPr lang="en-GB" altLang="es-ES" dirty="0" smtClean="0">
                <a:latin typeface="Arial Rounded MT Bold" panose="020F0704030504030204" pitchFamily="34" charset="0"/>
              </a:rPr>
              <a:t>¿</a:t>
            </a:r>
            <a:r>
              <a:rPr lang="en-GB" altLang="es-ES" dirty="0" err="1" smtClean="0">
                <a:latin typeface="Arial Rounded MT Bold" panose="020F0704030504030204" pitchFamily="34" charset="0"/>
              </a:rPr>
              <a:t>Toma</a:t>
            </a:r>
            <a:r>
              <a:rPr lang="en-GB" altLang="es-ES" dirty="0" smtClean="0">
                <a:latin typeface="Arial Rounded MT Bold" panose="020F0704030504030204" pitchFamily="34" charset="0"/>
              </a:rPr>
              <a:t> de </a:t>
            </a:r>
            <a:r>
              <a:rPr lang="en-GB" altLang="es-ES" dirty="0" err="1" smtClean="0">
                <a:latin typeface="Arial Rounded MT Bold" panose="020F0704030504030204" pitchFamily="34" charset="0"/>
              </a:rPr>
              <a:t>decisiones</a:t>
            </a:r>
            <a:r>
              <a:rPr lang="en-GB" altLang="es-ES" dirty="0" smtClean="0">
                <a:latin typeface="Arial Rounded MT Bold" panose="020F0704030504030204" pitchFamily="34" charset="0"/>
              </a:rPr>
              <a:t>?</a:t>
            </a:r>
            <a:endParaRPr lang="en-GB" altLang="es-ES" dirty="0">
              <a:latin typeface="Arial Rounded MT Bold" panose="020F0704030504030204" pitchFamily="34" charset="0"/>
            </a:endParaRPr>
          </a:p>
          <a:p>
            <a:pPr marL="285750" indent="-285750">
              <a:buFontTx/>
              <a:buChar char="-"/>
              <a:defRPr/>
            </a:pPr>
            <a:endParaRPr lang="en-GB" altLang="es-ES" dirty="0">
              <a:latin typeface="Arial Rounded MT Bold" panose="020F0704030504030204" pitchFamily="34" charset="0"/>
            </a:endParaRPr>
          </a:p>
          <a:p>
            <a:pPr>
              <a:defRPr/>
            </a:pPr>
            <a:r>
              <a:rPr lang="en-GB" altLang="es-ES" b="1" dirty="0" smtClean="0">
                <a:latin typeface="Arial Rounded MT Bold" panose="020F0704030504030204" pitchFamily="34" charset="0"/>
              </a:rPr>
              <a:t>Paso 2</a:t>
            </a:r>
            <a:r>
              <a:rPr lang="en-GB" altLang="es-ES" b="1" dirty="0">
                <a:latin typeface="Arial Rounded MT Bold" panose="020F0704030504030204" pitchFamily="34" charset="0"/>
              </a:rPr>
              <a:t>: </a:t>
            </a:r>
            <a:r>
              <a:rPr lang="en-GB" altLang="es-ES" b="1" dirty="0" err="1" smtClean="0">
                <a:latin typeface="Arial Rounded MT Bold" panose="020F0704030504030204" pitchFamily="34" charset="0"/>
              </a:rPr>
              <a:t>Realizar</a:t>
            </a:r>
            <a:r>
              <a:rPr lang="en-GB" altLang="es-ES" b="1" dirty="0" smtClean="0">
                <a:latin typeface="Arial Rounded MT Bold" panose="020F0704030504030204" pitchFamily="34" charset="0"/>
              </a:rPr>
              <a:t> </a:t>
            </a:r>
            <a:r>
              <a:rPr lang="en-GB" altLang="es-ES" b="1" dirty="0" err="1" smtClean="0">
                <a:latin typeface="Arial Rounded MT Bold" panose="020F0704030504030204" pitchFamily="34" charset="0"/>
              </a:rPr>
              <a:t>una</a:t>
            </a:r>
            <a:r>
              <a:rPr lang="en-GB" altLang="es-ES" b="1" dirty="0" smtClean="0">
                <a:latin typeface="Arial Rounded MT Bold" panose="020F0704030504030204" pitchFamily="34" charset="0"/>
              </a:rPr>
              <a:t> </a:t>
            </a:r>
            <a:r>
              <a:rPr lang="en-GB" altLang="es-ES" b="1" dirty="0" err="1" smtClean="0">
                <a:latin typeface="Arial Rounded MT Bold" panose="020F0704030504030204" pitchFamily="34" charset="0"/>
              </a:rPr>
              <a:t>verificación</a:t>
            </a:r>
            <a:r>
              <a:rPr lang="en-GB" altLang="es-ES" b="1" dirty="0" smtClean="0">
                <a:latin typeface="Arial Rounded MT Bold" panose="020F0704030504030204" pitchFamily="34" charset="0"/>
              </a:rPr>
              <a:t> </a:t>
            </a:r>
            <a:r>
              <a:rPr lang="en-GB" altLang="es-ES" b="1" dirty="0" err="1" smtClean="0">
                <a:latin typeface="Arial Rounded MT Bold" panose="020F0704030504030204" pitchFamily="34" charset="0"/>
              </a:rPr>
              <a:t>técnica</a:t>
            </a:r>
            <a:endParaRPr lang="en-GB" altLang="es-ES" b="1" dirty="0">
              <a:latin typeface="Arial Rounded MT Bold" panose="020F0704030504030204" pitchFamily="34" charset="0"/>
            </a:endParaRPr>
          </a:p>
          <a:p>
            <a:pPr>
              <a:defRPr/>
            </a:pPr>
            <a:r>
              <a:rPr lang="en-GB" altLang="es-ES" dirty="0" smtClean="0">
                <a:latin typeface="Arial Rounded MT Bold" panose="020F0704030504030204" pitchFamily="34" charset="0"/>
              </a:rPr>
              <a:t>-</a:t>
            </a:r>
            <a:r>
              <a:rPr lang="en-GB" altLang="es-ES" dirty="0" err="1" smtClean="0">
                <a:latin typeface="Arial Rounded MT Bold" panose="020F0704030504030204" pitchFamily="34" charset="0"/>
              </a:rPr>
              <a:t>si</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va</a:t>
            </a:r>
            <a:r>
              <a:rPr lang="en-GB" altLang="es-ES" dirty="0" smtClean="0">
                <a:latin typeface="Arial Rounded MT Bold" panose="020F0704030504030204" pitchFamily="34" charset="0"/>
              </a:rPr>
              <a:t> a </a:t>
            </a:r>
            <a:r>
              <a:rPr lang="en-GB" altLang="es-ES" dirty="0" err="1" smtClean="0">
                <a:latin typeface="Arial Rounded MT Bold" panose="020F0704030504030204" pitchFamily="34" charset="0"/>
              </a:rPr>
              <a:t>usar</a:t>
            </a:r>
            <a:r>
              <a:rPr lang="en-GB" altLang="es-ES" dirty="0" smtClean="0">
                <a:latin typeface="Arial Rounded MT Bold" panose="020F0704030504030204" pitchFamily="34" charset="0"/>
              </a:rPr>
              <a:t> un </a:t>
            </a:r>
            <a:r>
              <a:rPr lang="en-GB" altLang="es-ES" dirty="0" err="1" smtClean="0">
                <a:latin typeface="Arial Rounded MT Bold" panose="020F0704030504030204" pitchFamily="34" charset="0"/>
              </a:rPr>
              <a:t>dispositivo</a:t>
            </a:r>
            <a:r>
              <a:rPr lang="en-GB" altLang="es-ES" dirty="0" smtClean="0">
                <a:latin typeface="Arial Rounded MT Bold" panose="020F0704030504030204" pitchFamily="34" charset="0"/>
              </a:rPr>
              <a:t> o </a:t>
            </a:r>
            <a:r>
              <a:rPr lang="en-GB" altLang="es-ES" dirty="0" err="1" smtClean="0">
                <a:latin typeface="Arial Rounded MT Bold" panose="020F0704030504030204" pitchFamily="34" charset="0"/>
              </a:rPr>
              <a:t>programa</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por</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primera</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vez</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practique</a:t>
            </a:r>
            <a:r>
              <a:rPr lang="en-GB" altLang="es-ES" dirty="0" smtClean="0">
                <a:latin typeface="Arial Rounded MT Bold" panose="020F0704030504030204" pitchFamily="34" charset="0"/>
              </a:rPr>
              <a:t> con </a:t>
            </a:r>
            <a:r>
              <a:rPr lang="en-GB" altLang="es-ES" dirty="0" err="1" smtClean="0">
                <a:latin typeface="Arial Rounded MT Bold" panose="020F0704030504030204" pitchFamily="34" charset="0"/>
              </a:rPr>
              <a:t>él</a:t>
            </a:r>
            <a:r>
              <a:rPr lang="en-GB" altLang="es-ES" dirty="0" smtClean="0">
                <a:latin typeface="Arial Rounded MT Bold" panose="020F0704030504030204" pitchFamily="34" charset="0"/>
              </a:rPr>
              <a:t> antes de la </a:t>
            </a:r>
            <a:r>
              <a:rPr lang="en-GB" altLang="es-ES" dirty="0" err="1" smtClean="0">
                <a:latin typeface="Arial Rounded MT Bold" panose="020F0704030504030204" pitchFamily="34" charset="0"/>
              </a:rPr>
              <a:t>reunión</a:t>
            </a:r>
            <a:r>
              <a:rPr lang="en-GB" altLang="es-ES" dirty="0" smtClean="0">
                <a:latin typeface="Arial Rounded MT Bold" panose="020F0704030504030204" pitchFamily="34" charset="0"/>
              </a:rPr>
              <a:t> real</a:t>
            </a:r>
            <a:endParaRPr lang="en-GB" altLang="es-ES" dirty="0">
              <a:latin typeface="Arial Rounded MT Bold" panose="020F0704030504030204" pitchFamily="34" charset="0"/>
            </a:endParaRPr>
          </a:p>
          <a:p>
            <a:pPr>
              <a:defRPr/>
            </a:pPr>
            <a:r>
              <a:rPr lang="en-GB" altLang="es-ES" dirty="0" smtClean="0">
                <a:latin typeface="Arial Rounded MT Bold" panose="020F0704030504030204" pitchFamily="34" charset="0"/>
              </a:rPr>
              <a:t>-</a:t>
            </a:r>
            <a:r>
              <a:rPr lang="en-GB" altLang="es-ES" dirty="0" err="1" smtClean="0">
                <a:latin typeface="Arial Rounded MT Bold" panose="020F0704030504030204" pitchFamily="34" charset="0"/>
              </a:rPr>
              <a:t>chequear</a:t>
            </a:r>
            <a:r>
              <a:rPr lang="en-GB" altLang="es-ES" dirty="0" smtClean="0">
                <a:latin typeface="Arial Rounded MT Bold" panose="020F0704030504030204" pitchFamily="34" charset="0"/>
              </a:rPr>
              <a:t> al </a:t>
            </a:r>
            <a:r>
              <a:rPr lang="en-GB" altLang="es-ES" dirty="0" err="1" smtClean="0">
                <a:latin typeface="Arial Rounded MT Bold" panose="020F0704030504030204" pitchFamily="34" charset="0"/>
              </a:rPr>
              <a:t>menos</a:t>
            </a:r>
            <a:r>
              <a:rPr lang="en-GB" altLang="es-ES" dirty="0" smtClean="0">
                <a:latin typeface="Arial Rounded MT Bold" panose="020F0704030504030204" pitchFamily="34" charset="0"/>
              </a:rPr>
              <a:t> 15 </a:t>
            </a:r>
            <a:r>
              <a:rPr lang="en-GB" altLang="es-ES" dirty="0" err="1" smtClean="0">
                <a:latin typeface="Arial Rounded MT Bold" panose="020F0704030504030204" pitchFamily="34" charset="0"/>
              </a:rPr>
              <a:t>minutos</a:t>
            </a:r>
            <a:r>
              <a:rPr lang="en-GB" altLang="es-ES" dirty="0" smtClean="0">
                <a:latin typeface="Arial Rounded MT Bold" panose="020F0704030504030204" pitchFamily="34" charset="0"/>
              </a:rPr>
              <a:t> antes de la </a:t>
            </a:r>
            <a:r>
              <a:rPr lang="en-GB" altLang="es-ES" dirty="0" err="1" smtClean="0">
                <a:latin typeface="Arial Rounded MT Bold" panose="020F0704030504030204" pitchFamily="34" charset="0"/>
              </a:rPr>
              <a:t>reunión</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si</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todo</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funciona</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correctamente</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conexión</a:t>
            </a:r>
            <a:r>
              <a:rPr lang="en-GB" altLang="es-ES" dirty="0" smtClean="0">
                <a:latin typeface="Arial Rounded MT Bold" panose="020F0704030504030204" pitchFamily="34" charset="0"/>
              </a:rPr>
              <a:t> a internet, </a:t>
            </a:r>
            <a:r>
              <a:rPr lang="en-GB" altLang="es-ES" dirty="0" err="1" smtClean="0">
                <a:latin typeface="Arial Rounded MT Bold" panose="020F0704030504030204" pitchFamily="34" charset="0"/>
              </a:rPr>
              <a:t>cámaras</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micrófonos</a:t>
            </a:r>
            <a:r>
              <a:rPr lang="en-GB" altLang="es-ES" dirty="0" smtClean="0">
                <a:latin typeface="Arial Rounded MT Bold" panose="020F0704030504030204" pitchFamily="34" charset="0"/>
              </a:rPr>
              <a:t>)</a:t>
            </a:r>
            <a:endParaRPr lang="en-GB" altLang="es-ES" dirty="0">
              <a:latin typeface="Arial Rounded MT Bold" panose="020F0704030504030204" pitchFamily="34" charset="0"/>
            </a:endParaRPr>
          </a:p>
          <a:p>
            <a:pPr>
              <a:defRPr/>
            </a:pPr>
            <a:endParaRPr lang="en-GB" altLang="es-ES" dirty="0">
              <a:latin typeface="Arial Rounded MT Bold" panose="020F0704030504030204" pitchFamily="34" charset="0"/>
            </a:endParaRPr>
          </a:p>
        </p:txBody>
      </p:sp>
      <p:sp>
        <p:nvSpPr>
          <p:cNvPr id="6" name="TextBox 5">
            <a:extLst>
              <a:ext uri="{FF2B5EF4-FFF2-40B4-BE49-F238E27FC236}">
                <a16:creationId xmlns:a16="http://schemas.microsoft.com/office/drawing/2014/main" xmlns="" id="{998E055F-BB3F-4333-9854-C85DAD820635}"/>
              </a:ext>
            </a:extLst>
          </p:cNvPr>
          <p:cNvSpPr txBox="1"/>
          <p:nvPr/>
        </p:nvSpPr>
        <p:spPr>
          <a:xfrm>
            <a:off x="2527277" y="342655"/>
            <a:ext cx="7338871" cy="646331"/>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Gestión</a:t>
            </a:r>
            <a:r>
              <a:rPr lang="en-GB" sz="3600" b="1" dirty="0">
                <a:solidFill>
                  <a:schemeClr val="accent1">
                    <a:lumMod val="75000"/>
                  </a:schemeClr>
                </a:solidFill>
                <a:latin typeface="Arial Rounded MT Bold" panose="020F0704030504030204" pitchFamily="34" charset="0"/>
              </a:rPr>
              <a:t> de </a:t>
            </a:r>
            <a:r>
              <a:rPr lang="en-GB" sz="3600" b="1" dirty="0" err="1">
                <a:solidFill>
                  <a:schemeClr val="accent1">
                    <a:lumMod val="75000"/>
                  </a:schemeClr>
                </a:solidFill>
                <a:latin typeface="Arial Rounded MT Bold" panose="020F0704030504030204" pitchFamily="34" charset="0"/>
              </a:rPr>
              <a:t>equipos</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virtuales</a:t>
            </a:r>
            <a:endParaRPr lang="en-GB" sz="3600" b="1" dirty="0">
              <a:solidFill>
                <a:schemeClr val="accent1">
                  <a:lumMod val="75000"/>
                </a:schemeClr>
              </a:solidFill>
            </a:endParaRPr>
          </a:p>
        </p:txBody>
      </p:sp>
    </p:spTree>
    <p:extLst>
      <p:ext uri="{BB962C8B-B14F-4D97-AF65-F5344CB8AC3E}">
        <p14:creationId xmlns:p14="http://schemas.microsoft.com/office/powerpoint/2010/main" val="12487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0C5E8B9D-0EE3-4DD2-A5C2-36D871052658}"/>
              </a:ext>
            </a:extLst>
          </p:cNvPr>
          <p:cNvPicPr>
            <a:picLocks noChangeAspect="1"/>
          </p:cNvPicPr>
          <p:nvPr/>
        </p:nvPicPr>
        <p:blipFill>
          <a:blip r:embed="rId2"/>
          <a:stretch>
            <a:fillRect/>
          </a:stretch>
        </p:blipFill>
        <p:spPr>
          <a:xfrm>
            <a:off x="8458096" y="3253018"/>
            <a:ext cx="3429523" cy="2287996"/>
          </a:xfrm>
          <a:prstGeom prst="rect">
            <a:avLst/>
          </a:prstGeom>
        </p:spPr>
      </p:pic>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tangolo 1">
            <a:extLst>
              <a:ext uri="{FF2B5EF4-FFF2-40B4-BE49-F238E27FC236}">
                <a16:creationId xmlns:a16="http://schemas.microsoft.com/office/drawing/2014/main" xmlns="" id="{50937956-F9E8-4796-8E1E-2932BB6CF382}"/>
              </a:ext>
            </a:extLst>
          </p:cNvPr>
          <p:cNvSpPr/>
          <p:nvPr/>
        </p:nvSpPr>
        <p:spPr>
          <a:xfrm>
            <a:off x="2578509" y="918343"/>
            <a:ext cx="6314497" cy="5909310"/>
          </a:xfrm>
          <a:prstGeom prst="rect">
            <a:avLst/>
          </a:prstGeom>
        </p:spPr>
        <p:txBody>
          <a:bodyPr wrap="square">
            <a:spAutoFit/>
          </a:bodyPr>
          <a:lstStyle/>
          <a:p>
            <a:pPr>
              <a:defRPr/>
            </a:pPr>
            <a:r>
              <a:rPr lang="en-GB" altLang="es-ES" dirty="0">
                <a:solidFill>
                  <a:schemeClr val="accent6">
                    <a:lumMod val="75000"/>
                  </a:schemeClr>
                </a:solidFill>
                <a:latin typeface="Arial Rounded MT Bold" panose="020F0704030504030204" pitchFamily="34" charset="0"/>
              </a:rPr>
              <a:t>7. </a:t>
            </a:r>
            <a:r>
              <a:rPr lang="en-GB" altLang="es-ES" dirty="0" err="1">
                <a:solidFill>
                  <a:schemeClr val="accent6">
                    <a:lumMod val="75000"/>
                  </a:schemeClr>
                </a:solidFill>
                <a:latin typeface="Arial Rounded MT Bold" panose="020F0704030504030204" pitchFamily="34" charset="0"/>
              </a:rPr>
              <a:t>Liderando</a:t>
            </a:r>
            <a:r>
              <a:rPr lang="en-GB" altLang="es-ES" dirty="0">
                <a:solidFill>
                  <a:schemeClr val="accent6">
                    <a:lumMod val="75000"/>
                  </a:schemeClr>
                </a:solidFill>
                <a:latin typeface="Arial Rounded MT Bold" panose="020F0704030504030204" pitchFamily="34" charset="0"/>
              </a:rPr>
              <a:t> </a:t>
            </a:r>
            <a:r>
              <a:rPr lang="en-GB" altLang="es-ES" dirty="0" err="1">
                <a:solidFill>
                  <a:schemeClr val="accent6">
                    <a:lumMod val="75000"/>
                  </a:schemeClr>
                </a:solidFill>
                <a:latin typeface="Arial Rounded MT Bold" panose="020F0704030504030204" pitchFamily="34" charset="0"/>
              </a:rPr>
              <a:t>reuniones</a:t>
            </a:r>
            <a:r>
              <a:rPr lang="en-GB" altLang="es-ES" dirty="0">
                <a:solidFill>
                  <a:schemeClr val="accent6">
                    <a:lumMod val="75000"/>
                  </a:schemeClr>
                </a:solidFill>
                <a:latin typeface="Arial Rounded MT Bold" panose="020F0704030504030204" pitchFamily="34" charset="0"/>
              </a:rPr>
              <a:t> online </a:t>
            </a:r>
            <a:r>
              <a:rPr lang="en-GB" altLang="es-ES" dirty="0" err="1">
                <a:solidFill>
                  <a:schemeClr val="accent6">
                    <a:lumMod val="75000"/>
                  </a:schemeClr>
                </a:solidFill>
                <a:latin typeface="Arial Rounded MT Bold" panose="020F0704030504030204" pitchFamily="34" charset="0"/>
              </a:rPr>
              <a:t>eficaces</a:t>
            </a:r>
            <a:endParaRPr lang="en-GB" altLang="es-ES" dirty="0">
              <a:solidFill>
                <a:schemeClr val="accent6">
                  <a:lumMod val="75000"/>
                </a:schemeClr>
              </a:solidFill>
              <a:latin typeface="Arial Rounded MT Bold" panose="020F0704030504030204" pitchFamily="34" charset="0"/>
            </a:endParaRPr>
          </a:p>
          <a:p>
            <a:pPr>
              <a:defRPr/>
            </a:pPr>
            <a:endParaRPr lang="en-GB" altLang="es-ES" dirty="0">
              <a:solidFill>
                <a:schemeClr val="accent6">
                  <a:lumMod val="75000"/>
                </a:schemeClr>
              </a:solidFill>
              <a:latin typeface="Arial Rounded MT Bold" panose="020F0704030504030204" pitchFamily="34" charset="0"/>
            </a:endParaRPr>
          </a:p>
          <a:p>
            <a:pPr>
              <a:defRPr/>
            </a:pPr>
            <a:r>
              <a:rPr lang="en-GB" altLang="es-ES" b="1" dirty="0" smtClean="0">
                <a:latin typeface="Arial Rounded MT Bold" panose="020F0704030504030204" pitchFamily="34" charset="0"/>
              </a:rPr>
              <a:t>Paso 3</a:t>
            </a:r>
            <a:r>
              <a:rPr lang="en-GB" altLang="es-ES" b="1" dirty="0">
                <a:latin typeface="Arial Rounded MT Bold" panose="020F0704030504030204" pitchFamily="34" charset="0"/>
              </a:rPr>
              <a:t>: </a:t>
            </a:r>
            <a:r>
              <a:rPr lang="en-GB" altLang="es-ES" b="1" dirty="0" err="1" smtClean="0">
                <a:latin typeface="Arial Rounded MT Bold" panose="020F0704030504030204" pitchFamily="34" charset="0"/>
              </a:rPr>
              <a:t>Repartir</a:t>
            </a:r>
            <a:r>
              <a:rPr lang="en-GB" altLang="es-ES" b="1" dirty="0" smtClean="0">
                <a:latin typeface="Arial Rounded MT Bold" panose="020F0704030504030204" pitchFamily="34" charset="0"/>
              </a:rPr>
              <a:t> </a:t>
            </a:r>
            <a:r>
              <a:rPr lang="en-GB" altLang="es-ES" b="1" dirty="0" err="1" smtClean="0">
                <a:latin typeface="Arial Rounded MT Bold" panose="020F0704030504030204" pitchFamily="34" charset="0"/>
              </a:rPr>
              <a:t>invitaciones</a:t>
            </a:r>
            <a:r>
              <a:rPr lang="en-GB" altLang="es-ES" b="1" dirty="0" smtClean="0">
                <a:latin typeface="Arial Rounded MT Bold" panose="020F0704030504030204" pitchFamily="34" charset="0"/>
              </a:rPr>
              <a:t> y </a:t>
            </a:r>
            <a:r>
              <a:rPr lang="en-GB" altLang="es-ES" b="1" dirty="0" err="1" smtClean="0">
                <a:latin typeface="Arial Rounded MT Bold" panose="020F0704030504030204" pitchFamily="34" charset="0"/>
              </a:rPr>
              <a:t>credenciales</a:t>
            </a:r>
            <a:r>
              <a:rPr lang="en-GB" altLang="es-ES" b="1" dirty="0" smtClean="0">
                <a:latin typeface="Arial Rounded MT Bold" panose="020F0704030504030204" pitchFamily="34" charset="0"/>
              </a:rPr>
              <a:t> de </a:t>
            </a:r>
            <a:r>
              <a:rPr lang="en-GB" altLang="es-ES" b="1" dirty="0" err="1" smtClean="0">
                <a:latin typeface="Arial Rounded MT Bold" panose="020F0704030504030204" pitchFamily="34" charset="0"/>
              </a:rPr>
              <a:t>acceso</a:t>
            </a:r>
            <a:endParaRPr lang="en-GB" altLang="es-ES" b="1" dirty="0">
              <a:latin typeface="Arial Rounded MT Bold" panose="020F0704030504030204" pitchFamily="34" charset="0"/>
            </a:endParaRPr>
          </a:p>
          <a:p>
            <a:pPr>
              <a:defRPr/>
            </a:pPr>
            <a:r>
              <a:rPr lang="en-GB" altLang="es-ES" dirty="0" err="1" smtClean="0">
                <a:latin typeface="Arial Rounded MT Bold" panose="020F0704030504030204" pitchFamily="34" charset="0"/>
              </a:rPr>
              <a:t>Definir</a:t>
            </a:r>
            <a:r>
              <a:rPr lang="en-GB" altLang="es-ES" dirty="0" smtClean="0">
                <a:latin typeface="Arial Rounded MT Bold" panose="020F0704030504030204" pitchFamily="34" charset="0"/>
              </a:rPr>
              <a:t> con </a:t>
            </a:r>
            <a:r>
              <a:rPr lang="en-GB" altLang="es-ES" dirty="0" err="1" smtClean="0">
                <a:latin typeface="Arial Rounded MT Bold" panose="020F0704030504030204" pitchFamily="34" charset="0"/>
              </a:rPr>
              <a:t>claridad</a:t>
            </a:r>
            <a:r>
              <a:rPr lang="en-GB" altLang="es-ES" dirty="0" smtClean="0">
                <a:latin typeface="Arial Rounded MT Bold" panose="020F0704030504030204" pitchFamily="34" charset="0"/>
              </a:rPr>
              <a:t> la </a:t>
            </a:r>
            <a:r>
              <a:rPr lang="en-GB" altLang="es-ES" dirty="0" err="1" smtClean="0">
                <a:latin typeface="Arial Rounded MT Bold" panose="020F0704030504030204" pitchFamily="34" charset="0"/>
              </a:rPr>
              <a:t>fecha</a:t>
            </a:r>
            <a:r>
              <a:rPr lang="en-GB" altLang="es-ES" dirty="0" smtClean="0">
                <a:latin typeface="Arial Rounded MT Bold" panose="020F0704030504030204" pitchFamily="34" charset="0"/>
              </a:rPr>
              <a:t> y hora de la </a:t>
            </a:r>
            <a:r>
              <a:rPr lang="en-GB" altLang="es-ES" dirty="0" err="1" smtClean="0">
                <a:latin typeface="Arial Rounded MT Bold" panose="020F0704030504030204" pitchFamily="34" charset="0"/>
              </a:rPr>
              <a:t>reunión</a:t>
            </a:r>
            <a:r>
              <a:rPr lang="en-GB" altLang="es-ES" dirty="0" smtClean="0">
                <a:latin typeface="Arial Rounded MT Bold" panose="020F0704030504030204" pitchFamily="34" charset="0"/>
              </a:rPr>
              <a:t>. </a:t>
            </a:r>
            <a:endParaRPr lang="en-GB" altLang="es-ES" dirty="0">
              <a:latin typeface="Arial Rounded MT Bold" panose="020F0704030504030204" pitchFamily="34" charset="0"/>
            </a:endParaRPr>
          </a:p>
          <a:p>
            <a:pPr>
              <a:defRPr/>
            </a:pPr>
            <a:endParaRPr lang="en-GB" altLang="es-ES" dirty="0">
              <a:solidFill>
                <a:schemeClr val="accent6">
                  <a:lumMod val="75000"/>
                </a:schemeClr>
              </a:solidFill>
              <a:latin typeface="Arial Rounded MT Bold" panose="020F0704030504030204" pitchFamily="34" charset="0"/>
            </a:endParaRPr>
          </a:p>
          <a:p>
            <a:pPr>
              <a:defRPr/>
            </a:pPr>
            <a:r>
              <a:rPr lang="en-GB" altLang="es-ES" b="1" dirty="0" smtClean="0">
                <a:latin typeface="Arial Rounded MT Bold" panose="020F0704030504030204" pitchFamily="34" charset="0"/>
              </a:rPr>
              <a:t>Paso 4</a:t>
            </a:r>
            <a:r>
              <a:rPr lang="en-GB" altLang="es-ES" b="1" dirty="0">
                <a:latin typeface="Arial Rounded MT Bold" panose="020F0704030504030204" pitchFamily="34" charset="0"/>
              </a:rPr>
              <a:t>: </a:t>
            </a:r>
            <a:r>
              <a:rPr lang="en-GB" altLang="es-ES" b="1" dirty="0" err="1" smtClean="0">
                <a:latin typeface="Arial Rounded MT Bold" panose="020F0704030504030204" pitchFamily="34" charset="0"/>
              </a:rPr>
              <a:t>Distribuir</a:t>
            </a:r>
            <a:r>
              <a:rPr lang="en-GB" altLang="es-ES" b="1" dirty="0" smtClean="0">
                <a:latin typeface="Arial Rounded MT Bold" panose="020F0704030504030204" pitchFamily="34" charset="0"/>
              </a:rPr>
              <a:t> la agenda de la </a:t>
            </a:r>
            <a:r>
              <a:rPr lang="en-GB" altLang="es-ES" b="1" dirty="0" err="1" smtClean="0">
                <a:latin typeface="Arial Rounded MT Bold" panose="020F0704030504030204" pitchFamily="34" charset="0"/>
              </a:rPr>
              <a:t>reunión</a:t>
            </a:r>
            <a:r>
              <a:rPr lang="en-GB" altLang="es-ES" b="1" dirty="0" smtClean="0">
                <a:latin typeface="Arial Rounded MT Bold" panose="020F0704030504030204" pitchFamily="34" charset="0"/>
              </a:rPr>
              <a:t> </a:t>
            </a:r>
            <a:r>
              <a:rPr lang="en-GB" altLang="es-ES" b="1" dirty="0" err="1" smtClean="0">
                <a:latin typeface="Arial Rounded MT Bold" panose="020F0704030504030204" pitchFamily="34" charset="0"/>
              </a:rPr>
              <a:t>vía</a:t>
            </a:r>
            <a:r>
              <a:rPr lang="en-GB" altLang="es-ES" b="1" dirty="0" smtClean="0">
                <a:latin typeface="Arial Rounded MT Bold" panose="020F0704030504030204" pitchFamily="34" charset="0"/>
              </a:rPr>
              <a:t> email</a:t>
            </a:r>
            <a:endParaRPr lang="en-GB" altLang="es-ES" b="1" dirty="0">
              <a:latin typeface="Arial Rounded MT Bold" panose="020F0704030504030204" pitchFamily="34" charset="0"/>
            </a:endParaRPr>
          </a:p>
          <a:p>
            <a:pPr>
              <a:defRPr/>
            </a:pPr>
            <a:endParaRPr lang="en-GB" altLang="es-ES" dirty="0">
              <a:latin typeface="Arial Rounded MT Bold" panose="020F0704030504030204" pitchFamily="34" charset="0"/>
            </a:endParaRPr>
          </a:p>
          <a:p>
            <a:pPr>
              <a:defRPr/>
            </a:pPr>
            <a:r>
              <a:rPr lang="es-ES" dirty="0" smtClean="0">
                <a:latin typeface="Arial Rounded MT Bold" panose="020F0704030504030204" pitchFamily="34" charset="0"/>
              </a:rPr>
              <a:t>En el mensaje con la agenda se puede </a:t>
            </a:r>
            <a:r>
              <a:rPr lang="es-ES" dirty="0">
                <a:latin typeface="Arial Rounded MT Bold" panose="020F0704030504030204" pitchFamily="34" charset="0"/>
              </a:rPr>
              <a:t>incluir </a:t>
            </a:r>
            <a:r>
              <a:rPr lang="es-ES" dirty="0" smtClean="0">
                <a:latin typeface="Arial Rounded MT Bold" panose="020F0704030504030204" pitchFamily="34" charset="0"/>
              </a:rPr>
              <a:t>un </a:t>
            </a:r>
            <a:r>
              <a:rPr lang="es-ES" dirty="0">
                <a:latin typeface="Arial Rounded MT Bold" panose="020F0704030504030204" pitchFamily="34" charset="0"/>
              </a:rPr>
              <a:t>breve aviso sobre </a:t>
            </a:r>
            <a:r>
              <a:rPr lang="es-ES" dirty="0" smtClean="0">
                <a:latin typeface="Arial Rounded MT Bold" panose="020F0704030504030204" pitchFamily="34" charset="0"/>
              </a:rPr>
              <a:t>elementos a tener en cuenta (todos </a:t>
            </a:r>
            <a:r>
              <a:rPr lang="es-ES" dirty="0">
                <a:latin typeface="Arial Rounded MT Bold" panose="020F0704030504030204" pitchFamily="34" charset="0"/>
              </a:rPr>
              <a:t>con cámaras encendidas / </a:t>
            </a:r>
            <a:r>
              <a:rPr lang="es-ES" dirty="0" smtClean="0">
                <a:latin typeface="Arial Rounded MT Bold" panose="020F0704030504030204" pitchFamily="34" charset="0"/>
              </a:rPr>
              <a:t>cámaras no </a:t>
            </a:r>
            <a:r>
              <a:rPr lang="es-ES" dirty="0">
                <a:latin typeface="Arial Rounded MT Bold" panose="020F0704030504030204" pitchFamily="34" charset="0"/>
              </a:rPr>
              <a:t>necesarias, micrófonos silenciados a menos que tenga que </a:t>
            </a:r>
            <a:r>
              <a:rPr lang="es-ES" dirty="0" smtClean="0">
                <a:latin typeface="Arial Rounded MT Bold" panose="020F0704030504030204" pitchFamily="34" charset="0"/>
              </a:rPr>
              <a:t>hablar, programas que </a:t>
            </a:r>
            <a:r>
              <a:rPr lang="es-ES" dirty="0">
                <a:latin typeface="Arial Rounded MT Bold" panose="020F0704030504030204" pitchFamily="34" charset="0"/>
              </a:rPr>
              <a:t>podrían tener que instalar, etc.). Cada tema de la agenda debe ser lo suficientemente explícito para que todos sepan qué tendrán que preparar para la reunión (por ejemplo, si algunos miembros tienen que hacer presentaciones durante la reunión). </a:t>
            </a:r>
            <a:r>
              <a:rPr lang="es-ES" dirty="0" smtClean="0">
                <a:latin typeface="Arial Rounded MT Bold" panose="020F0704030504030204" pitchFamily="34" charset="0"/>
              </a:rPr>
              <a:t>Cualquier </a:t>
            </a:r>
            <a:r>
              <a:rPr lang="es-ES" dirty="0">
                <a:latin typeface="Arial Rounded MT Bold" panose="020F0704030504030204" pitchFamily="34" charset="0"/>
              </a:rPr>
              <a:t>otro material adicional que deba ser consultado antes de la reunión puede ser mencionado / incluido en este mensaje.</a:t>
            </a:r>
            <a:endParaRPr lang="en-GB" altLang="es-ES" dirty="0">
              <a:latin typeface="Arial Rounded MT Bold" panose="020F0704030504030204" pitchFamily="34" charset="0"/>
            </a:endParaRPr>
          </a:p>
          <a:p>
            <a:pPr>
              <a:defRPr/>
            </a:pPr>
            <a:endParaRPr lang="en-GB" altLang="es-ES" dirty="0">
              <a:latin typeface="Arial Rounded MT Bold" panose="020F0704030504030204" pitchFamily="34" charset="0"/>
            </a:endParaRPr>
          </a:p>
          <a:p>
            <a:pPr>
              <a:defRPr/>
            </a:pPr>
            <a:endParaRPr lang="en-GB" altLang="es-ES" dirty="0">
              <a:latin typeface="Arial Rounded MT Bold" panose="020F0704030504030204" pitchFamily="34" charset="0"/>
            </a:endParaRPr>
          </a:p>
        </p:txBody>
      </p:sp>
      <p:sp>
        <p:nvSpPr>
          <p:cNvPr id="6" name="TextBox 5">
            <a:extLst>
              <a:ext uri="{FF2B5EF4-FFF2-40B4-BE49-F238E27FC236}">
                <a16:creationId xmlns:a16="http://schemas.microsoft.com/office/drawing/2014/main" xmlns="" id="{998E055F-BB3F-4333-9854-C85DAD820635}"/>
              </a:ext>
            </a:extLst>
          </p:cNvPr>
          <p:cNvSpPr txBox="1"/>
          <p:nvPr/>
        </p:nvSpPr>
        <p:spPr>
          <a:xfrm>
            <a:off x="2527277" y="342655"/>
            <a:ext cx="7338871" cy="646331"/>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Gestión</a:t>
            </a:r>
            <a:r>
              <a:rPr lang="en-GB" sz="3600" b="1" dirty="0">
                <a:solidFill>
                  <a:schemeClr val="accent1">
                    <a:lumMod val="75000"/>
                  </a:schemeClr>
                </a:solidFill>
                <a:latin typeface="Arial Rounded MT Bold" panose="020F0704030504030204" pitchFamily="34" charset="0"/>
              </a:rPr>
              <a:t> de </a:t>
            </a:r>
            <a:r>
              <a:rPr lang="en-GB" sz="3600" b="1" dirty="0" err="1">
                <a:solidFill>
                  <a:schemeClr val="accent1">
                    <a:lumMod val="75000"/>
                  </a:schemeClr>
                </a:solidFill>
                <a:latin typeface="Arial Rounded MT Bold" panose="020F0704030504030204" pitchFamily="34" charset="0"/>
              </a:rPr>
              <a:t>equipos</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virtuales</a:t>
            </a:r>
            <a:endParaRPr lang="en-GB" sz="3600" b="1" dirty="0">
              <a:solidFill>
                <a:schemeClr val="accent1">
                  <a:lumMod val="75000"/>
                </a:schemeClr>
              </a:solidFill>
            </a:endParaRPr>
          </a:p>
        </p:txBody>
      </p:sp>
    </p:spTree>
    <p:extLst>
      <p:ext uri="{BB962C8B-B14F-4D97-AF65-F5344CB8AC3E}">
        <p14:creationId xmlns:p14="http://schemas.microsoft.com/office/powerpoint/2010/main" val="419623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160FFC04-3E77-403B-9ACB-8958675388EC}"/>
              </a:ext>
            </a:extLst>
          </p:cNvPr>
          <p:cNvPicPr>
            <a:picLocks noChangeAspect="1"/>
          </p:cNvPicPr>
          <p:nvPr/>
        </p:nvPicPr>
        <p:blipFill>
          <a:blip r:embed="rId2"/>
          <a:stretch>
            <a:fillRect/>
          </a:stretch>
        </p:blipFill>
        <p:spPr>
          <a:xfrm>
            <a:off x="8157226" y="3297292"/>
            <a:ext cx="3985822" cy="2659130"/>
          </a:xfrm>
          <a:prstGeom prst="rect">
            <a:avLst/>
          </a:prstGeom>
        </p:spPr>
      </p:pic>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tangolo 1">
            <a:extLst>
              <a:ext uri="{FF2B5EF4-FFF2-40B4-BE49-F238E27FC236}">
                <a16:creationId xmlns:a16="http://schemas.microsoft.com/office/drawing/2014/main" xmlns="" id="{50937956-F9E8-4796-8E1E-2932BB6CF382}"/>
              </a:ext>
            </a:extLst>
          </p:cNvPr>
          <p:cNvSpPr/>
          <p:nvPr/>
        </p:nvSpPr>
        <p:spPr>
          <a:xfrm>
            <a:off x="2444495" y="871331"/>
            <a:ext cx="6389696" cy="5632311"/>
          </a:xfrm>
          <a:prstGeom prst="rect">
            <a:avLst/>
          </a:prstGeom>
        </p:spPr>
        <p:txBody>
          <a:bodyPr wrap="square">
            <a:spAutoFit/>
          </a:bodyPr>
          <a:lstStyle/>
          <a:p>
            <a:pPr>
              <a:defRPr/>
            </a:pPr>
            <a:r>
              <a:rPr lang="en-GB" altLang="es-ES" dirty="0">
                <a:solidFill>
                  <a:schemeClr val="accent6">
                    <a:lumMod val="75000"/>
                  </a:schemeClr>
                </a:solidFill>
                <a:latin typeface="Arial Rounded MT Bold" panose="020F0704030504030204" pitchFamily="34" charset="0"/>
              </a:rPr>
              <a:t>7. </a:t>
            </a:r>
            <a:r>
              <a:rPr lang="en-GB" altLang="es-ES" dirty="0" err="1">
                <a:solidFill>
                  <a:schemeClr val="accent6">
                    <a:lumMod val="75000"/>
                  </a:schemeClr>
                </a:solidFill>
                <a:latin typeface="Arial Rounded MT Bold" panose="020F0704030504030204" pitchFamily="34" charset="0"/>
              </a:rPr>
              <a:t>Liderando</a:t>
            </a:r>
            <a:r>
              <a:rPr lang="en-GB" altLang="es-ES" dirty="0">
                <a:solidFill>
                  <a:schemeClr val="accent6">
                    <a:lumMod val="75000"/>
                  </a:schemeClr>
                </a:solidFill>
                <a:latin typeface="Arial Rounded MT Bold" panose="020F0704030504030204" pitchFamily="34" charset="0"/>
              </a:rPr>
              <a:t> </a:t>
            </a:r>
            <a:r>
              <a:rPr lang="en-GB" altLang="es-ES" dirty="0" err="1">
                <a:solidFill>
                  <a:schemeClr val="accent6">
                    <a:lumMod val="75000"/>
                  </a:schemeClr>
                </a:solidFill>
                <a:latin typeface="Arial Rounded MT Bold" panose="020F0704030504030204" pitchFamily="34" charset="0"/>
              </a:rPr>
              <a:t>reuniones</a:t>
            </a:r>
            <a:r>
              <a:rPr lang="en-GB" altLang="es-ES" dirty="0">
                <a:solidFill>
                  <a:schemeClr val="accent6">
                    <a:lumMod val="75000"/>
                  </a:schemeClr>
                </a:solidFill>
                <a:latin typeface="Arial Rounded MT Bold" panose="020F0704030504030204" pitchFamily="34" charset="0"/>
              </a:rPr>
              <a:t> online </a:t>
            </a:r>
            <a:r>
              <a:rPr lang="en-GB" altLang="es-ES" dirty="0" err="1">
                <a:solidFill>
                  <a:schemeClr val="accent6">
                    <a:lumMod val="75000"/>
                  </a:schemeClr>
                </a:solidFill>
                <a:latin typeface="Arial Rounded MT Bold" panose="020F0704030504030204" pitchFamily="34" charset="0"/>
              </a:rPr>
              <a:t>eficaces</a:t>
            </a:r>
            <a:endParaRPr lang="en-GB" altLang="es-ES" dirty="0">
              <a:solidFill>
                <a:schemeClr val="accent6">
                  <a:lumMod val="75000"/>
                </a:schemeClr>
              </a:solidFill>
              <a:latin typeface="Arial Rounded MT Bold" panose="020F0704030504030204" pitchFamily="34" charset="0"/>
            </a:endParaRPr>
          </a:p>
          <a:p>
            <a:pPr>
              <a:defRPr/>
            </a:pPr>
            <a:endParaRPr lang="en-GB" altLang="es-ES" dirty="0">
              <a:solidFill>
                <a:schemeClr val="accent6">
                  <a:lumMod val="75000"/>
                </a:schemeClr>
              </a:solidFill>
              <a:latin typeface="Arial Rounded MT Bold" panose="020F0704030504030204" pitchFamily="34" charset="0"/>
            </a:endParaRPr>
          </a:p>
          <a:p>
            <a:pPr>
              <a:defRPr/>
            </a:pPr>
            <a:r>
              <a:rPr lang="en-US" altLang="es-ES" b="1" dirty="0" smtClean="0">
                <a:latin typeface="Arial Rounded MT Bold" panose="020F0704030504030204" pitchFamily="34" charset="0"/>
              </a:rPr>
              <a:t>Paso 5</a:t>
            </a:r>
            <a:r>
              <a:rPr lang="en-US" altLang="es-ES" b="1" dirty="0">
                <a:latin typeface="Arial Rounded MT Bold" panose="020F0704030504030204" pitchFamily="34" charset="0"/>
              </a:rPr>
              <a:t>: </a:t>
            </a:r>
            <a:r>
              <a:rPr lang="en-US" altLang="es-ES" b="1" dirty="0" err="1" smtClean="0">
                <a:latin typeface="Arial Rounded MT Bold" panose="020F0704030504030204" pitchFamily="34" charset="0"/>
              </a:rPr>
              <a:t>Presentar</a:t>
            </a:r>
            <a:r>
              <a:rPr lang="en-US" altLang="es-ES" b="1" dirty="0" err="1" smtClean="0">
                <a:latin typeface="Arial Rounded MT Bold" panose="020F0704030504030204" pitchFamily="34" charset="0"/>
              </a:rPr>
              <a:t>se</a:t>
            </a:r>
            <a:r>
              <a:rPr lang="en-US" altLang="es-ES" b="1" dirty="0" smtClean="0">
                <a:latin typeface="Arial Rounded MT Bold" panose="020F0704030504030204" pitchFamily="34" charset="0"/>
              </a:rPr>
              <a:t> con </a:t>
            </a:r>
            <a:r>
              <a:rPr lang="en-US" altLang="es-ES" b="1" dirty="0" err="1" smtClean="0">
                <a:latin typeface="Arial Rounded MT Bold" panose="020F0704030504030204" pitchFamily="34" charset="0"/>
              </a:rPr>
              <a:t>tiempo</a:t>
            </a:r>
            <a:r>
              <a:rPr lang="en-US" altLang="es-ES" b="1" dirty="0" smtClean="0">
                <a:latin typeface="Arial Rounded MT Bold" panose="020F0704030504030204" pitchFamily="34" charset="0"/>
              </a:rPr>
              <a:t> </a:t>
            </a:r>
            <a:r>
              <a:rPr lang="en-US" altLang="es-ES" dirty="0" smtClean="0">
                <a:latin typeface="Arial Rounded MT Bold" panose="020F0704030504030204" pitchFamily="34" charset="0"/>
              </a:rPr>
              <a:t> y </a:t>
            </a:r>
            <a:r>
              <a:rPr lang="en-US" altLang="es-ES" dirty="0" err="1" smtClean="0">
                <a:latin typeface="Arial Rounded MT Bold" panose="020F0704030504030204" pitchFamily="34" charset="0"/>
              </a:rPr>
              <a:t>animar</a:t>
            </a:r>
            <a:r>
              <a:rPr lang="en-US" altLang="es-ES" dirty="0" smtClean="0">
                <a:latin typeface="Arial Rounded MT Bold" panose="020F0704030504030204" pitchFamily="34" charset="0"/>
              </a:rPr>
              <a:t> a </a:t>
            </a:r>
            <a:r>
              <a:rPr lang="en-US" altLang="es-ES" dirty="0" err="1" smtClean="0">
                <a:latin typeface="Arial Rounded MT Bold" panose="020F0704030504030204" pitchFamily="34" charset="0"/>
              </a:rPr>
              <a:t>todos</a:t>
            </a:r>
            <a:r>
              <a:rPr lang="en-US" altLang="es-ES" dirty="0" smtClean="0">
                <a:latin typeface="Arial Rounded MT Bold" panose="020F0704030504030204" pitchFamily="34" charset="0"/>
              </a:rPr>
              <a:t> a que </a:t>
            </a:r>
            <a:r>
              <a:rPr lang="en-US" altLang="es-ES" dirty="0" err="1" smtClean="0">
                <a:latin typeface="Arial Rounded MT Bold" panose="020F0704030504030204" pitchFamily="34" charset="0"/>
              </a:rPr>
              <a:t>hagan</a:t>
            </a:r>
            <a:r>
              <a:rPr lang="en-US" altLang="es-ES" dirty="0" smtClean="0">
                <a:latin typeface="Arial Rounded MT Bold" panose="020F0704030504030204" pitchFamily="34" charset="0"/>
              </a:rPr>
              <a:t> lo </a:t>
            </a:r>
            <a:r>
              <a:rPr lang="en-US" altLang="es-ES" dirty="0" err="1" smtClean="0">
                <a:latin typeface="Arial Rounded MT Bold" panose="020F0704030504030204" pitchFamily="34" charset="0"/>
              </a:rPr>
              <a:t>mismo</a:t>
            </a:r>
            <a:r>
              <a:rPr lang="en-US" altLang="es-ES" dirty="0" smtClean="0">
                <a:latin typeface="Arial Rounded MT Bold" panose="020F0704030504030204" pitchFamily="34" charset="0"/>
              </a:rPr>
              <a:t> para resolver </a:t>
            </a:r>
            <a:r>
              <a:rPr lang="en-US" altLang="es-ES" dirty="0" err="1" smtClean="0">
                <a:latin typeface="Arial Rounded MT Bold" panose="020F0704030504030204" pitchFamily="34" charset="0"/>
              </a:rPr>
              <a:t>cualquier</a:t>
            </a:r>
            <a:r>
              <a:rPr lang="en-US" altLang="es-ES" dirty="0" smtClean="0">
                <a:latin typeface="Arial Rounded MT Bold" panose="020F0704030504030204" pitchFamily="34" charset="0"/>
              </a:rPr>
              <a:t> </a:t>
            </a:r>
            <a:r>
              <a:rPr lang="en-US" altLang="es-ES" dirty="0" err="1" smtClean="0">
                <a:latin typeface="Arial Rounded MT Bold" panose="020F0704030504030204" pitchFamily="34" charset="0"/>
              </a:rPr>
              <a:t>posible</a:t>
            </a:r>
            <a:r>
              <a:rPr lang="en-US" altLang="es-ES" dirty="0" smtClean="0">
                <a:latin typeface="Arial Rounded MT Bold" panose="020F0704030504030204" pitchFamily="34" charset="0"/>
              </a:rPr>
              <a:t> </a:t>
            </a:r>
            <a:r>
              <a:rPr lang="en-US" altLang="es-ES" dirty="0" err="1" smtClean="0">
                <a:latin typeface="Arial Rounded MT Bold" panose="020F0704030504030204" pitchFamily="34" charset="0"/>
              </a:rPr>
              <a:t>problema</a:t>
            </a:r>
            <a:r>
              <a:rPr lang="en-US" altLang="es-ES" dirty="0" smtClean="0">
                <a:latin typeface="Arial Rounded MT Bold" panose="020F0704030504030204" pitchFamily="34" charset="0"/>
              </a:rPr>
              <a:t> </a:t>
            </a:r>
            <a:r>
              <a:rPr lang="en-US" altLang="es-ES" dirty="0" err="1" smtClean="0">
                <a:latin typeface="Arial Rounded MT Bold" panose="020F0704030504030204" pitchFamily="34" charset="0"/>
              </a:rPr>
              <a:t>técnico</a:t>
            </a:r>
            <a:r>
              <a:rPr lang="en-US" altLang="es-ES" dirty="0" smtClean="0">
                <a:latin typeface="Arial Rounded MT Bold" panose="020F0704030504030204" pitchFamily="34" charset="0"/>
              </a:rPr>
              <a:t> que </a:t>
            </a:r>
            <a:r>
              <a:rPr lang="en-US" altLang="es-ES" dirty="0" err="1" smtClean="0">
                <a:latin typeface="Arial Rounded MT Bold" panose="020F0704030504030204" pitchFamily="34" charset="0"/>
              </a:rPr>
              <a:t>pueda</a:t>
            </a:r>
            <a:r>
              <a:rPr lang="en-US" altLang="es-ES" dirty="0" smtClean="0">
                <a:latin typeface="Arial Rounded MT Bold" panose="020F0704030504030204" pitchFamily="34" charset="0"/>
              </a:rPr>
              <a:t> </a:t>
            </a:r>
            <a:r>
              <a:rPr lang="en-US" altLang="es-ES" dirty="0" err="1" smtClean="0">
                <a:latin typeface="Arial Rounded MT Bold" panose="020F0704030504030204" pitchFamily="34" charset="0"/>
              </a:rPr>
              <a:t>surgir</a:t>
            </a:r>
            <a:r>
              <a:rPr lang="en-US" altLang="es-ES" dirty="0" smtClean="0">
                <a:latin typeface="Arial Rounded MT Bold" panose="020F0704030504030204" pitchFamily="34" charset="0"/>
              </a:rPr>
              <a:t> y </a:t>
            </a:r>
            <a:r>
              <a:rPr lang="en-US" altLang="es-ES" dirty="0" err="1" smtClean="0">
                <a:latin typeface="Arial Rounded MT Bold" panose="020F0704030504030204" pitchFamily="34" charset="0"/>
              </a:rPr>
              <a:t>empezar</a:t>
            </a:r>
            <a:r>
              <a:rPr lang="en-US" altLang="es-ES" dirty="0" smtClean="0">
                <a:latin typeface="Arial Rounded MT Bold" panose="020F0704030504030204" pitchFamily="34" charset="0"/>
              </a:rPr>
              <a:t> a </a:t>
            </a:r>
            <a:r>
              <a:rPr lang="en-US" altLang="es-ES" dirty="0" smtClean="0">
                <a:latin typeface="Arial Rounded MT Bold" panose="020F0704030504030204" pitchFamily="34" charset="0"/>
              </a:rPr>
              <a:t>la hora </a:t>
            </a:r>
            <a:r>
              <a:rPr lang="en-US" altLang="es-ES" dirty="0" err="1" smtClean="0">
                <a:latin typeface="Arial Rounded MT Bold" panose="020F0704030504030204" pitchFamily="34" charset="0"/>
              </a:rPr>
              <a:t>preestablecida</a:t>
            </a:r>
            <a:endParaRPr lang="en-US" altLang="es-ES" dirty="0">
              <a:latin typeface="Arial Rounded MT Bold" panose="020F0704030504030204" pitchFamily="34" charset="0"/>
            </a:endParaRPr>
          </a:p>
          <a:p>
            <a:pPr>
              <a:defRPr/>
            </a:pPr>
            <a:endParaRPr lang="en-US" altLang="es-ES" dirty="0">
              <a:latin typeface="Arial Rounded MT Bold" panose="020F0704030504030204" pitchFamily="34" charset="0"/>
            </a:endParaRPr>
          </a:p>
          <a:p>
            <a:pPr>
              <a:defRPr/>
            </a:pPr>
            <a:r>
              <a:rPr lang="en-US" altLang="es-ES" b="1" dirty="0" smtClean="0">
                <a:latin typeface="Arial Rounded MT Bold" panose="020F0704030504030204" pitchFamily="34" charset="0"/>
              </a:rPr>
              <a:t>Paso 6</a:t>
            </a:r>
            <a:r>
              <a:rPr lang="en-US" altLang="es-ES" b="1" dirty="0">
                <a:latin typeface="Arial Rounded MT Bold" panose="020F0704030504030204" pitchFamily="34" charset="0"/>
              </a:rPr>
              <a:t>: </a:t>
            </a:r>
            <a:r>
              <a:rPr lang="en-US" altLang="es-ES" b="1" dirty="0" err="1" smtClean="0">
                <a:latin typeface="Arial Rounded MT Bold" panose="020F0704030504030204" pitchFamily="34" charset="0"/>
              </a:rPr>
              <a:t>Liderar</a:t>
            </a:r>
            <a:r>
              <a:rPr lang="en-US" altLang="es-ES" b="1" dirty="0" smtClean="0">
                <a:latin typeface="Arial Rounded MT Bold" panose="020F0704030504030204" pitchFamily="34" charset="0"/>
              </a:rPr>
              <a:t> la </a:t>
            </a:r>
            <a:r>
              <a:rPr lang="en-US" altLang="es-ES" b="1" dirty="0" err="1" smtClean="0">
                <a:latin typeface="Arial Rounded MT Bold" panose="020F0704030504030204" pitchFamily="34" charset="0"/>
              </a:rPr>
              <a:t>reunión</a:t>
            </a:r>
            <a:endParaRPr lang="en-US" altLang="es-ES" b="1" dirty="0">
              <a:latin typeface="Arial Rounded MT Bold" panose="020F0704030504030204" pitchFamily="34" charset="0"/>
            </a:endParaRPr>
          </a:p>
          <a:p>
            <a:pPr>
              <a:defRPr/>
            </a:pPr>
            <a:r>
              <a:rPr lang="en-US" altLang="es-ES" dirty="0" err="1" smtClean="0">
                <a:latin typeface="Arial Rounded MT Bold" panose="020F0704030504030204" pitchFamily="34" charset="0"/>
              </a:rPr>
              <a:t>Llevar</a:t>
            </a:r>
            <a:r>
              <a:rPr lang="en-US" altLang="es-ES" dirty="0" smtClean="0">
                <a:latin typeface="Arial Rounded MT Bold" panose="020F0704030504030204" pitchFamily="34" charset="0"/>
              </a:rPr>
              <a:t> un </a:t>
            </a:r>
            <a:r>
              <a:rPr lang="en-US" altLang="es-ES" dirty="0" err="1" smtClean="0">
                <a:latin typeface="Arial Rounded MT Bold" panose="020F0704030504030204" pitchFamily="34" charset="0"/>
              </a:rPr>
              <a:t>registros</a:t>
            </a:r>
            <a:r>
              <a:rPr lang="en-US" altLang="es-ES" dirty="0" smtClean="0">
                <a:latin typeface="Arial Rounded MT Bold" panose="020F0704030504030204" pitchFamily="34" charset="0"/>
              </a:rPr>
              <a:t> de </a:t>
            </a:r>
            <a:r>
              <a:rPr lang="en-US" altLang="es-ES" dirty="0" err="1" smtClean="0">
                <a:latin typeface="Arial Rounded MT Bold" panose="020F0704030504030204" pitchFamily="34" charset="0"/>
              </a:rPr>
              <a:t>asistentes</a:t>
            </a:r>
            <a:r>
              <a:rPr lang="en-US" altLang="es-ES" dirty="0" smtClean="0">
                <a:latin typeface="Arial Rounded MT Bold" panose="020F0704030504030204" pitchFamily="34" charset="0"/>
              </a:rPr>
              <a:t> y </a:t>
            </a:r>
            <a:r>
              <a:rPr lang="en-US" altLang="es-ES" dirty="0" err="1" smtClean="0">
                <a:latin typeface="Arial Rounded MT Bold" panose="020F0704030504030204" pitchFamily="34" charset="0"/>
              </a:rPr>
              <a:t>quien</a:t>
            </a:r>
            <a:r>
              <a:rPr lang="en-US" altLang="es-ES" dirty="0" smtClean="0">
                <a:latin typeface="Arial Rounded MT Bold" panose="020F0704030504030204" pitchFamily="34" charset="0"/>
              </a:rPr>
              <a:t> </a:t>
            </a:r>
            <a:r>
              <a:rPr lang="en-US" altLang="es-ES" dirty="0" err="1" smtClean="0">
                <a:latin typeface="Arial Rounded MT Bold" panose="020F0704030504030204" pitchFamily="34" charset="0"/>
              </a:rPr>
              <a:t>falta</a:t>
            </a:r>
            <a:r>
              <a:rPr lang="en-US" altLang="es-ES" dirty="0" smtClean="0">
                <a:latin typeface="Arial Rounded MT Bold" panose="020F0704030504030204" pitchFamily="34" charset="0"/>
              </a:rPr>
              <a:t>.</a:t>
            </a:r>
            <a:endParaRPr lang="en-US" altLang="es-ES" dirty="0">
              <a:latin typeface="Arial Rounded MT Bold" panose="020F0704030504030204" pitchFamily="34" charset="0"/>
            </a:endParaRPr>
          </a:p>
          <a:p>
            <a:pPr>
              <a:defRPr/>
            </a:pPr>
            <a:r>
              <a:rPr lang="en-US" altLang="es-ES" dirty="0" err="1" smtClean="0">
                <a:latin typeface="Arial Rounded MT Bold" panose="020F0704030504030204" pitchFamily="34" charset="0"/>
              </a:rPr>
              <a:t>Repasar</a:t>
            </a:r>
            <a:r>
              <a:rPr lang="en-US" altLang="es-ES" dirty="0" smtClean="0">
                <a:latin typeface="Arial Rounded MT Bold" panose="020F0704030504030204" pitchFamily="34" charset="0"/>
              </a:rPr>
              <a:t> las </a:t>
            </a:r>
            <a:r>
              <a:rPr lang="en-US" altLang="es-ES" dirty="0" err="1" smtClean="0">
                <a:latin typeface="Arial Rounded MT Bold" panose="020F0704030504030204" pitchFamily="34" charset="0"/>
              </a:rPr>
              <a:t>reglas</a:t>
            </a:r>
            <a:r>
              <a:rPr lang="en-US" altLang="es-ES" dirty="0" smtClean="0">
                <a:latin typeface="Arial Rounded MT Bold" panose="020F0704030504030204" pitchFamily="34" charset="0"/>
              </a:rPr>
              <a:t> </a:t>
            </a:r>
            <a:r>
              <a:rPr lang="en-US" altLang="es-ES" dirty="0" err="1" smtClean="0">
                <a:latin typeface="Arial Rounded MT Bold" panose="020F0704030504030204" pitchFamily="34" charset="0"/>
              </a:rPr>
              <a:t>básicas</a:t>
            </a:r>
            <a:r>
              <a:rPr lang="en-US" altLang="es-ES" dirty="0" smtClean="0">
                <a:latin typeface="Arial Rounded MT Bold" panose="020F0704030504030204" pitchFamily="34" charset="0"/>
              </a:rPr>
              <a:t>.</a:t>
            </a:r>
            <a:endParaRPr lang="en-US" altLang="es-ES" dirty="0">
              <a:latin typeface="Arial Rounded MT Bold" panose="020F0704030504030204" pitchFamily="34" charset="0"/>
            </a:endParaRPr>
          </a:p>
          <a:p>
            <a:pPr>
              <a:defRPr/>
            </a:pPr>
            <a:r>
              <a:rPr lang="en-US" altLang="es-ES" dirty="0" err="1" smtClean="0">
                <a:latin typeface="Arial Rounded MT Bold" panose="020F0704030504030204" pitchFamily="34" charset="0"/>
              </a:rPr>
              <a:t>Presentar</a:t>
            </a:r>
            <a:r>
              <a:rPr lang="en-US" altLang="es-ES" dirty="0" smtClean="0">
                <a:latin typeface="Arial Rounded MT Bold" panose="020F0704030504030204" pitchFamily="34" charset="0"/>
              </a:rPr>
              <a:t> </a:t>
            </a:r>
            <a:r>
              <a:rPr lang="en-US" altLang="es-ES" dirty="0" err="1" smtClean="0">
                <a:latin typeface="Arial Rounded MT Bold" panose="020F0704030504030204" pitchFamily="34" charset="0"/>
              </a:rPr>
              <a:t>brevemente</a:t>
            </a:r>
            <a:r>
              <a:rPr lang="en-US" altLang="es-ES" dirty="0" smtClean="0">
                <a:latin typeface="Arial Rounded MT Bold" panose="020F0704030504030204" pitchFamily="34" charset="0"/>
              </a:rPr>
              <a:t> la agenda y </a:t>
            </a:r>
            <a:r>
              <a:rPr lang="en-US" altLang="es-ES" dirty="0" err="1" smtClean="0">
                <a:latin typeface="Arial Rounded MT Bold" panose="020F0704030504030204" pitchFamily="34" charset="0"/>
              </a:rPr>
              <a:t>los</a:t>
            </a:r>
            <a:r>
              <a:rPr lang="en-US" altLang="es-ES" dirty="0" smtClean="0">
                <a:latin typeface="Arial Rounded MT Bold" panose="020F0704030504030204" pitchFamily="34" charset="0"/>
              </a:rPr>
              <a:t> </a:t>
            </a:r>
            <a:r>
              <a:rPr lang="en-US" altLang="es-ES" dirty="0" err="1" smtClean="0">
                <a:latin typeface="Arial Rounded MT Bold" panose="020F0704030504030204" pitchFamily="34" charset="0"/>
              </a:rPr>
              <a:t>objetivos</a:t>
            </a:r>
            <a:r>
              <a:rPr lang="en-US" altLang="es-ES" dirty="0" smtClean="0">
                <a:latin typeface="Arial Rounded MT Bold" panose="020F0704030504030204" pitchFamily="34" charset="0"/>
              </a:rPr>
              <a:t> de la </a:t>
            </a:r>
            <a:r>
              <a:rPr lang="en-US" altLang="es-ES" dirty="0" err="1" smtClean="0">
                <a:latin typeface="Arial Rounded MT Bold" panose="020F0704030504030204" pitchFamily="34" charset="0"/>
              </a:rPr>
              <a:t>reunión</a:t>
            </a:r>
            <a:r>
              <a:rPr lang="en-US" altLang="es-ES" dirty="0" smtClean="0">
                <a:latin typeface="Arial Rounded MT Bold" panose="020F0704030504030204" pitchFamily="34" charset="0"/>
              </a:rPr>
              <a:t>.</a:t>
            </a:r>
            <a:endParaRPr lang="en-US" altLang="es-ES" dirty="0">
              <a:latin typeface="Arial Rounded MT Bold" panose="020F0704030504030204" pitchFamily="34" charset="0"/>
            </a:endParaRPr>
          </a:p>
          <a:p>
            <a:pPr>
              <a:defRPr/>
            </a:pPr>
            <a:r>
              <a:rPr lang="en-US" altLang="es-ES" dirty="0" smtClean="0">
                <a:latin typeface="Arial Rounded MT Bold" panose="020F0704030504030204" pitchFamily="34" charset="0"/>
              </a:rPr>
              <a:t>Dar a </a:t>
            </a:r>
            <a:r>
              <a:rPr lang="en-US" altLang="es-ES" dirty="0" err="1" smtClean="0">
                <a:latin typeface="Arial Rounded MT Bold" panose="020F0704030504030204" pitchFamily="34" charset="0"/>
              </a:rPr>
              <a:t>todos</a:t>
            </a:r>
            <a:r>
              <a:rPr lang="en-US" altLang="es-ES" dirty="0" smtClean="0">
                <a:latin typeface="Arial Rounded MT Bold" panose="020F0704030504030204" pitchFamily="34" charset="0"/>
              </a:rPr>
              <a:t> la </a:t>
            </a:r>
            <a:r>
              <a:rPr lang="en-US" altLang="es-ES" dirty="0" err="1" smtClean="0">
                <a:latin typeface="Arial Rounded MT Bold" panose="020F0704030504030204" pitchFamily="34" charset="0"/>
              </a:rPr>
              <a:t>oportunidad</a:t>
            </a:r>
            <a:r>
              <a:rPr lang="en-US" altLang="es-ES" dirty="0" smtClean="0">
                <a:latin typeface="Arial Rounded MT Bold" panose="020F0704030504030204" pitchFamily="34" charset="0"/>
              </a:rPr>
              <a:t> de </a:t>
            </a:r>
            <a:r>
              <a:rPr lang="en-US" altLang="es-ES" dirty="0" err="1" smtClean="0">
                <a:latin typeface="Arial Rounded MT Bold" panose="020F0704030504030204" pitchFamily="34" charset="0"/>
              </a:rPr>
              <a:t>contribuir</a:t>
            </a:r>
            <a:r>
              <a:rPr lang="en-US" altLang="es-ES" dirty="0" smtClean="0">
                <a:latin typeface="Arial Rounded MT Bold" panose="020F0704030504030204" pitchFamily="34" charset="0"/>
              </a:rPr>
              <a:t> a la </a:t>
            </a:r>
            <a:r>
              <a:rPr lang="en-US" altLang="es-ES" dirty="0" err="1" smtClean="0">
                <a:latin typeface="Arial Rounded MT Bold" panose="020F0704030504030204" pitchFamily="34" charset="0"/>
              </a:rPr>
              <a:t>reunión</a:t>
            </a:r>
            <a:r>
              <a:rPr lang="en-US" altLang="es-ES" dirty="0" smtClean="0">
                <a:latin typeface="Arial Rounded MT Bold" panose="020F0704030504030204" pitchFamily="34" charset="0"/>
              </a:rPr>
              <a:t>.</a:t>
            </a:r>
            <a:endParaRPr lang="en-US" altLang="es-ES" dirty="0">
              <a:latin typeface="Arial Rounded MT Bold" panose="020F0704030504030204" pitchFamily="34" charset="0"/>
            </a:endParaRPr>
          </a:p>
          <a:p>
            <a:pPr>
              <a:defRPr/>
            </a:pPr>
            <a:endParaRPr lang="en-US" altLang="es-ES" dirty="0">
              <a:latin typeface="Arial Rounded MT Bold" panose="020F0704030504030204" pitchFamily="34" charset="0"/>
            </a:endParaRPr>
          </a:p>
          <a:p>
            <a:pPr>
              <a:defRPr/>
            </a:pPr>
            <a:r>
              <a:rPr lang="en-US" altLang="es-ES" b="1" dirty="0">
                <a:latin typeface="Arial Rounded MT Bold" panose="020F0704030504030204" pitchFamily="34" charset="0"/>
              </a:rPr>
              <a:t>Step 7: </a:t>
            </a:r>
            <a:r>
              <a:rPr lang="en-US" altLang="es-ES" b="1" dirty="0" err="1" smtClean="0">
                <a:latin typeface="Arial Rounded MT Bold" panose="020F0704030504030204" pitchFamily="34" charset="0"/>
              </a:rPr>
              <a:t>Finalizar</a:t>
            </a:r>
            <a:r>
              <a:rPr lang="en-US" altLang="es-ES" b="1" dirty="0" smtClean="0">
                <a:latin typeface="Arial Rounded MT Bold" panose="020F0704030504030204" pitchFamily="34" charset="0"/>
              </a:rPr>
              <a:t> la </a:t>
            </a:r>
            <a:r>
              <a:rPr lang="en-US" altLang="es-ES" b="1" dirty="0" err="1" smtClean="0">
                <a:latin typeface="Arial Rounded MT Bold" panose="020F0704030504030204" pitchFamily="34" charset="0"/>
              </a:rPr>
              <a:t>reunión</a:t>
            </a:r>
            <a:endParaRPr lang="en-US" altLang="es-ES" b="1" dirty="0">
              <a:latin typeface="Arial Rounded MT Bold" panose="020F0704030504030204" pitchFamily="34" charset="0"/>
            </a:endParaRPr>
          </a:p>
          <a:p>
            <a:pPr>
              <a:defRPr/>
            </a:pPr>
            <a:r>
              <a:rPr lang="en-US" altLang="es-ES" dirty="0" err="1" smtClean="0">
                <a:latin typeface="Arial Rounded MT Bold" panose="020F0704030504030204" pitchFamily="34" charset="0"/>
              </a:rPr>
              <a:t>Cerrar</a:t>
            </a:r>
            <a:r>
              <a:rPr lang="en-US" altLang="es-ES" dirty="0" smtClean="0">
                <a:latin typeface="Arial Rounded MT Bold" panose="020F0704030504030204" pitchFamily="34" charset="0"/>
              </a:rPr>
              <a:t> la </a:t>
            </a:r>
            <a:r>
              <a:rPr lang="en-US" altLang="es-ES" dirty="0" err="1" smtClean="0">
                <a:latin typeface="Arial Rounded MT Bold" panose="020F0704030504030204" pitchFamily="34" charset="0"/>
              </a:rPr>
              <a:t>reunión</a:t>
            </a:r>
            <a:r>
              <a:rPr lang="en-US" altLang="es-ES" dirty="0" smtClean="0">
                <a:latin typeface="Arial Rounded MT Bold" panose="020F0704030504030204" pitchFamily="34" charset="0"/>
              </a:rPr>
              <a:t> a la hora </a:t>
            </a:r>
            <a:r>
              <a:rPr lang="en-US" altLang="es-ES" dirty="0" err="1" smtClean="0">
                <a:latin typeface="Arial Rounded MT Bold" panose="020F0704030504030204" pitchFamily="34" charset="0"/>
              </a:rPr>
              <a:t>establecida</a:t>
            </a:r>
            <a:r>
              <a:rPr lang="en-US" altLang="es-ES" dirty="0" smtClean="0">
                <a:latin typeface="Arial Rounded MT Bold" panose="020F0704030504030204" pitchFamily="34" charset="0"/>
              </a:rPr>
              <a:t>, </a:t>
            </a:r>
            <a:r>
              <a:rPr lang="en-US" altLang="es-ES" dirty="0" err="1" smtClean="0">
                <a:latin typeface="Arial Rounded MT Bold" panose="020F0704030504030204" pitchFamily="34" charset="0"/>
              </a:rPr>
              <a:t>si</a:t>
            </a:r>
            <a:r>
              <a:rPr lang="en-US" altLang="es-ES" dirty="0" smtClean="0">
                <a:latin typeface="Arial Rounded MT Bold" panose="020F0704030504030204" pitchFamily="34" charset="0"/>
              </a:rPr>
              <a:t> no antes. </a:t>
            </a:r>
            <a:endParaRPr lang="en-US" altLang="es-ES" dirty="0">
              <a:latin typeface="Arial Rounded MT Bold" panose="020F0704030504030204" pitchFamily="34" charset="0"/>
            </a:endParaRPr>
          </a:p>
          <a:p>
            <a:pPr>
              <a:defRPr/>
            </a:pPr>
            <a:r>
              <a:rPr lang="en-US" altLang="es-ES" dirty="0" err="1" smtClean="0">
                <a:latin typeface="Arial Rounded MT Bold" panose="020F0704030504030204" pitchFamily="34" charset="0"/>
              </a:rPr>
              <a:t>Hacer</a:t>
            </a:r>
            <a:r>
              <a:rPr lang="en-US" altLang="es-ES" dirty="0" smtClean="0">
                <a:latin typeface="Arial Rounded MT Bold" panose="020F0704030504030204" pitchFamily="34" charset="0"/>
              </a:rPr>
              <a:t> un </a:t>
            </a:r>
            <a:r>
              <a:rPr lang="en-US" altLang="es-ES" dirty="0" smtClean="0">
                <a:latin typeface="Arial Rounded MT Bold" panose="020F0704030504030204" pitchFamily="34" charset="0"/>
              </a:rPr>
              <a:t>breve </a:t>
            </a:r>
            <a:r>
              <a:rPr lang="en-US" altLang="es-ES" dirty="0" err="1" smtClean="0">
                <a:latin typeface="Arial Rounded MT Bold" panose="020F0704030504030204" pitchFamily="34" charset="0"/>
              </a:rPr>
              <a:t>resumen</a:t>
            </a:r>
            <a:r>
              <a:rPr lang="en-US" altLang="es-ES" dirty="0" smtClean="0">
                <a:latin typeface="Arial Rounded MT Bold" panose="020F0704030504030204" pitchFamily="34" charset="0"/>
              </a:rPr>
              <a:t> de lo que se ha </a:t>
            </a:r>
            <a:r>
              <a:rPr lang="en-US" altLang="es-ES" dirty="0" err="1" smtClean="0">
                <a:latin typeface="Arial Rounded MT Bold" panose="020F0704030504030204" pitchFamily="34" charset="0"/>
              </a:rPr>
              <a:t>hablado</a:t>
            </a:r>
            <a:r>
              <a:rPr lang="en-US" altLang="es-ES" dirty="0" smtClean="0">
                <a:latin typeface="Arial Rounded MT Bold" panose="020F0704030504030204" pitchFamily="34" charset="0"/>
              </a:rPr>
              <a:t> y </a:t>
            </a:r>
            <a:r>
              <a:rPr lang="en-US" altLang="es-ES" dirty="0" err="1" smtClean="0">
                <a:latin typeface="Arial Rounded MT Bold" panose="020F0704030504030204" pitchFamily="34" charset="0"/>
              </a:rPr>
              <a:t>crear</a:t>
            </a:r>
            <a:r>
              <a:rPr lang="en-US" altLang="es-ES" dirty="0" smtClean="0">
                <a:latin typeface="Arial Rounded MT Bold" panose="020F0704030504030204" pitchFamily="34" charset="0"/>
              </a:rPr>
              <a:t> un plan de </a:t>
            </a:r>
            <a:r>
              <a:rPr lang="en-US" altLang="es-ES" dirty="0" err="1" smtClean="0">
                <a:latin typeface="Arial Rounded MT Bold" panose="020F0704030504030204" pitchFamily="34" charset="0"/>
              </a:rPr>
              <a:t>acción</a:t>
            </a:r>
            <a:r>
              <a:rPr lang="en-US" altLang="es-ES" dirty="0" smtClean="0">
                <a:latin typeface="Arial Rounded MT Bold" panose="020F0704030504030204" pitchFamily="34" charset="0"/>
              </a:rPr>
              <a:t>. </a:t>
            </a:r>
          </a:p>
          <a:p>
            <a:pPr>
              <a:defRPr/>
            </a:pPr>
            <a:r>
              <a:rPr lang="en-US" altLang="es-ES" dirty="0" err="1" smtClean="0">
                <a:latin typeface="Arial Rounded MT Bold" panose="020F0704030504030204" pitchFamily="34" charset="0"/>
              </a:rPr>
              <a:t>Enviar</a:t>
            </a:r>
            <a:r>
              <a:rPr lang="en-US" altLang="es-ES" dirty="0" smtClean="0">
                <a:latin typeface="Arial Rounded MT Bold" panose="020F0704030504030204" pitchFamily="34" charset="0"/>
              </a:rPr>
              <a:t> a </a:t>
            </a:r>
            <a:r>
              <a:rPr lang="en-US" altLang="es-ES" dirty="0" err="1" smtClean="0">
                <a:latin typeface="Arial Rounded MT Bold" panose="020F0704030504030204" pitchFamily="34" charset="0"/>
              </a:rPr>
              <a:t>todos</a:t>
            </a:r>
            <a:r>
              <a:rPr lang="en-US" altLang="es-ES" dirty="0" smtClean="0">
                <a:latin typeface="Arial Rounded MT Bold" panose="020F0704030504030204" pitchFamily="34" charset="0"/>
              </a:rPr>
              <a:t> </a:t>
            </a:r>
            <a:r>
              <a:rPr lang="en-US" altLang="es-ES" dirty="0" err="1" smtClean="0">
                <a:latin typeface="Arial Rounded MT Bold" panose="020F0704030504030204" pitchFamily="34" charset="0"/>
              </a:rPr>
              <a:t>notas</a:t>
            </a:r>
            <a:r>
              <a:rPr lang="en-US" altLang="es-ES" dirty="0" smtClean="0">
                <a:latin typeface="Arial Rounded MT Bold" panose="020F0704030504030204" pitchFamily="34" charset="0"/>
              </a:rPr>
              <a:t> y el plan de </a:t>
            </a:r>
            <a:r>
              <a:rPr lang="en-US" altLang="es-ES" dirty="0" err="1" smtClean="0">
                <a:latin typeface="Arial Rounded MT Bold" panose="020F0704030504030204" pitchFamily="34" charset="0"/>
              </a:rPr>
              <a:t>acción</a:t>
            </a:r>
            <a:r>
              <a:rPr lang="en-US" altLang="es-ES" dirty="0" smtClean="0">
                <a:latin typeface="Arial Rounded MT Bold" panose="020F0704030504030204" pitchFamily="34" charset="0"/>
              </a:rPr>
              <a:t> </a:t>
            </a:r>
            <a:r>
              <a:rPr lang="en-US" altLang="es-ES" dirty="0" err="1" smtClean="0">
                <a:latin typeface="Arial Rounded MT Bold" panose="020F0704030504030204" pitchFamily="34" charset="0"/>
              </a:rPr>
              <a:t>por</a:t>
            </a:r>
            <a:r>
              <a:rPr lang="en-US" altLang="es-ES" dirty="0" smtClean="0">
                <a:latin typeface="Arial Rounded MT Bold" panose="020F0704030504030204" pitchFamily="34" charset="0"/>
              </a:rPr>
              <a:t> </a:t>
            </a:r>
            <a:r>
              <a:rPr lang="en-US" altLang="es-ES" dirty="0" err="1" smtClean="0">
                <a:latin typeface="Arial Rounded MT Bold" panose="020F0704030504030204" pitchFamily="34" charset="0"/>
              </a:rPr>
              <a:t>escrito</a:t>
            </a:r>
            <a:r>
              <a:rPr lang="en-US" altLang="es-ES" dirty="0" smtClean="0">
                <a:latin typeface="Arial Rounded MT Bold" panose="020F0704030504030204" pitchFamily="34" charset="0"/>
              </a:rPr>
              <a:t> para </a:t>
            </a:r>
            <a:r>
              <a:rPr lang="en-US" altLang="es-ES" dirty="0" err="1" smtClean="0">
                <a:latin typeface="Arial Rounded MT Bold" panose="020F0704030504030204" pitchFamily="34" charset="0"/>
              </a:rPr>
              <a:t>posteriores</a:t>
            </a:r>
            <a:r>
              <a:rPr lang="en-US" altLang="es-ES" dirty="0" smtClean="0">
                <a:latin typeface="Arial Rounded MT Bold" panose="020F0704030504030204" pitchFamily="34" charset="0"/>
              </a:rPr>
              <a:t> </a:t>
            </a:r>
            <a:r>
              <a:rPr lang="en-US" altLang="es-ES" dirty="0" err="1" smtClean="0">
                <a:latin typeface="Arial Rounded MT Bold" panose="020F0704030504030204" pitchFamily="34" charset="0"/>
              </a:rPr>
              <a:t>consultas</a:t>
            </a:r>
            <a:r>
              <a:rPr lang="en-US" altLang="es-ES" dirty="0" smtClean="0">
                <a:latin typeface="Arial Rounded MT Bold" panose="020F0704030504030204" pitchFamily="34" charset="0"/>
              </a:rPr>
              <a:t> </a:t>
            </a:r>
            <a:r>
              <a:rPr lang="en-US" altLang="es-ES" dirty="0" err="1" smtClean="0">
                <a:latin typeface="Arial Rounded MT Bold" panose="020F0704030504030204" pitchFamily="34" charset="0"/>
              </a:rPr>
              <a:t>adicionales</a:t>
            </a:r>
            <a:r>
              <a:rPr lang="en-US" altLang="es-ES" dirty="0" smtClean="0">
                <a:latin typeface="Arial Rounded MT Bold" panose="020F0704030504030204" pitchFamily="34" charset="0"/>
              </a:rPr>
              <a:t>.</a:t>
            </a:r>
            <a:endParaRPr lang="en-GB" altLang="es-ES" dirty="0">
              <a:latin typeface="Arial Rounded MT Bold" panose="020F0704030504030204" pitchFamily="34" charset="0"/>
            </a:endParaRPr>
          </a:p>
        </p:txBody>
      </p:sp>
      <p:sp>
        <p:nvSpPr>
          <p:cNvPr id="6" name="TextBox 5">
            <a:extLst>
              <a:ext uri="{FF2B5EF4-FFF2-40B4-BE49-F238E27FC236}">
                <a16:creationId xmlns:a16="http://schemas.microsoft.com/office/drawing/2014/main" xmlns="" id="{998E055F-BB3F-4333-9854-C85DAD820635}"/>
              </a:ext>
            </a:extLst>
          </p:cNvPr>
          <p:cNvSpPr txBox="1"/>
          <p:nvPr/>
        </p:nvSpPr>
        <p:spPr>
          <a:xfrm>
            <a:off x="2527277" y="342655"/>
            <a:ext cx="7338871" cy="646331"/>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Gestión</a:t>
            </a:r>
            <a:r>
              <a:rPr lang="en-GB" sz="3600" b="1" dirty="0">
                <a:solidFill>
                  <a:schemeClr val="accent1">
                    <a:lumMod val="75000"/>
                  </a:schemeClr>
                </a:solidFill>
                <a:latin typeface="Arial Rounded MT Bold" panose="020F0704030504030204" pitchFamily="34" charset="0"/>
              </a:rPr>
              <a:t> de </a:t>
            </a:r>
            <a:r>
              <a:rPr lang="en-GB" sz="3600" b="1" dirty="0" err="1">
                <a:solidFill>
                  <a:schemeClr val="accent1">
                    <a:lumMod val="75000"/>
                  </a:schemeClr>
                </a:solidFill>
                <a:latin typeface="Arial Rounded MT Bold" panose="020F0704030504030204" pitchFamily="34" charset="0"/>
              </a:rPr>
              <a:t>equipos</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virtuales</a:t>
            </a:r>
            <a:endParaRPr lang="en-GB" sz="3600" b="1" dirty="0">
              <a:solidFill>
                <a:schemeClr val="accent1">
                  <a:lumMod val="75000"/>
                </a:schemeClr>
              </a:solidFill>
            </a:endParaRPr>
          </a:p>
        </p:txBody>
      </p:sp>
    </p:spTree>
    <p:extLst>
      <p:ext uri="{BB962C8B-B14F-4D97-AF65-F5344CB8AC3E}">
        <p14:creationId xmlns:p14="http://schemas.microsoft.com/office/powerpoint/2010/main" val="284499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FD8F18F-4830-4C84-BE76-7A2F2E895680}"/>
              </a:ext>
            </a:extLst>
          </p:cNvPr>
          <p:cNvPicPr>
            <a:picLocks noChangeAspect="1"/>
          </p:cNvPicPr>
          <p:nvPr/>
        </p:nvPicPr>
        <p:blipFill rotWithShape="1">
          <a:blip r:embed="rId2"/>
          <a:srcRect l="9732" r="6778" b="1999"/>
          <a:stretch/>
        </p:blipFill>
        <p:spPr>
          <a:xfrm>
            <a:off x="2131172" y="1283270"/>
            <a:ext cx="3887929" cy="4563757"/>
          </a:xfrm>
          <a:prstGeom prst="rect">
            <a:avLst/>
          </a:prstGeom>
        </p:spPr>
      </p:pic>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tangolo 1">
            <a:extLst>
              <a:ext uri="{FF2B5EF4-FFF2-40B4-BE49-F238E27FC236}">
                <a16:creationId xmlns:a16="http://schemas.microsoft.com/office/drawing/2014/main" xmlns="" id="{50937956-F9E8-4796-8E1E-2932BB6CF382}"/>
              </a:ext>
            </a:extLst>
          </p:cNvPr>
          <p:cNvSpPr/>
          <p:nvPr/>
        </p:nvSpPr>
        <p:spPr>
          <a:xfrm>
            <a:off x="5582432" y="1080032"/>
            <a:ext cx="6389696" cy="5078313"/>
          </a:xfrm>
          <a:prstGeom prst="rect">
            <a:avLst/>
          </a:prstGeom>
        </p:spPr>
        <p:txBody>
          <a:bodyPr wrap="square">
            <a:spAutoFit/>
          </a:bodyPr>
          <a:lstStyle/>
          <a:p>
            <a:pPr>
              <a:defRPr/>
            </a:pPr>
            <a:r>
              <a:rPr lang="en-GB" altLang="es-ES" dirty="0">
                <a:solidFill>
                  <a:schemeClr val="accent6">
                    <a:lumMod val="75000"/>
                  </a:schemeClr>
                </a:solidFill>
                <a:latin typeface="Arial Rounded MT Bold" panose="020F0704030504030204" pitchFamily="34" charset="0"/>
              </a:rPr>
              <a:t>7. </a:t>
            </a:r>
            <a:r>
              <a:rPr lang="en-GB" altLang="es-ES" dirty="0" err="1" smtClean="0">
                <a:solidFill>
                  <a:schemeClr val="accent6">
                    <a:lumMod val="75000"/>
                  </a:schemeClr>
                </a:solidFill>
                <a:latin typeface="Arial Rounded MT Bold" panose="020F0704030504030204" pitchFamily="34" charset="0"/>
              </a:rPr>
              <a:t>Tecnología</a:t>
            </a:r>
            <a:r>
              <a:rPr lang="en-GB" altLang="es-ES" dirty="0" smtClean="0">
                <a:solidFill>
                  <a:schemeClr val="accent6">
                    <a:lumMod val="75000"/>
                  </a:schemeClr>
                </a:solidFill>
                <a:latin typeface="Arial Rounded MT Bold" panose="020F0704030504030204" pitchFamily="34" charset="0"/>
              </a:rPr>
              <a:t> para </a:t>
            </a:r>
            <a:r>
              <a:rPr lang="en-GB" altLang="es-ES" dirty="0" err="1" smtClean="0">
                <a:solidFill>
                  <a:schemeClr val="accent6">
                    <a:lumMod val="75000"/>
                  </a:schemeClr>
                </a:solidFill>
                <a:latin typeface="Arial Rounded MT Bold" panose="020F0704030504030204" pitchFamily="34" charset="0"/>
              </a:rPr>
              <a:t>reuniones</a:t>
            </a:r>
            <a:r>
              <a:rPr lang="en-GB" altLang="es-ES" dirty="0" smtClean="0">
                <a:solidFill>
                  <a:schemeClr val="accent6">
                    <a:lumMod val="75000"/>
                  </a:schemeClr>
                </a:solidFill>
                <a:latin typeface="Arial Rounded MT Bold" panose="020F0704030504030204" pitchFamily="34" charset="0"/>
              </a:rPr>
              <a:t> </a:t>
            </a:r>
            <a:r>
              <a:rPr lang="en-GB" altLang="es-ES" dirty="0" err="1" smtClean="0">
                <a:solidFill>
                  <a:schemeClr val="accent6">
                    <a:lumMod val="75000"/>
                  </a:schemeClr>
                </a:solidFill>
                <a:latin typeface="Arial Rounded MT Bold" panose="020F0704030504030204" pitchFamily="34" charset="0"/>
              </a:rPr>
              <a:t>virtuales</a:t>
            </a:r>
            <a:endParaRPr lang="en-GB" altLang="es-ES" dirty="0">
              <a:solidFill>
                <a:schemeClr val="accent6">
                  <a:lumMod val="75000"/>
                </a:schemeClr>
              </a:solidFill>
              <a:latin typeface="Arial Rounded MT Bold" panose="020F0704030504030204" pitchFamily="34" charset="0"/>
            </a:endParaRPr>
          </a:p>
          <a:p>
            <a:pPr>
              <a:defRPr/>
            </a:pPr>
            <a:endParaRPr lang="en-GB" altLang="es-ES" dirty="0">
              <a:solidFill>
                <a:schemeClr val="accent6">
                  <a:lumMod val="75000"/>
                </a:schemeClr>
              </a:solidFill>
              <a:latin typeface="Arial Rounded MT Bold" panose="020F0704030504030204" pitchFamily="34" charset="0"/>
            </a:endParaRPr>
          </a:p>
          <a:p>
            <a:pPr>
              <a:defRPr/>
            </a:pPr>
            <a:r>
              <a:rPr lang="es-ES" dirty="0">
                <a:latin typeface="Arial Rounded MT Bold" panose="020F0704030504030204" pitchFamily="34" charset="0"/>
              </a:rPr>
              <a:t>Esto no se reduce a las videoconferencias. Es posible que deba utilizar otras herramientas de colaboración </a:t>
            </a:r>
            <a:r>
              <a:rPr lang="es-ES" dirty="0" smtClean="0">
                <a:latin typeface="Arial Rounded MT Bold" panose="020F0704030504030204" pitchFamily="34" charset="0"/>
              </a:rPr>
              <a:t>online, </a:t>
            </a:r>
            <a:r>
              <a:rPr lang="es-ES" dirty="0">
                <a:latin typeface="Arial Rounded MT Bold" panose="020F0704030504030204" pitchFamily="34" charset="0"/>
              </a:rPr>
              <a:t>como un </a:t>
            </a:r>
            <a:r>
              <a:rPr lang="es-ES" dirty="0" smtClean="0">
                <a:latin typeface="Arial Rounded MT Bold" panose="020F0704030504030204" pitchFamily="34" charset="0"/>
              </a:rPr>
              <a:t>programa de </a:t>
            </a:r>
            <a:r>
              <a:rPr lang="es-ES" dirty="0">
                <a:latin typeface="Arial Rounded MT Bold" panose="020F0704030504030204" pitchFamily="34" charset="0"/>
              </a:rPr>
              <a:t>gestión de proyectos</a:t>
            </a:r>
            <a:r>
              <a:rPr lang="es-ES" dirty="0" smtClean="0">
                <a:latin typeface="Arial Rounded MT Bold" panose="020F0704030504030204" pitchFamily="34" charset="0"/>
              </a:rPr>
              <a:t>.</a:t>
            </a:r>
            <a:endParaRPr lang="en-GB" altLang="es-ES" dirty="0">
              <a:latin typeface="Arial Rounded MT Bold" panose="020F0704030504030204" pitchFamily="34" charset="0"/>
            </a:endParaRPr>
          </a:p>
          <a:p>
            <a:pPr>
              <a:defRPr/>
            </a:pPr>
            <a:endParaRPr lang="en-GB" altLang="es-ES" dirty="0">
              <a:latin typeface="Arial Rounded MT Bold" panose="020F0704030504030204" pitchFamily="34" charset="0"/>
            </a:endParaRPr>
          </a:p>
          <a:p>
            <a:pPr>
              <a:defRPr/>
            </a:pPr>
            <a:r>
              <a:rPr lang="en-GB" altLang="es-ES" dirty="0" smtClean="0">
                <a:latin typeface="Arial Rounded MT Bold" panose="020F0704030504030204" pitchFamily="34" charset="0"/>
              </a:rPr>
              <a:t>Para las </a:t>
            </a:r>
            <a:r>
              <a:rPr lang="en-GB" altLang="es-ES" dirty="0" err="1" smtClean="0">
                <a:latin typeface="Arial Rounded MT Bold" panose="020F0704030504030204" pitchFamily="34" charset="0"/>
              </a:rPr>
              <a:t>reuniones</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virtuales</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será</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necesario</a:t>
            </a:r>
            <a:r>
              <a:rPr lang="en-GB" altLang="es-ES" dirty="0" smtClean="0">
                <a:latin typeface="Arial Rounded MT Bold" panose="020F0704030504030204" pitchFamily="34" charset="0"/>
              </a:rPr>
              <a:t>:</a:t>
            </a:r>
            <a:endParaRPr lang="en-GB" altLang="es-ES" dirty="0">
              <a:latin typeface="Arial Rounded MT Bold" panose="020F0704030504030204" pitchFamily="34" charset="0"/>
            </a:endParaRPr>
          </a:p>
          <a:p>
            <a:pPr>
              <a:defRPr/>
            </a:pPr>
            <a:endParaRPr lang="en-GB" altLang="es-ES" dirty="0">
              <a:latin typeface="Arial Rounded MT Bold" panose="020F0704030504030204" pitchFamily="34" charset="0"/>
            </a:endParaRPr>
          </a:p>
          <a:p>
            <a:pPr marL="285750" indent="-285750">
              <a:buFontTx/>
              <a:buChar char="-"/>
              <a:defRPr/>
            </a:pPr>
            <a:r>
              <a:rPr lang="en-GB" altLang="es-ES" dirty="0" smtClean="0">
                <a:latin typeface="Arial Rounded MT Bold" panose="020F0704030504030204" pitchFamily="34" charset="0"/>
              </a:rPr>
              <a:t>Una </a:t>
            </a:r>
            <a:r>
              <a:rPr lang="en-GB" altLang="es-ES" dirty="0" err="1" smtClean="0">
                <a:latin typeface="Arial Rounded MT Bold" panose="020F0704030504030204" pitchFamily="34" charset="0"/>
              </a:rPr>
              <a:t>conexión</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estable</a:t>
            </a:r>
            <a:r>
              <a:rPr lang="en-GB" altLang="es-ES" dirty="0" smtClean="0">
                <a:latin typeface="Arial Rounded MT Bold" panose="020F0704030504030204" pitchFamily="34" charset="0"/>
              </a:rPr>
              <a:t> de internet</a:t>
            </a:r>
            <a:endParaRPr lang="en-GB" altLang="es-ES" dirty="0">
              <a:latin typeface="Arial Rounded MT Bold" panose="020F0704030504030204" pitchFamily="34" charset="0"/>
            </a:endParaRPr>
          </a:p>
          <a:p>
            <a:pPr marL="285750" indent="-285750">
              <a:buFontTx/>
              <a:buChar char="-"/>
              <a:defRPr/>
            </a:pPr>
            <a:r>
              <a:rPr lang="en-GB" altLang="es-ES" dirty="0" smtClean="0">
                <a:latin typeface="Arial Rounded MT Bold" panose="020F0704030504030204" pitchFamily="34" charset="0"/>
              </a:rPr>
              <a:t>Un </a:t>
            </a:r>
            <a:r>
              <a:rPr lang="en-GB" altLang="es-ES" dirty="0" err="1" smtClean="0">
                <a:latin typeface="Arial Rounded MT Bold" panose="020F0704030504030204" pitchFamily="34" charset="0"/>
              </a:rPr>
              <a:t>programa</a:t>
            </a:r>
            <a:r>
              <a:rPr lang="en-GB" altLang="es-ES" dirty="0" smtClean="0">
                <a:latin typeface="Arial Rounded MT Bold" panose="020F0704030504030204" pitchFamily="34" charset="0"/>
              </a:rPr>
              <a:t> de </a:t>
            </a:r>
            <a:r>
              <a:rPr lang="en-GB" altLang="es-ES" dirty="0" err="1" smtClean="0">
                <a:latin typeface="Arial Rounded MT Bold" panose="020F0704030504030204" pitchFamily="34" charset="0"/>
              </a:rPr>
              <a:t>conferencias</a:t>
            </a:r>
            <a:r>
              <a:rPr lang="en-GB" altLang="es-ES" dirty="0" smtClean="0">
                <a:latin typeface="Arial Rounded MT Bold" panose="020F0704030504030204" pitchFamily="34" charset="0"/>
              </a:rPr>
              <a:t> online (entre </a:t>
            </a:r>
            <a:r>
              <a:rPr lang="en-GB" altLang="es-ES" dirty="0" err="1" smtClean="0">
                <a:latin typeface="Arial Rounded MT Bold" panose="020F0704030504030204" pitchFamily="34" charset="0"/>
              </a:rPr>
              <a:t>los</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más</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usados</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están</a:t>
            </a:r>
            <a:r>
              <a:rPr lang="en-GB" altLang="es-ES" dirty="0" smtClean="0">
                <a:latin typeface="Arial Rounded MT Bold" panose="020F0704030504030204" pitchFamily="34" charset="0"/>
              </a:rPr>
              <a:t> Zoom</a:t>
            </a:r>
            <a:r>
              <a:rPr lang="en-GB" altLang="es-ES" dirty="0">
                <a:latin typeface="Arial Rounded MT Bold" panose="020F0704030504030204" pitchFamily="34" charset="0"/>
              </a:rPr>
              <a:t>, GoToMeeting, Skype, </a:t>
            </a:r>
            <a:r>
              <a:rPr lang="en-GB" altLang="es-ES" dirty="0" err="1">
                <a:latin typeface="Arial Rounded MT Bold" panose="020F0704030504030204" pitchFamily="34" charset="0"/>
              </a:rPr>
              <a:t>Webex</a:t>
            </a:r>
            <a:r>
              <a:rPr lang="en-GB" altLang="es-ES" dirty="0">
                <a:latin typeface="Arial Rounded MT Bold" panose="020F0704030504030204" pitchFamily="34" charset="0"/>
              </a:rPr>
              <a:t>)</a:t>
            </a:r>
          </a:p>
          <a:p>
            <a:pPr marL="285750" indent="-285750">
              <a:buFontTx/>
              <a:buChar char="-"/>
              <a:defRPr/>
            </a:pPr>
            <a:r>
              <a:rPr lang="en-GB" altLang="es-ES" dirty="0" err="1" smtClean="0">
                <a:latin typeface="Arial Rounded MT Bold" panose="020F0704030504030204" pitchFamily="34" charset="0"/>
              </a:rPr>
              <a:t>Sonido</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auriculares</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sonido</a:t>
            </a:r>
            <a:r>
              <a:rPr lang="en-GB" altLang="es-ES" dirty="0" smtClean="0">
                <a:latin typeface="Arial Rounded MT Bold" panose="020F0704030504030204" pitchFamily="34" charset="0"/>
              </a:rPr>
              <a:t> de </a:t>
            </a:r>
            <a:r>
              <a:rPr lang="en-GB" altLang="es-ES" dirty="0" err="1" smtClean="0">
                <a:latin typeface="Arial Rounded MT Bold" panose="020F0704030504030204" pitchFamily="34" charset="0"/>
              </a:rPr>
              <a:t>teléfono</a:t>
            </a:r>
            <a:r>
              <a:rPr lang="en-GB" altLang="es-ES" dirty="0" smtClean="0">
                <a:latin typeface="Arial Rounded MT Bold" panose="020F0704030504030204" pitchFamily="34" charset="0"/>
              </a:rPr>
              <a:t> u </a:t>
            </a:r>
            <a:r>
              <a:rPr lang="en-GB" altLang="es-ES" dirty="0" err="1" smtClean="0">
                <a:latin typeface="Arial Rounded MT Bold" panose="020F0704030504030204" pitchFamily="34" charset="0"/>
              </a:rPr>
              <a:t>ordenador</a:t>
            </a:r>
            <a:r>
              <a:rPr lang="en-GB" altLang="es-ES" dirty="0" smtClean="0">
                <a:latin typeface="Arial Rounded MT Bold" panose="020F0704030504030204" pitchFamily="34" charset="0"/>
              </a:rPr>
              <a:t>)</a:t>
            </a:r>
            <a:endParaRPr lang="en-GB" altLang="es-ES" dirty="0">
              <a:latin typeface="Arial Rounded MT Bold" panose="020F0704030504030204" pitchFamily="34" charset="0"/>
            </a:endParaRPr>
          </a:p>
          <a:p>
            <a:pPr marL="285750" indent="-285750">
              <a:buFontTx/>
              <a:buChar char="-"/>
              <a:defRPr/>
            </a:pPr>
            <a:r>
              <a:rPr lang="en-GB" altLang="es-ES" dirty="0" err="1" smtClean="0">
                <a:latin typeface="Arial Rounded MT Bold" panose="020F0704030504030204" pitchFamily="34" charset="0"/>
              </a:rPr>
              <a:t>Vídeo</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una</a:t>
            </a:r>
            <a:r>
              <a:rPr lang="en-GB" altLang="es-ES" dirty="0" smtClean="0">
                <a:latin typeface="Arial Rounded MT Bold" panose="020F0704030504030204" pitchFamily="34" charset="0"/>
              </a:rPr>
              <a:t> </a:t>
            </a:r>
            <a:r>
              <a:rPr lang="en-GB" altLang="es-ES" dirty="0">
                <a:latin typeface="Arial Rounded MT Bold" panose="020F0704030504030204" pitchFamily="34" charset="0"/>
              </a:rPr>
              <a:t>webcam </a:t>
            </a:r>
            <a:r>
              <a:rPr lang="en-GB" altLang="es-ES" dirty="0" smtClean="0">
                <a:latin typeface="Arial Rounded MT Bold" panose="020F0704030504030204" pitchFamily="34" charset="0"/>
              </a:rPr>
              <a:t>o un </a:t>
            </a:r>
            <a:r>
              <a:rPr lang="en-GB" altLang="es-ES" dirty="0" err="1" smtClean="0">
                <a:latin typeface="Arial Rounded MT Bold" panose="020F0704030504030204" pitchFamily="34" charset="0"/>
              </a:rPr>
              <a:t>equipo</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más</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profesional</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despendiendo</a:t>
            </a:r>
            <a:r>
              <a:rPr lang="en-GB" altLang="es-ES" dirty="0" smtClean="0">
                <a:latin typeface="Arial Rounded MT Bold" panose="020F0704030504030204" pitchFamily="34" charset="0"/>
              </a:rPr>
              <a:t> de las </a:t>
            </a:r>
            <a:r>
              <a:rPr lang="en-GB" altLang="es-ES" dirty="0" err="1" smtClean="0">
                <a:latin typeface="Arial Rounded MT Bold" panose="020F0704030504030204" pitchFamily="34" charset="0"/>
              </a:rPr>
              <a:t>características</a:t>
            </a:r>
            <a:r>
              <a:rPr lang="en-GB" altLang="es-ES" dirty="0" smtClean="0">
                <a:latin typeface="Arial Rounded MT Bold" panose="020F0704030504030204" pitchFamily="34" charset="0"/>
              </a:rPr>
              <a:t> de la </a:t>
            </a:r>
            <a:r>
              <a:rPr lang="en-GB" altLang="es-ES" dirty="0" err="1" smtClean="0">
                <a:latin typeface="Arial Rounded MT Bold" panose="020F0704030504030204" pitchFamily="34" charset="0"/>
              </a:rPr>
              <a:t>reunión</a:t>
            </a:r>
            <a:r>
              <a:rPr lang="en-GB" altLang="es-ES" dirty="0" smtClean="0">
                <a:latin typeface="Arial Rounded MT Bold" panose="020F0704030504030204" pitchFamily="34" charset="0"/>
              </a:rPr>
              <a:t>)</a:t>
            </a:r>
            <a:endParaRPr lang="en-GB" altLang="es-ES" dirty="0">
              <a:latin typeface="Arial Rounded MT Bold" panose="020F0704030504030204" pitchFamily="34" charset="0"/>
            </a:endParaRPr>
          </a:p>
          <a:p>
            <a:pPr marL="285750" indent="-285750">
              <a:buFontTx/>
              <a:buChar char="-"/>
              <a:defRPr/>
            </a:pPr>
            <a:endParaRPr lang="en-GB" altLang="es-ES" dirty="0">
              <a:latin typeface="Arial Rounded MT Bold" panose="020F0704030504030204" pitchFamily="34" charset="0"/>
            </a:endParaRPr>
          </a:p>
          <a:p>
            <a:pPr marL="285750" indent="-285750">
              <a:buFontTx/>
              <a:buChar char="-"/>
              <a:defRPr/>
            </a:pPr>
            <a:r>
              <a:rPr lang="en-GB" altLang="es-ES" dirty="0" smtClean="0">
                <a:latin typeface="Arial Rounded MT Bold" panose="020F0704030504030204" pitchFamily="34" charset="0"/>
              </a:rPr>
              <a:t>Si </a:t>
            </a:r>
            <a:r>
              <a:rPr lang="en-GB" altLang="es-ES" dirty="0" err="1" smtClean="0">
                <a:latin typeface="Arial Rounded MT Bold" panose="020F0704030504030204" pitchFamily="34" charset="0"/>
              </a:rPr>
              <a:t>es</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posible</a:t>
            </a:r>
            <a:r>
              <a:rPr lang="en-GB" altLang="es-ES" dirty="0" smtClean="0">
                <a:latin typeface="Arial Rounded MT Bold" panose="020F0704030504030204" pitchFamily="34" charset="0"/>
              </a:rPr>
              <a:t>, un hardware de </a:t>
            </a:r>
            <a:r>
              <a:rPr lang="en-GB" altLang="es-ES" dirty="0" err="1" smtClean="0">
                <a:latin typeface="Arial Rounded MT Bold" panose="020F0704030504030204" pitchFamily="34" charset="0"/>
              </a:rPr>
              <a:t>alta</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calidad</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una</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buena</a:t>
            </a:r>
            <a:r>
              <a:rPr lang="en-GB" altLang="es-ES" dirty="0" smtClean="0">
                <a:latin typeface="Arial Rounded MT Bold" panose="020F0704030504030204" pitchFamily="34" charset="0"/>
              </a:rPr>
              <a:t> webcam</a:t>
            </a:r>
            <a:r>
              <a:rPr lang="en-GB" altLang="es-ES" dirty="0">
                <a:latin typeface="Arial Rounded MT Bold" panose="020F0704030504030204" pitchFamily="34" charset="0"/>
              </a:rPr>
              <a:t>, </a:t>
            </a:r>
            <a:r>
              <a:rPr lang="en-GB" altLang="es-ES" dirty="0" err="1" smtClean="0">
                <a:latin typeface="Arial Rounded MT Bold" panose="020F0704030504030204" pitchFamily="34" charset="0"/>
              </a:rPr>
              <a:t>micrófono</a:t>
            </a:r>
            <a:r>
              <a:rPr lang="en-GB" altLang="es-ES" dirty="0" smtClean="0">
                <a:latin typeface="Arial Rounded MT Bold" panose="020F0704030504030204" pitchFamily="34" charset="0"/>
              </a:rPr>
              <a:t> y </a:t>
            </a:r>
            <a:r>
              <a:rPr lang="en-GB" altLang="es-ES" dirty="0" err="1" smtClean="0">
                <a:latin typeface="Arial Rounded MT Bold" panose="020F0704030504030204" pitchFamily="34" charset="0"/>
              </a:rPr>
              <a:t>auriculares</a:t>
            </a:r>
            <a:r>
              <a:rPr lang="en-GB" altLang="es-ES" dirty="0" smtClean="0">
                <a:latin typeface="Arial Rounded MT Bold" panose="020F0704030504030204" pitchFamily="34" charset="0"/>
              </a:rPr>
              <a:t>) para </a:t>
            </a:r>
            <a:r>
              <a:rPr lang="en-GB" altLang="es-ES" dirty="0" err="1" smtClean="0">
                <a:latin typeface="Arial Rounded MT Bold" panose="020F0704030504030204" pitchFamily="34" charset="0"/>
              </a:rPr>
              <a:t>todos</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los</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componentes</a:t>
            </a:r>
            <a:r>
              <a:rPr lang="en-GB" altLang="es-ES" dirty="0" smtClean="0">
                <a:latin typeface="Arial Rounded MT Bold" panose="020F0704030504030204" pitchFamily="34" charset="0"/>
              </a:rPr>
              <a:t> del </a:t>
            </a:r>
            <a:r>
              <a:rPr lang="en-GB" altLang="es-ES" dirty="0" err="1" smtClean="0">
                <a:latin typeface="Arial Rounded MT Bold" panose="020F0704030504030204" pitchFamily="34" charset="0"/>
              </a:rPr>
              <a:t>equipo</a:t>
            </a:r>
            <a:r>
              <a:rPr lang="en-GB" altLang="es-ES" dirty="0" smtClean="0">
                <a:latin typeface="Arial Rounded MT Bold" panose="020F0704030504030204" pitchFamily="34" charset="0"/>
              </a:rPr>
              <a:t>.</a:t>
            </a:r>
            <a:endParaRPr lang="en-GB" altLang="es-ES" dirty="0">
              <a:latin typeface="Arial Rounded MT Bold" panose="020F0704030504030204" pitchFamily="34" charset="0"/>
            </a:endParaRPr>
          </a:p>
        </p:txBody>
      </p:sp>
      <p:sp>
        <p:nvSpPr>
          <p:cNvPr id="6" name="TextBox 5">
            <a:extLst>
              <a:ext uri="{FF2B5EF4-FFF2-40B4-BE49-F238E27FC236}">
                <a16:creationId xmlns:a16="http://schemas.microsoft.com/office/drawing/2014/main" xmlns="" id="{998E055F-BB3F-4333-9854-C85DAD820635}"/>
              </a:ext>
            </a:extLst>
          </p:cNvPr>
          <p:cNvSpPr txBox="1"/>
          <p:nvPr/>
        </p:nvSpPr>
        <p:spPr>
          <a:xfrm>
            <a:off x="2527277" y="342655"/>
            <a:ext cx="7338871" cy="646331"/>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Gestión</a:t>
            </a:r>
            <a:r>
              <a:rPr lang="en-GB" sz="3600" b="1" dirty="0">
                <a:solidFill>
                  <a:schemeClr val="accent1">
                    <a:lumMod val="75000"/>
                  </a:schemeClr>
                </a:solidFill>
                <a:latin typeface="Arial Rounded MT Bold" panose="020F0704030504030204" pitchFamily="34" charset="0"/>
              </a:rPr>
              <a:t> de </a:t>
            </a:r>
            <a:r>
              <a:rPr lang="en-GB" sz="3600" b="1" dirty="0" err="1">
                <a:solidFill>
                  <a:schemeClr val="accent1">
                    <a:lumMod val="75000"/>
                  </a:schemeClr>
                </a:solidFill>
                <a:latin typeface="Arial Rounded MT Bold" panose="020F0704030504030204" pitchFamily="34" charset="0"/>
              </a:rPr>
              <a:t>equipos</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virtuales</a:t>
            </a:r>
            <a:endParaRPr lang="en-GB" sz="3600" b="1" dirty="0">
              <a:solidFill>
                <a:schemeClr val="accent1">
                  <a:lumMod val="75000"/>
                </a:schemeClr>
              </a:solidFill>
            </a:endParaRPr>
          </a:p>
        </p:txBody>
      </p:sp>
    </p:spTree>
    <p:extLst>
      <p:ext uri="{BB962C8B-B14F-4D97-AF65-F5344CB8AC3E}">
        <p14:creationId xmlns:p14="http://schemas.microsoft.com/office/powerpoint/2010/main" val="356306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tangolo 1">
            <a:extLst>
              <a:ext uri="{FF2B5EF4-FFF2-40B4-BE49-F238E27FC236}">
                <a16:creationId xmlns:a16="http://schemas.microsoft.com/office/drawing/2014/main" xmlns="" id="{50937956-F9E8-4796-8E1E-2932BB6CF382}"/>
              </a:ext>
            </a:extLst>
          </p:cNvPr>
          <p:cNvSpPr/>
          <p:nvPr/>
        </p:nvSpPr>
        <p:spPr>
          <a:xfrm>
            <a:off x="2773276" y="988986"/>
            <a:ext cx="8699601" cy="5078313"/>
          </a:xfrm>
          <a:prstGeom prst="rect">
            <a:avLst/>
          </a:prstGeom>
        </p:spPr>
        <p:txBody>
          <a:bodyPr wrap="square">
            <a:spAutoFit/>
          </a:bodyPr>
          <a:lstStyle/>
          <a:p>
            <a:pPr>
              <a:defRPr/>
            </a:pPr>
            <a:r>
              <a:rPr lang="en-GB" altLang="es-ES" dirty="0">
                <a:solidFill>
                  <a:schemeClr val="accent6">
                    <a:lumMod val="75000"/>
                  </a:schemeClr>
                </a:solidFill>
                <a:latin typeface="Arial Rounded MT Bold" panose="020F0704030504030204" pitchFamily="34" charset="0"/>
              </a:rPr>
              <a:t>7. </a:t>
            </a:r>
            <a:r>
              <a:rPr lang="en-GB" altLang="es-ES" dirty="0" err="1">
                <a:solidFill>
                  <a:schemeClr val="accent6">
                    <a:lumMod val="75000"/>
                  </a:schemeClr>
                </a:solidFill>
                <a:latin typeface="Arial Rounded MT Bold" panose="020F0704030504030204" pitchFamily="34" charset="0"/>
              </a:rPr>
              <a:t>Tecnología</a:t>
            </a:r>
            <a:r>
              <a:rPr lang="en-GB" altLang="es-ES" dirty="0">
                <a:solidFill>
                  <a:schemeClr val="accent6">
                    <a:lumMod val="75000"/>
                  </a:schemeClr>
                </a:solidFill>
                <a:latin typeface="Arial Rounded MT Bold" panose="020F0704030504030204" pitchFamily="34" charset="0"/>
              </a:rPr>
              <a:t> para </a:t>
            </a:r>
            <a:r>
              <a:rPr lang="en-GB" altLang="es-ES" dirty="0" err="1">
                <a:solidFill>
                  <a:schemeClr val="accent6">
                    <a:lumMod val="75000"/>
                  </a:schemeClr>
                </a:solidFill>
                <a:latin typeface="Arial Rounded MT Bold" panose="020F0704030504030204" pitchFamily="34" charset="0"/>
              </a:rPr>
              <a:t>reuniones</a:t>
            </a:r>
            <a:r>
              <a:rPr lang="en-GB" altLang="es-ES" dirty="0">
                <a:solidFill>
                  <a:schemeClr val="accent6">
                    <a:lumMod val="75000"/>
                  </a:schemeClr>
                </a:solidFill>
                <a:latin typeface="Arial Rounded MT Bold" panose="020F0704030504030204" pitchFamily="34" charset="0"/>
              </a:rPr>
              <a:t> </a:t>
            </a:r>
            <a:r>
              <a:rPr lang="en-GB" altLang="es-ES" dirty="0" err="1">
                <a:solidFill>
                  <a:schemeClr val="accent6">
                    <a:lumMod val="75000"/>
                  </a:schemeClr>
                </a:solidFill>
                <a:latin typeface="Arial Rounded MT Bold" panose="020F0704030504030204" pitchFamily="34" charset="0"/>
              </a:rPr>
              <a:t>virtuales</a:t>
            </a:r>
            <a:endParaRPr lang="en-GB" altLang="es-ES" dirty="0">
              <a:solidFill>
                <a:schemeClr val="accent6">
                  <a:lumMod val="75000"/>
                </a:schemeClr>
              </a:solidFill>
              <a:latin typeface="Arial Rounded MT Bold" panose="020F0704030504030204" pitchFamily="34" charset="0"/>
            </a:endParaRPr>
          </a:p>
          <a:p>
            <a:pPr>
              <a:defRPr/>
            </a:pPr>
            <a:endParaRPr lang="en-GB" altLang="es-ES" dirty="0">
              <a:solidFill>
                <a:schemeClr val="accent6">
                  <a:lumMod val="75000"/>
                </a:schemeClr>
              </a:solidFill>
              <a:latin typeface="Arial Rounded MT Bold" panose="020F0704030504030204" pitchFamily="34" charset="0"/>
            </a:endParaRPr>
          </a:p>
          <a:p>
            <a:pPr algn="just">
              <a:defRPr/>
            </a:pPr>
            <a:r>
              <a:rPr lang="es-ES" dirty="0">
                <a:latin typeface="Arial Rounded MT Bold" panose="020F0704030504030204" pitchFamily="34" charset="0"/>
              </a:rPr>
              <a:t>Si el equipo es mixto (más personas </a:t>
            </a:r>
            <a:r>
              <a:rPr lang="es-ES" dirty="0" smtClean="0">
                <a:latin typeface="Arial Rounded MT Bold" panose="020F0704030504030204" pitchFamily="34" charset="0"/>
              </a:rPr>
              <a:t>in situ y sólo </a:t>
            </a:r>
            <a:r>
              <a:rPr lang="es-ES" dirty="0">
                <a:latin typeface="Arial Rounded MT Bold" panose="020F0704030504030204" pitchFamily="34" charset="0"/>
              </a:rPr>
              <a:t>unos pocos trabajadores </a:t>
            </a:r>
            <a:r>
              <a:rPr lang="es-ES" dirty="0" smtClean="0">
                <a:latin typeface="Arial Rounded MT Bold" panose="020F0704030504030204" pitchFamily="34" charset="0"/>
              </a:rPr>
              <a:t>en remoto) </a:t>
            </a:r>
            <a:r>
              <a:rPr lang="es-ES" dirty="0">
                <a:latin typeface="Arial Rounded MT Bold" panose="020F0704030504030204" pitchFamily="34" charset="0"/>
              </a:rPr>
              <a:t>y tiene reuniones con frecuencia, es posible que desee configurar una sala de videoconferencias con equipos específicos diseñados específicamente para este propósito. </a:t>
            </a:r>
            <a:endParaRPr lang="es-ES" dirty="0" smtClean="0">
              <a:latin typeface="Arial Rounded MT Bold" panose="020F0704030504030204" pitchFamily="34" charset="0"/>
            </a:endParaRPr>
          </a:p>
          <a:p>
            <a:pPr algn="just">
              <a:defRPr/>
            </a:pPr>
            <a:endParaRPr lang="es-ES" dirty="0" smtClean="0">
              <a:latin typeface="Arial Rounded MT Bold" panose="020F0704030504030204" pitchFamily="34" charset="0"/>
            </a:endParaRPr>
          </a:p>
          <a:p>
            <a:pPr algn="just">
              <a:defRPr/>
            </a:pPr>
            <a:r>
              <a:rPr lang="es-ES" dirty="0" smtClean="0">
                <a:latin typeface="Arial Rounded MT Bold" panose="020F0704030504030204" pitchFamily="34" charset="0"/>
              </a:rPr>
              <a:t>En </a:t>
            </a:r>
            <a:r>
              <a:rPr lang="es-ES" dirty="0">
                <a:latin typeface="Arial Rounded MT Bold" panose="020F0704030504030204" pitchFamily="34" charset="0"/>
              </a:rPr>
              <a:t>caso de trabajar desde casa, discuta el tema de los </a:t>
            </a:r>
            <a:r>
              <a:rPr lang="es-ES" dirty="0" smtClean="0">
                <a:latin typeface="Arial Rounded MT Bold" panose="020F0704030504030204" pitchFamily="34" charset="0"/>
              </a:rPr>
              <a:t>fondos. </a:t>
            </a:r>
            <a:r>
              <a:rPr lang="es-ES" dirty="0">
                <a:latin typeface="Arial Rounded MT Bold" panose="020F0704030504030204" pitchFamily="34" charset="0"/>
              </a:rPr>
              <a:t>Un fondo desordenado puede distraer y desmotivar. Dé </a:t>
            </a:r>
            <a:r>
              <a:rPr lang="es-ES" dirty="0" smtClean="0">
                <a:latin typeface="Arial Rounded MT Bold" panose="020F0704030504030204" pitchFamily="34" charset="0"/>
              </a:rPr>
              <a:t>ejemplo poniendo un </a:t>
            </a:r>
            <a:r>
              <a:rPr lang="es-ES" dirty="0">
                <a:latin typeface="Arial Rounded MT Bold" panose="020F0704030504030204" pitchFamily="34" charset="0"/>
              </a:rPr>
              <a:t>fondo agradable, con buena iluminación y sonido. Por supuesto, puede simplemente difuminar su fondo o crear uno virtual. Sin embargo, esto puede crear una atmósfera aún más impersonal. </a:t>
            </a:r>
            <a:endParaRPr lang="es-ES" dirty="0" smtClean="0">
              <a:latin typeface="Arial Rounded MT Bold" panose="020F0704030504030204" pitchFamily="34" charset="0"/>
            </a:endParaRPr>
          </a:p>
          <a:p>
            <a:pPr algn="just">
              <a:defRPr/>
            </a:pPr>
            <a:endParaRPr lang="es-ES" dirty="0" smtClean="0">
              <a:latin typeface="Arial Rounded MT Bold" panose="020F0704030504030204" pitchFamily="34" charset="0"/>
            </a:endParaRPr>
          </a:p>
          <a:p>
            <a:pPr algn="just">
              <a:defRPr/>
            </a:pPr>
            <a:r>
              <a:rPr lang="es-ES" dirty="0" smtClean="0">
                <a:latin typeface="Arial Rounded MT Bold" panose="020F0704030504030204" pitchFamily="34" charset="0"/>
              </a:rPr>
              <a:t>Si </a:t>
            </a:r>
            <a:r>
              <a:rPr lang="es-ES" dirty="0">
                <a:latin typeface="Arial Rounded MT Bold" panose="020F0704030504030204" pitchFamily="34" charset="0"/>
              </a:rPr>
              <a:t>no desea usar auriculares, los micrófonos de solapa funcionan mejor, ya que le permiten moverse sin fluctuaciones en la calidad del sonido. Use un atuendo apropiado para el trabajo, incluso si trabaja desde casa.</a:t>
            </a:r>
            <a:endParaRPr lang="en-GB" altLang="es-ES" dirty="0">
              <a:latin typeface="Arial Rounded MT Bold" panose="020F0704030504030204" pitchFamily="34" charset="0"/>
            </a:endParaRPr>
          </a:p>
          <a:p>
            <a:pPr>
              <a:defRPr/>
            </a:pPr>
            <a:endParaRPr lang="en-GB" altLang="es-ES" dirty="0">
              <a:latin typeface="Arial Rounded MT Bold" panose="020F0704030504030204" pitchFamily="34" charset="0"/>
            </a:endParaRPr>
          </a:p>
          <a:p>
            <a:pPr>
              <a:defRPr/>
            </a:pPr>
            <a:endParaRPr lang="en-GB" altLang="es-ES" dirty="0">
              <a:latin typeface="Arial Rounded MT Bold" panose="020F0704030504030204" pitchFamily="34" charset="0"/>
            </a:endParaRPr>
          </a:p>
        </p:txBody>
      </p:sp>
      <p:sp>
        <p:nvSpPr>
          <p:cNvPr id="6" name="TextBox 5">
            <a:extLst>
              <a:ext uri="{FF2B5EF4-FFF2-40B4-BE49-F238E27FC236}">
                <a16:creationId xmlns:a16="http://schemas.microsoft.com/office/drawing/2014/main" xmlns="" id="{998E055F-BB3F-4333-9854-C85DAD820635}"/>
              </a:ext>
            </a:extLst>
          </p:cNvPr>
          <p:cNvSpPr txBox="1"/>
          <p:nvPr/>
        </p:nvSpPr>
        <p:spPr>
          <a:xfrm>
            <a:off x="2527277" y="342655"/>
            <a:ext cx="7338871" cy="646331"/>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Gestión</a:t>
            </a:r>
            <a:r>
              <a:rPr lang="en-GB" sz="3600" b="1" dirty="0">
                <a:solidFill>
                  <a:schemeClr val="accent1">
                    <a:lumMod val="75000"/>
                  </a:schemeClr>
                </a:solidFill>
                <a:latin typeface="Arial Rounded MT Bold" panose="020F0704030504030204" pitchFamily="34" charset="0"/>
              </a:rPr>
              <a:t> de </a:t>
            </a:r>
            <a:r>
              <a:rPr lang="en-GB" sz="3600" b="1" dirty="0" err="1">
                <a:solidFill>
                  <a:schemeClr val="accent1">
                    <a:lumMod val="75000"/>
                  </a:schemeClr>
                </a:solidFill>
                <a:latin typeface="Arial Rounded MT Bold" panose="020F0704030504030204" pitchFamily="34" charset="0"/>
              </a:rPr>
              <a:t>equipos</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virtuales</a:t>
            </a:r>
            <a:endParaRPr lang="en-GB" sz="3600" b="1" dirty="0">
              <a:solidFill>
                <a:schemeClr val="accent1">
                  <a:lumMod val="75000"/>
                </a:schemeClr>
              </a:solidFill>
            </a:endParaRPr>
          </a:p>
        </p:txBody>
      </p:sp>
    </p:spTree>
    <p:extLst>
      <p:ext uri="{BB962C8B-B14F-4D97-AF65-F5344CB8AC3E}">
        <p14:creationId xmlns:p14="http://schemas.microsoft.com/office/powerpoint/2010/main" val="100131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5281CBF-B0C4-40DC-B78D-F0BC37BD2C8D}"/>
              </a:ext>
            </a:extLst>
          </p:cNvPr>
          <p:cNvPicPr>
            <a:picLocks noChangeAspect="1"/>
          </p:cNvPicPr>
          <p:nvPr/>
        </p:nvPicPr>
        <p:blipFill>
          <a:blip r:embed="rId2"/>
          <a:stretch>
            <a:fillRect/>
          </a:stretch>
        </p:blipFill>
        <p:spPr>
          <a:xfrm>
            <a:off x="2214972" y="1422272"/>
            <a:ext cx="3889585" cy="4560203"/>
          </a:xfrm>
          <a:prstGeom prst="rect">
            <a:avLst/>
          </a:prstGeom>
        </p:spPr>
      </p:pic>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tangolo 1">
            <a:extLst>
              <a:ext uri="{FF2B5EF4-FFF2-40B4-BE49-F238E27FC236}">
                <a16:creationId xmlns:a16="http://schemas.microsoft.com/office/drawing/2014/main" xmlns="" id="{50937956-F9E8-4796-8E1E-2932BB6CF382}"/>
              </a:ext>
            </a:extLst>
          </p:cNvPr>
          <p:cNvSpPr/>
          <p:nvPr/>
        </p:nvSpPr>
        <p:spPr>
          <a:xfrm>
            <a:off x="5581218" y="1276219"/>
            <a:ext cx="5148615" cy="4247317"/>
          </a:xfrm>
          <a:prstGeom prst="rect">
            <a:avLst/>
          </a:prstGeom>
        </p:spPr>
        <p:txBody>
          <a:bodyPr wrap="square">
            <a:spAutoFit/>
          </a:bodyPr>
          <a:lstStyle/>
          <a:p>
            <a:pPr>
              <a:defRPr/>
            </a:pPr>
            <a:r>
              <a:rPr lang="en-GB" altLang="es-ES" dirty="0">
                <a:solidFill>
                  <a:schemeClr val="accent6">
                    <a:lumMod val="75000"/>
                  </a:schemeClr>
                </a:solidFill>
                <a:latin typeface="Arial Rounded MT Bold" panose="020F0704030504030204" pitchFamily="34" charset="0"/>
              </a:rPr>
              <a:t>7. </a:t>
            </a:r>
            <a:r>
              <a:rPr lang="en-GB" altLang="es-ES" dirty="0" err="1">
                <a:solidFill>
                  <a:schemeClr val="accent6">
                    <a:lumMod val="75000"/>
                  </a:schemeClr>
                </a:solidFill>
                <a:latin typeface="Arial Rounded MT Bold" panose="020F0704030504030204" pitchFamily="34" charset="0"/>
              </a:rPr>
              <a:t>Tecnología</a:t>
            </a:r>
            <a:r>
              <a:rPr lang="en-GB" altLang="es-ES" dirty="0">
                <a:solidFill>
                  <a:schemeClr val="accent6">
                    <a:lumMod val="75000"/>
                  </a:schemeClr>
                </a:solidFill>
                <a:latin typeface="Arial Rounded MT Bold" panose="020F0704030504030204" pitchFamily="34" charset="0"/>
              </a:rPr>
              <a:t> para </a:t>
            </a:r>
            <a:r>
              <a:rPr lang="en-GB" altLang="es-ES" dirty="0" err="1">
                <a:solidFill>
                  <a:schemeClr val="accent6">
                    <a:lumMod val="75000"/>
                  </a:schemeClr>
                </a:solidFill>
                <a:latin typeface="Arial Rounded MT Bold" panose="020F0704030504030204" pitchFamily="34" charset="0"/>
              </a:rPr>
              <a:t>reuniones</a:t>
            </a:r>
            <a:r>
              <a:rPr lang="en-GB" altLang="es-ES" dirty="0">
                <a:solidFill>
                  <a:schemeClr val="accent6">
                    <a:lumMod val="75000"/>
                  </a:schemeClr>
                </a:solidFill>
                <a:latin typeface="Arial Rounded MT Bold" panose="020F0704030504030204" pitchFamily="34" charset="0"/>
              </a:rPr>
              <a:t> </a:t>
            </a:r>
            <a:r>
              <a:rPr lang="en-GB" altLang="es-ES" dirty="0" err="1">
                <a:solidFill>
                  <a:schemeClr val="accent6">
                    <a:lumMod val="75000"/>
                  </a:schemeClr>
                </a:solidFill>
                <a:latin typeface="Arial Rounded MT Bold" panose="020F0704030504030204" pitchFamily="34" charset="0"/>
              </a:rPr>
              <a:t>virtuales</a:t>
            </a:r>
            <a:endParaRPr lang="en-GB" altLang="es-ES" dirty="0">
              <a:solidFill>
                <a:schemeClr val="accent6">
                  <a:lumMod val="75000"/>
                </a:schemeClr>
              </a:solidFill>
              <a:latin typeface="Arial Rounded MT Bold" panose="020F0704030504030204" pitchFamily="34" charset="0"/>
            </a:endParaRPr>
          </a:p>
          <a:p>
            <a:pPr>
              <a:defRPr/>
            </a:pPr>
            <a:endParaRPr lang="en-GB" altLang="es-ES" dirty="0">
              <a:solidFill>
                <a:schemeClr val="accent6">
                  <a:lumMod val="75000"/>
                </a:schemeClr>
              </a:solidFill>
              <a:latin typeface="Arial Rounded MT Bold" panose="020F0704030504030204" pitchFamily="34" charset="0"/>
            </a:endParaRPr>
          </a:p>
          <a:p>
            <a:pPr>
              <a:defRPr/>
            </a:pPr>
            <a:r>
              <a:rPr lang="es-ES" dirty="0">
                <a:latin typeface="Arial Rounded MT Bold" panose="020F0704030504030204" pitchFamily="34" charset="0"/>
              </a:rPr>
              <a:t>Si es posible, utilice siempre la versión pro / </a:t>
            </a:r>
            <a:r>
              <a:rPr lang="es-ES" dirty="0" err="1">
                <a:latin typeface="Arial Rounded MT Bold" panose="020F0704030504030204" pitchFamily="34" charset="0"/>
              </a:rPr>
              <a:t>premium</a:t>
            </a:r>
            <a:r>
              <a:rPr lang="es-ES" dirty="0">
                <a:latin typeface="Arial Rounded MT Bold" panose="020F0704030504030204" pitchFamily="34" charset="0"/>
              </a:rPr>
              <a:t> del software o una suscripción que esté seguro de que cubre sus necesidades (las versiones gratuitas a menudo tienen funciones limitadas, un número limitado de personas permitidas o un tiempo de uso limitado). </a:t>
            </a:r>
            <a:endParaRPr lang="es-ES" dirty="0" smtClean="0">
              <a:latin typeface="Arial Rounded MT Bold" panose="020F0704030504030204" pitchFamily="34" charset="0"/>
            </a:endParaRPr>
          </a:p>
          <a:p>
            <a:pPr>
              <a:defRPr/>
            </a:pPr>
            <a:endParaRPr lang="es-ES" dirty="0">
              <a:latin typeface="Arial Rounded MT Bold" panose="020F0704030504030204" pitchFamily="34" charset="0"/>
            </a:endParaRPr>
          </a:p>
          <a:p>
            <a:pPr>
              <a:defRPr/>
            </a:pPr>
            <a:r>
              <a:rPr lang="es-ES" dirty="0" smtClean="0">
                <a:latin typeface="Arial Rounded MT Bold" panose="020F0704030504030204" pitchFamily="34" charset="0"/>
              </a:rPr>
              <a:t>Sea </a:t>
            </a:r>
            <a:r>
              <a:rPr lang="es-ES" dirty="0">
                <a:latin typeface="Arial Rounded MT Bold" panose="020F0704030504030204" pitchFamily="34" charset="0"/>
              </a:rPr>
              <a:t>coherente: a las personas les gustan las cosas con las que están familiarizados. </a:t>
            </a:r>
            <a:endParaRPr lang="es-ES" dirty="0" smtClean="0">
              <a:latin typeface="Arial Rounded MT Bold" panose="020F0704030504030204" pitchFamily="34" charset="0"/>
            </a:endParaRPr>
          </a:p>
          <a:p>
            <a:pPr>
              <a:defRPr/>
            </a:pPr>
            <a:endParaRPr lang="es-ES" dirty="0">
              <a:latin typeface="Arial Rounded MT Bold" panose="020F0704030504030204" pitchFamily="34" charset="0"/>
            </a:endParaRPr>
          </a:p>
          <a:p>
            <a:pPr>
              <a:defRPr/>
            </a:pPr>
            <a:r>
              <a:rPr lang="es-ES" dirty="0" smtClean="0">
                <a:latin typeface="Arial Rounded MT Bold" panose="020F0704030504030204" pitchFamily="34" charset="0"/>
              </a:rPr>
              <a:t>Elija </a:t>
            </a:r>
            <a:r>
              <a:rPr lang="es-ES" dirty="0">
                <a:latin typeface="Arial Rounded MT Bold" panose="020F0704030504030204" pitchFamily="34" charset="0"/>
              </a:rPr>
              <a:t>el </a:t>
            </a:r>
            <a:r>
              <a:rPr lang="es-ES" dirty="0" smtClean="0">
                <a:latin typeface="Arial Rounded MT Bold" panose="020F0704030504030204" pitchFamily="34" charset="0"/>
              </a:rPr>
              <a:t>programa que </a:t>
            </a:r>
            <a:r>
              <a:rPr lang="es-ES" dirty="0">
                <a:latin typeface="Arial Rounded MT Bold" panose="020F0704030504030204" pitchFamily="34" charset="0"/>
              </a:rPr>
              <a:t>mejor se adapte a las necesidades de su equipo y </a:t>
            </a:r>
            <a:r>
              <a:rPr lang="es-ES" dirty="0" smtClean="0">
                <a:latin typeface="Arial Rounded MT Bold" panose="020F0704030504030204" pitchFamily="34" charset="0"/>
              </a:rPr>
              <a:t>adhiérase a él.</a:t>
            </a:r>
            <a:endParaRPr lang="en-GB" altLang="es-ES" dirty="0">
              <a:latin typeface="Arial Rounded MT Bold" panose="020F0704030504030204" pitchFamily="34" charset="0"/>
            </a:endParaRPr>
          </a:p>
        </p:txBody>
      </p:sp>
      <p:sp>
        <p:nvSpPr>
          <p:cNvPr id="6" name="TextBox 5">
            <a:extLst>
              <a:ext uri="{FF2B5EF4-FFF2-40B4-BE49-F238E27FC236}">
                <a16:creationId xmlns:a16="http://schemas.microsoft.com/office/drawing/2014/main" xmlns="" id="{998E055F-BB3F-4333-9854-C85DAD820635}"/>
              </a:ext>
            </a:extLst>
          </p:cNvPr>
          <p:cNvSpPr txBox="1"/>
          <p:nvPr/>
        </p:nvSpPr>
        <p:spPr>
          <a:xfrm>
            <a:off x="2527277" y="342655"/>
            <a:ext cx="7338871" cy="646331"/>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Gestión</a:t>
            </a:r>
            <a:r>
              <a:rPr lang="en-GB" sz="3600" b="1" dirty="0">
                <a:solidFill>
                  <a:schemeClr val="accent1">
                    <a:lumMod val="75000"/>
                  </a:schemeClr>
                </a:solidFill>
                <a:latin typeface="Arial Rounded MT Bold" panose="020F0704030504030204" pitchFamily="34" charset="0"/>
              </a:rPr>
              <a:t> de </a:t>
            </a:r>
            <a:r>
              <a:rPr lang="en-GB" sz="3600" b="1" dirty="0" err="1">
                <a:solidFill>
                  <a:schemeClr val="accent1">
                    <a:lumMod val="75000"/>
                  </a:schemeClr>
                </a:solidFill>
                <a:latin typeface="Arial Rounded MT Bold" panose="020F0704030504030204" pitchFamily="34" charset="0"/>
              </a:rPr>
              <a:t>equipos</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virtuales</a:t>
            </a:r>
            <a:endParaRPr lang="en-GB" sz="3600" b="1" dirty="0">
              <a:solidFill>
                <a:schemeClr val="accent1">
                  <a:lumMod val="75000"/>
                </a:schemeClr>
              </a:solidFill>
            </a:endParaRPr>
          </a:p>
        </p:txBody>
      </p:sp>
    </p:spTree>
    <p:extLst>
      <p:ext uri="{BB962C8B-B14F-4D97-AF65-F5344CB8AC3E}">
        <p14:creationId xmlns:p14="http://schemas.microsoft.com/office/powerpoint/2010/main" val="114582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tangolo 1">
            <a:extLst>
              <a:ext uri="{FF2B5EF4-FFF2-40B4-BE49-F238E27FC236}">
                <a16:creationId xmlns:a16="http://schemas.microsoft.com/office/drawing/2014/main" xmlns="" id="{50937956-F9E8-4796-8E1E-2932BB6CF382}"/>
              </a:ext>
            </a:extLst>
          </p:cNvPr>
          <p:cNvSpPr/>
          <p:nvPr/>
        </p:nvSpPr>
        <p:spPr>
          <a:xfrm>
            <a:off x="2773277" y="988986"/>
            <a:ext cx="5750752" cy="5909310"/>
          </a:xfrm>
          <a:prstGeom prst="rect">
            <a:avLst/>
          </a:prstGeom>
        </p:spPr>
        <p:txBody>
          <a:bodyPr wrap="square">
            <a:spAutoFit/>
          </a:bodyPr>
          <a:lstStyle/>
          <a:p>
            <a:pPr>
              <a:defRPr/>
            </a:pPr>
            <a:r>
              <a:rPr lang="en-GB" altLang="es-ES" dirty="0">
                <a:solidFill>
                  <a:schemeClr val="accent6">
                    <a:lumMod val="75000"/>
                  </a:schemeClr>
                </a:solidFill>
                <a:latin typeface="Arial Rounded MT Bold" panose="020F0704030504030204" pitchFamily="34" charset="0"/>
              </a:rPr>
              <a:t>7. </a:t>
            </a:r>
            <a:r>
              <a:rPr lang="en-GB" altLang="es-ES" dirty="0" err="1">
                <a:solidFill>
                  <a:schemeClr val="accent6">
                    <a:lumMod val="75000"/>
                  </a:schemeClr>
                </a:solidFill>
                <a:latin typeface="Arial Rounded MT Bold" panose="020F0704030504030204" pitchFamily="34" charset="0"/>
              </a:rPr>
              <a:t>Tecnología</a:t>
            </a:r>
            <a:r>
              <a:rPr lang="en-GB" altLang="es-ES" dirty="0">
                <a:solidFill>
                  <a:schemeClr val="accent6">
                    <a:lumMod val="75000"/>
                  </a:schemeClr>
                </a:solidFill>
                <a:latin typeface="Arial Rounded MT Bold" panose="020F0704030504030204" pitchFamily="34" charset="0"/>
              </a:rPr>
              <a:t> para </a:t>
            </a:r>
            <a:r>
              <a:rPr lang="en-GB" altLang="es-ES" dirty="0" err="1">
                <a:solidFill>
                  <a:schemeClr val="accent6">
                    <a:lumMod val="75000"/>
                  </a:schemeClr>
                </a:solidFill>
                <a:latin typeface="Arial Rounded MT Bold" panose="020F0704030504030204" pitchFamily="34" charset="0"/>
              </a:rPr>
              <a:t>reuniones</a:t>
            </a:r>
            <a:r>
              <a:rPr lang="en-GB" altLang="es-ES" dirty="0">
                <a:solidFill>
                  <a:schemeClr val="accent6">
                    <a:lumMod val="75000"/>
                  </a:schemeClr>
                </a:solidFill>
                <a:latin typeface="Arial Rounded MT Bold" panose="020F0704030504030204" pitchFamily="34" charset="0"/>
              </a:rPr>
              <a:t> </a:t>
            </a:r>
            <a:r>
              <a:rPr lang="en-GB" altLang="es-ES" dirty="0" err="1">
                <a:solidFill>
                  <a:schemeClr val="accent6">
                    <a:lumMod val="75000"/>
                  </a:schemeClr>
                </a:solidFill>
                <a:latin typeface="Arial Rounded MT Bold" panose="020F0704030504030204" pitchFamily="34" charset="0"/>
              </a:rPr>
              <a:t>virtuales</a:t>
            </a:r>
            <a:endParaRPr lang="en-GB" altLang="es-ES" dirty="0">
              <a:solidFill>
                <a:schemeClr val="accent6">
                  <a:lumMod val="75000"/>
                </a:schemeClr>
              </a:solidFill>
              <a:latin typeface="Arial Rounded MT Bold" panose="020F0704030504030204" pitchFamily="34" charset="0"/>
            </a:endParaRPr>
          </a:p>
          <a:p>
            <a:pPr>
              <a:defRPr/>
            </a:pPr>
            <a:endParaRPr lang="en-GB" altLang="es-ES" dirty="0">
              <a:solidFill>
                <a:schemeClr val="accent6">
                  <a:lumMod val="75000"/>
                </a:schemeClr>
              </a:solidFill>
              <a:latin typeface="Arial Rounded MT Bold" panose="020F0704030504030204" pitchFamily="34" charset="0"/>
            </a:endParaRPr>
          </a:p>
          <a:p>
            <a:pPr>
              <a:defRPr/>
            </a:pPr>
            <a:r>
              <a:rPr lang="es-ES" dirty="0">
                <a:latin typeface="Arial Rounded MT Bold" panose="020F0704030504030204" pitchFamily="34" charset="0"/>
              </a:rPr>
              <a:t>Más allá de las </a:t>
            </a:r>
            <a:r>
              <a:rPr lang="es-ES" dirty="0" smtClean="0">
                <a:latin typeface="Arial Rounded MT Bold" panose="020F0704030504030204" pitchFamily="34" charset="0"/>
              </a:rPr>
              <a:t>herramientas relacionadas </a:t>
            </a:r>
            <a:r>
              <a:rPr lang="es-ES" dirty="0">
                <a:latin typeface="Arial Rounded MT Bold" panose="020F0704030504030204" pitchFamily="34" charset="0"/>
              </a:rPr>
              <a:t>con las reuniones virtuales, existen </a:t>
            </a:r>
            <a:r>
              <a:rPr lang="es-ES" dirty="0" smtClean="0">
                <a:latin typeface="Arial Rounded MT Bold" panose="020F0704030504030204" pitchFamily="34" charset="0"/>
              </a:rPr>
              <a:t>otras que se pueden utilizar </a:t>
            </a:r>
            <a:r>
              <a:rPr lang="es-ES" dirty="0">
                <a:latin typeface="Arial Rounded MT Bold" panose="020F0704030504030204" pitchFamily="34" charset="0"/>
              </a:rPr>
              <a:t>para aumentar la productividad de sus equipos virtuales. </a:t>
            </a:r>
            <a:endParaRPr lang="es-ES" dirty="0" smtClean="0">
              <a:latin typeface="Arial Rounded MT Bold" panose="020F0704030504030204" pitchFamily="34" charset="0"/>
            </a:endParaRPr>
          </a:p>
          <a:p>
            <a:pPr>
              <a:defRPr/>
            </a:pPr>
            <a:endParaRPr lang="es-ES" dirty="0">
              <a:latin typeface="Arial Rounded MT Bold" panose="020F0704030504030204" pitchFamily="34" charset="0"/>
            </a:endParaRPr>
          </a:p>
          <a:p>
            <a:pPr>
              <a:defRPr/>
            </a:pPr>
            <a:r>
              <a:rPr lang="es-ES" dirty="0" smtClean="0">
                <a:latin typeface="Arial Rounded MT Bold" panose="020F0704030504030204" pitchFamily="34" charset="0"/>
              </a:rPr>
              <a:t>Estas </a:t>
            </a:r>
            <a:r>
              <a:rPr lang="es-ES" dirty="0">
                <a:latin typeface="Arial Rounded MT Bold" panose="020F0704030504030204" pitchFamily="34" charset="0"/>
              </a:rPr>
              <a:t>podrían ser: </a:t>
            </a:r>
            <a:endParaRPr lang="es-ES" dirty="0" smtClean="0">
              <a:latin typeface="Arial Rounded MT Bold" panose="020F0704030504030204" pitchFamily="34" charset="0"/>
            </a:endParaRPr>
          </a:p>
          <a:p>
            <a:pPr>
              <a:defRPr/>
            </a:pPr>
            <a:endParaRPr lang="es-ES" dirty="0" smtClean="0">
              <a:latin typeface="Arial Rounded MT Bold" panose="020F0704030504030204" pitchFamily="34" charset="0"/>
            </a:endParaRPr>
          </a:p>
          <a:p>
            <a:pPr>
              <a:defRPr/>
            </a:pPr>
            <a:r>
              <a:rPr lang="es-ES" dirty="0" smtClean="0">
                <a:latin typeface="Arial Rounded MT Bold" panose="020F0704030504030204" pitchFamily="34" charset="0"/>
              </a:rPr>
              <a:t>-software de </a:t>
            </a:r>
            <a:r>
              <a:rPr lang="es-ES" dirty="0">
                <a:latin typeface="Arial Rounded MT Bold" panose="020F0704030504030204" pitchFamily="34" charset="0"/>
              </a:rPr>
              <a:t>colaboración </a:t>
            </a:r>
            <a:endParaRPr lang="es-ES" dirty="0" smtClean="0">
              <a:latin typeface="Arial Rounded MT Bold" panose="020F0704030504030204" pitchFamily="34" charset="0"/>
            </a:endParaRPr>
          </a:p>
          <a:p>
            <a:pPr>
              <a:defRPr/>
            </a:pPr>
            <a:r>
              <a:rPr lang="es-ES" dirty="0" smtClean="0">
                <a:latin typeface="Arial Rounded MT Bold" panose="020F0704030504030204" pitchFamily="34" charset="0"/>
              </a:rPr>
              <a:t>-</a:t>
            </a:r>
            <a:r>
              <a:rPr lang="es-ES" dirty="0">
                <a:latin typeface="Arial Rounded MT Bold" panose="020F0704030504030204" pitchFamily="34" charset="0"/>
              </a:rPr>
              <a:t>software para seguimiento de objetivos e informes de estado </a:t>
            </a:r>
            <a:r>
              <a:rPr lang="es-ES" dirty="0" smtClean="0">
                <a:latin typeface="Arial Rounded MT Bold" panose="020F0704030504030204" pitchFamily="34" charset="0"/>
              </a:rPr>
              <a:t>de proyectos</a:t>
            </a:r>
          </a:p>
          <a:p>
            <a:pPr>
              <a:defRPr/>
            </a:pPr>
            <a:r>
              <a:rPr lang="es-ES" dirty="0" smtClean="0">
                <a:latin typeface="Arial Rounded MT Bold" panose="020F0704030504030204" pitchFamily="34" charset="0"/>
              </a:rPr>
              <a:t>-</a:t>
            </a:r>
            <a:r>
              <a:rPr lang="es-ES" dirty="0">
                <a:latin typeface="Arial Rounded MT Bold" panose="020F0704030504030204" pitchFamily="34" charset="0"/>
              </a:rPr>
              <a:t>software de gestión de proyectos </a:t>
            </a:r>
            <a:endParaRPr lang="es-ES" dirty="0" smtClean="0">
              <a:latin typeface="Arial Rounded MT Bold" panose="020F0704030504030204" pitchFamily="34" charset="0"/>
            </a:endParaRPr>
          </a:p>
          <a:p>
            <a:pPr>
              <a:defRPr/>
            </a:pPr>
            <a:r>
              <a:rPr lang="es-ES" dirty="0" smtClean="0">
                <a:latin typeface="Arial Rounded MT Bold" panose="020F0704030504030204" pitchFamily="34" charset="0"/>
              </a:rPr>
              <a:t>-</a:t>
            </a:r>
            <a:r>
              <a:rPr lang="es-ES" dirty="0">
                <a:latin typeface="Arial Rounded MT Bold" panose="020F0704030504030204" pitchFamily="34" charset="0"/>
              </a:rPr>
              <a:t>gestión </a:t>
            </a:r>
            <a:r>
              <a:rPr lang="es-ES" dirty="0" smtClean="0">
                <a:latin typeface="Arial Rounded MT Bold" panose="020F0704030504030204" pitchFamily="34" charset="0"/>
              </a:rPr>
              <a:t>documental</a:t>
            </a:r>
          </a:p>
          <a:p>
            <a:pPr>
              <a:defRPr/>
            </a:pPr>
            <a:r>
              <a:rPr lang="es-ES" dirty="0" smtClean="0">
                <a:latin typeface="Arial Rounded MT Bold" panose="020F0704030504030204" pitchFamily="34" charset="0"/>
              </a:rPr>
              <a:t>-</a:t>
            </a:r>
            <a:r>
              <a:rPr lang="es-ES" dirty="0">
                <a:latin typeface="Arial Rounded MT Bold" panose="020F0704030504030204" pitchFamily="34" charset="0"/>
              </a:rPr>
              <a:t>comunicación </a:t>
            </a:r>
            <a:endParaRPr lang="es-ES" dirty="0" smtClean="0">
              <a:latin typeface="Arial Rounded MT Bold" panose="020F0704030504030204" pitchFamily="34" charset="0"/>
            </a:endParaRPr>
          </a:p>
          <a:p>
            <a:pPr>
              <a:defRPr/>
            </a:pPr>
            <a:endParaRPr lang="es-ES" dirty="0">
              <a:latin typeface="Arial Rounded MT Bold" panose="020F0704030504030204" pitchFamily="34" charset="0"/>
            </a:endParaRPr>
          </a:p>
          <a:p>
            <a:pPr>
              <a:defRPr/>
            </a:pPr>
            <a:r>
              <a:rPr lang="es-ES" dirty="0" smtClean="0">
                <a:latin typeface="Arial Rounded MT Bold" panose="020F0704030504030204" pitchFamily="34" charset="0"/>
              </a:rPr>
              <a:t>Sin </a:t>
            </a:r>
            <a:r>
              <a:rPr lang="es-ES" dirty="0">
                <a:latin typeface="Arial Rounded MT Bold" panose="020F0704030504030204" pitchFamily="34" charset="0"/>
              </a:rPr>
              <a:t>embargo, aquí también menos es más, y la coherencia es clave. Intente mantener todo en un solo lugar tanto como sea posible.</a:t>
            </a:r>
            <a:endParaRPr lang="en-GB" altLang="es-ES" dirty="0">
              <a:latin typeface="Arial Rounded MT Bold" panose="020F0704030504030204" pitchFamily="34" charset="0"/>
            </a:endParaRPr>
          </a:p>
          <a:p>
            <a:pPr>
              <a:defRPr/>
            </a:pPr>
            <a:endParaRPr lang="en-GB" altLang="es-ES" dirty="0">
              <a:latin typeface="Arial Rounded MT Bold" panose="020F0704030504030204" pitchFamily="34" charset="0"/>
            </a:endParaRPr>
          </a:p>
          <a:p>
            <a:pPr>
              <a:defRPr/>
            </a:pPr>
            <a:endParaRPr lang="en-GB" altLang="es-ES" dirty="0">
              <a:latin typeface="Arial Rounded MT Bold" panose="020F0704030504030204" pitchFamily="34" charset="0"/>
            </a:endParaRPr>
          </a:p>
        </p:txBody>
      </p:sp>
      <p:sp>
        <p:nvSpPr>
          <p:cNvPr id="6" name="TextBox 5">
            <a:extLst>
              <a:ext uri="{FF2B5EF4-FFF2-40B4-BE49-F238E27FC236}">
                <a16:creationId xmlns:a16="http://schemas.microsoft.com/office/drawing/2014/main" xmlns="" id="{998E055F-BB3F-4333-9854-C85DAD820635}"/>
              </a:ext>
            </a:extLst>
          </p:cNvPr>
          <p:cNvSpPr txBox="1"/>
          <p:nvPr/>
        </p:nvSpPr>
        <p:spPr>
          <a:xfrm>
            <a:off x="2527277" y="342655"/>
            <a:ext cx="7338871" cy="646331"/>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Gestión</a:t>
            </a:r>
            <a:r>
              <a:rPr lang="en-GB" sz="3600" b="1" dirty="0">
                <a:solidFill>
                  <a:schemeClr val="accent1">
                    <a:lumMod val="75000"/>
                  </a:schemeClr>
                </a:solidFill>
                <a:latin typeface="Arial Rounded MT Bold" panose="020F0704030504030204" pitchFamily="34" charset="0"/>
              </a:rPr>
              <a:t> de </a:t>
            </a:r>
            <a:r>
              <a:rPr lang="en-GB" sz="3600" b="1" dirty="0" err="1">
                <a:solidFill>
                  <a:schemeClr val="accent1">
                    <a:lumMod val="75000"/>
                  </a:schemeClr>
                </a:solidFill>
                <a:latin typeface="Arial Rounded MT Bold" panose="020F0704030504030204" pitchFamily="34" charset="0"/>
              </a:rPr>
              <a:t>equipos</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virtuales</a:t>
            </a:r>
            <a:endParaRPr lang="en-GB" sz="3600" b="1" dirty="0">
              <a:solidFill>
                <a:schemeClr val="accent1">
                  <a:lumMod val="75000"/>
                </a:schemeClr>
              </a:solidFill>
            </a:endParaRPr>
          </a:p>
        </p:txBody>
      </p:sp>
      <p:pic>
        <p:nvPicPr>
          <p:cNvPr id="10" name="Picture 9" descr="A picture containing clock, computer, computer&#10;&#10;Description automatically generated">
            <a:extLst>
              <a:ext uri="{FF2B5EF4-FFF2-40B4-BE49-F238E27FC236}">
                <a16:creationId xmlns:a16="http://schemas.microsoft.com/office/drawing/2014/main" xmlns="" id="{38DA315A-0DCB-48DD-934D-DC78F2A5F6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4029" y="2624257"/>
            <a:ext cx="3526987" cy="2916757"/>
          </a:xfrm>
          <a:prstGeom prst="rect">
            <a:avLst/>
          </a:prstGeom>
        </p:spPr>
      </p:pic>
    </p:spTree>
    <p:extLst>
      <p:ext uri="{BB962C8B-B14F-4D97-AF65-F5344CB8AC3E}">
        <p14:creationId xmlns:p14="http://schemas.microsoft.com/office/powerpoint/2010/main" val="266384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631874" y="1942540"/>
            <a:ext cx="6907703" cy="4247317"/>
          </a:xfrm>
          <a:prstGeom prst="rect">
            <a:avLst/>
          </a:prstGeom>
          <a:noFill/>
        </p:spPr>
        <p:txBody>
          <a:bodyPr wrap="square" rtlCol="0">
            <a:spAutoFit/>
          </a:bodyPr>
          <a:lstStyle/>
          <a:p>
            <a:r>
              <a:rPr lang="es-ES" dirty="0">
                <a:latin typeface="Arial Rounded MT Bold" panose="020F0704030504030204" pitchFamily="34" charset="0"/>
              </a:rPr>
              <a:t>Todos somos </a:t>
            </a:r>
            <a:r>
              <a:rPr lang="es-ES" dirty="0" smtClean="0">
                <a:latin typeface="Arial Rounded MT Bold" panose="020F0704030504030204" pitchFamily="34" charset="0"/>
              </a:rPr>
              <a:t>diferentes, </a:t>
            </a:r>
            <a:r>
              <a:rPr lang="es-ES" dirty="0">
                <a:latin typeface="Arial Rounded MT Bold" panose="020F0704030504030204" pitchFamily="34" charset="0"/>
              </a:rPr>
              <a:t>y en un equipo virtual es aún más probable que se enfrenten a situaciones inesperadas, conflictos o bloqueos derivados del </a:t>
            </a:r>
            <a:r>
              <a:rPr lang="es-ES" dirty="0" smtClean="0">
                <a:latin typeface="Arial Rounded MT Bold" panose="020F0704030504030204" pitchFamily="34" charset="0"/>
              </a:rPr>
              <a:t>perfil cultural </a:t>
            </a:r>
            <a:r>
              <a:rPr lang="es-ES" dirty="0">
                <a:latin typeface="Arial Rounded MT Bold" panose="020F0704030504030204" pitchFamily="34" charset="0"/>
              </a:rPr>
              <a:t>de los miembros. </a:t>
            </a:r>
            <a:endParaRPr lang="es-ES" dirty="0" smtClean="0">
              <a:latin typeface="Arial Rounded MT Bold" panose="020F0704030504030204" pitchFamily="34" charset="0"/>
            </a:endParaRPr>
          </a:p>
          <a:p>
            <a:endParaRPr lang="es-ES" dirty="0" smtClean="0">
              <a:latin typeface="Arial Rounded MT Bold" panose="020F0704030504030204" pitchFamily="34" charset="0"/>
            </a:endParaRPr>
          </a:p>
          <a:p>
            <a:r>
              <a:rPr lang="es-ES" dirty="0" smtClean="0">
                <a:latin typeface="Arial Rounded MT Bold" panose="020F0704030504030204" pitchFamily="34" charset="0"/>
              </a:rPr>
              <a:t>La </a:t>
            </a:r>
            <a:r>
              <a:rPr lang="es-ES" dirty="0">
                <a:latin typeface="Arial Rounded MT Bold" panose="020F0704030504030204" pitchFamily="34" charset="0"/>
              </a:rPr>
              <a:t>comunicación intercultural es un campo muy </a:t>
            </a:r>
            <a:r>
              <a:rPr lang="es-ES" dirty="0" smtClean="0">
                <a:latin typeface="Arial Rounded MT Bold" panose="020F0704030504030204" pitchFamily="34" charset="0"/>
              </a:rPr>
              <a:t>amplio, </a:t>
            </a:r>
            <a:r>
              <a:rPr lang="es-ES" dirty="0">
                <a:latin typeface="Arial Rounded MT Bold" panose="020F0704030504030204" pitchFamily="34" charset="0"/>
              </a:rPr>
              <a:t>que junto con el conocimiento profundo, requiere especial sensibilidad y </a:t>
            </a:r>
            <a:r>
              <a:rPr lang="es-ES" dirty="0" smtClean="0">
                <a:latin typeface="Arial Rounded MT Bold" panose="020F0704030504030204" pitchFamily="34" charset="0"/>
              </a:rPr>
              <a:t>comprensión por </a:t>
            </a:r>
            <a:r>
              <a:rPr lang="es-ES" dirty="0">
                <a:latin typeface="Arial Rounded MT Bold" panose="020F0704030504030204" pitchFamily="34" charset="0"/>
              </a:rPr>
              <a:t>parte del líder, junto con </a:t>
            </a:r>
            <a:r>
              <a:rPr lang="es-ES" dirty="0" smtClean="0">
                <a:latin typeface="Arial Rounded MT Bold" panose="020F0704030504030204" pitchFamily="34" charset="0"/>
              </a:rPr>
              <a:t>el entendimiento y la tolerancia </a:t>
            </a:r>
            <a:r>
              <a:rPr lang="es-ES" dirty="0">
                <a:latin typeface="Arial Rounded MT Bold" panose="020F0704030504030204" pitchFamily="34" charset="0"/>
              </a:rPr>
              <a:t>de todos los miembros del equipo</a:t>
            </a:r>
            <a:r>
              <a:rPr lang="es-ES" dirty="0" smtClean="0">
                <a:latin typeface="Arial Rounded MT Bold" panose="020F0704030504030204" pitchFamily="34" charset="0"/>
              </a:rPr>
              <a:t>.</a:t>
            </a:r>
          </a:p>
          <a:p>
            <a:r>
              <a:rPr lang="es-ES" dirty="0" smtClean="0">
                <a:latin typeface="Arial Rounded MT Bold" panose="020F0704030504030204" pitchFamily="34" charset="0"/>
              </a:rPr>
              <a:t> </a:t>
            </a:r>
          </a:p>
          <a:p>
            <a:r>
              <a:rPr lang="es-ES" dirty="0" smtClean="0">
                <a:latin typeface="Arial Rounded MT Bold" panose="020F0704030504030204" pitchFamily="34" charset="0"/>
              </a:rPr>
              <a:t>Un </a:t>
            </a:r>
            <a:r>
              <a:rPr lang="es-ES" dirty="0">
                <a:latin typeface="Arial Rounded MT Bold" panose="020F0704030504030204" pitchFamily="34" charset="0"/>
              </a:rPr>
              <a:t>buen punto de partida para comprender cómo esto podría afectar </a:t>
            </a:r>
            <a:r>
              <a:rPr lang="es-ES" dirty="0" smtClean="0">
                <a:latin typeface="Arial Rounded MT Bold" panose="020F0704030504030204" pitchFamily="34" charset="0"/>
              </a:rPr>
              <a:t>a la </a:t>
            </a:r>
            <a:r>
              <a:rPr lang="es-ES" dirty="0">
                <a:latin typeface="Arial Rounded MT Bold" panose="020F0704030504030204" pitchFamily="34" charset="0"/>
              </a:rPr>
              <a:t>actividad de su equipo virtual serían las Dimensiones Culturales tal como las define </a:t>
            </a:r>
            <a:r>
              <a:rPr lang="es-ES" dirty="0" err="1">
                <a:latin typeface="Arial Rounded MT Bold" panose="020F0704030504030204" pitchFamily="34" charset="0"/>
              </a:rPr>
              <a:t>Geert</a:t>
            </a:r>
            <a:r>
              <a:rPr lang="es-ES" dirty="0">
                <a:latin typeface="Arial Rounded MT Bold" panose="020F0704030504030204" pitchFamily="34" charset="0"/>
              </a:rPr>
              <a:t> </a:t>
            </a:r>
            <a:r>
              <a:rPr lang="es-ES" dirty="0" err="1">
                <a:latin typeface="Arial Rounded MT Bold" panose="020F0704030504030204" pitchFamily="34" charset="0"/>
              </a:rPr>
              <a:t>Hofstede</a:t>
            </a:r>
            <a:r>
              <a:rPr lang="es-ES" dirty="0">
                <a:latin typeface="Arial Rounded MT Bold" panose="020F0704030504030204" pitchFamily="34" charset="0"/>
              </a:rPr>
              <a:t>.</a:t>
            </a:r>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2773276" y="395291"/>
            <a:ext cx="7338871" cy="1200329"/>
          </a:xfrm>
          <a:prstGeom prst="rect">
            <a:avLst/>
          </a:prstGeom>
          <a:noFill/>
        </p:spPr>
        <p:txBody>
          <a:bodyPr wrap="square" rtlCol="0">
            <a:spAutoFit/>
          </a:bodyPr>
          <a:lstStyle/>
          <a:p>
            <a:r>
              <a:rPr lang="en-GB" sz="3600" b="1" dirty="0" err="1" smtClean="0">
                <a:solidFill>
                  <a:schemeClr val="accent1">
                    <a:lumMod val="75000"/>
                  </a:schemeClr>
                </a:solidFill>
                <a:latin typeface="Arial Rounded MT Bold" panose="020F0704030504030204" pitchFamily="34" charset="0"/>
              </a:rPr>
              <a:t>Problemas</a:t>
            </a:r>
            <a:r>
              <a:rPr lang="en-GB" sz="3600" b="1" dirty="0" smtClean="0">
                <a:solidFill>
                  <a:schemeClr val="accent1">
                    <a:lumMod val="75000"/>
                  </a:schemeClr>
                </a:solidFill>
                <a:latin typeface="Arial Rounded MT Bold" panose="020F0704030504030204" pitchFamily="34" charset="0"/>
              </a:rPr>
              <a:t> de </a:t>
            </a:r>
            <a:r>
              <a:rPr lang="en-GB" sz="3600" b="1" dirty="0" err="1" smtClean="0">
                <a:solidFill>
                  <a:schemeClr val="accent1">
                    <a:lumMod val="75000"/>
                  </a:schemeClr>
                </a:solidFill>
                <a:latin typeface="Arial Rounded MT Bold" panose="020F0704030504030204" pitchFamily="34" charset="0"/>
              </a:rPr>
              <a:t>comunicación</a:t>
            </a:r>
            <a:r>
              <a:rPr lang="en-GB" sz="3600" b="1" dirty="0" smtClean="0">
                <a:solidFill>
                  <a:schemeClr val="accent1">
                    <a:lumMod val="75000"/>
                  </a:schemeClr>
                </a:solidFill>
                <a:latin typeface="Arial Rounded MT Bold" panose="020F0704030504030204" pitchFamily="34" charset="0"/>
              </a:rPr>
              <a:t> </a:t>
            </a:r>
            <a:r>
              <a:rPr lang="en-GB" sz="3600" b="1" dirty="0" err="1" smtClean="0">
                <a:solidFill>
                  <a:schemeClr val="accent1">
                    <a:lumMod val="75000"/>
                  </a:schemeClr>
                </a:solidFill>
                <a:latin typeface="Arial Rounded MT Bold" panose="020F0704030504030204" pitchFamily="34" charset="0"/>
              </a:rPr>
              <a:t>interculturales</a:t>
            </a:r>
            <a:endParaRPr lang="en-GB" sz="3600" b="1" dirty="0">
              <a:solidFill>
                <a:schemeClr val="accent1">
                  <a:lumMod val="75000"/>
                </a:schemeClr>
              </a:solidFill>
            </a:endParaRPr>
          </a:p>
        </p:txBody>
      </p:sp>
      <p:pic>
        <p:nvPicPr>
          <p:cNvPr id="17" name="Picture 16">
            <a:extLst>
              <a:ext uri="{FF2B5EF4-FFF2-40B4-BE49-F238E27FC236}">
                <a16:creationId xmlns:a16="http://schemas.microsoft.com/office/drawing/2014/main" xmlns="" id="{BE9080A9-D047-4C87-8B95-25E9E04742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61180" y="2294259"/>
            <a:ext cx="2510948" cy="2909337"/>
          </a:xfrm>
          <a:prstGeom prst="rect">
            <a:avLst/>
          </a:prstGeom>
        </p:spPr>
      </p:pic>
      <p:sp>
        <p:nvSpPr>
          <p:cNvPr id="19" name="TextBox 18">
            <a:extLst>
              <a:ext uri="{FF2B5EF4-FFF2-40B4-BE49-F238E27FC236}">
                <a16:creationId xmlns:a16="http://schemas.microsoft.com/office/drawing/2014/main" xmlns="" id="{E5ABEB88-8DC6-4F24-8DE2-446AFF930751}"/>
              </a:ext>
            </a:extLst>
          </p:cNvPr>
          <p:cNvSpPr txBox="1"/>
          <p:nvPr/>
        </p:nvSpPr>
        <p:spPr>
          <a:xfrm>
            <a:off x="2602147" y="1595620"/>
            <a:ext cx="6108568" cy="369332"/>
          </a:xfrm>
          <a:prstGeom prst="rect">
            <a:avLst/>
          </a:prstGeom>
          <a:noFill/>
        </p:spPr>
        <p:txBody>
          <a:bodyPr wrap="square">
            <a:spAutoFit/>
          </a:bodyPr>
          <a:lstStyle/>
          <a:p>
            <a:pPr>
              <a:defRPr/>
            </a:pPr>
            <a:r>
              <a:rPr lang="en-GB" altLang="es-ES" dirty="0">
                <a:solidFill>
                  <a:schemeClr val="accent6">
                    <a:lumMod val="75000"/>
                  </a:schemeClr>
                </a:solidFill>
                <a:latin typeface="Arial Rounded MT Bold" panose="020F0704030504030204" pitchFamily="34" charset="0"/>
              </a:rPr>
              <a:t>1. </a:t>
            </a:r>
            <a:r>
              <a:rPr lang="en-GB" altLang="es-ES" dirty="0" err="1" smtClean="0">
                <a:solidFill>
                  <a:schemeClr val="accent6">
                    <a:lumMod val="75000"/>
                  </a:schemeClr>
                </a:solidFill>
                <a:latin typeface="Arial Rounded MT Bold" panose="020F0704030504030204" pitchFamily="34" charset="0"/>
              </a:rPr>
              <a:t>Antecedentes</a:t>
            </a:r>
            <a:endParaRPr lang="en-GB" altLang="es-ES" dirty="0">
              <a:solidFill>
                <a:schemeClr val="accent6">
                  <a:lumMod val="75000"/>
                </a:schemeClr>
              </a:solidFill>
              <a:latin typeface="Arial Rounded MT Bold" panose="020F0704030504030204" pitchFamily="34" charset="0"/>
            </a:endParaRPr>
          </a:p>
        </p:txBody>
      </p:sp>
    </p:spTree>
    <p:extLst>
      <p:ext uri="{BB962C8B-B14F-4D97-AF65-F5344CB8AC3E}">
        <p14:creationId xmlns:p14="http://schemas.microsoft.com/office/powerpoint/2010/main" val="363159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631874" y="1926176"/>
            <a:ext cx="9340254" cy="4801314"/>
          </a:xfrm>
          <a:prstGeom prst="rect">
            <a:avLst/>
          </a:prstGeom>
          <a:noFill/>
        </p:spPr>
        <p:txBody>
          <a:bodyPr wrap="square" rtlCol="0">
            <a:spAutoFit/>
          </a:bodyPr>
          <a:lstStyle/>
          <a:p>
            <a:r>
              <a:rPr lang="it-IT" dirty="0" smtClean="0">
                <a:latin typeface="Arial Rounded MT Bold" panose="020F0704030504030204" pitchFamily="34" charset="0"/>
              </a:rPr>
              <a:t>Según esta teoría, hay 6 dimensiones que definen una cultura. Éstas se pueden reflejar de forma sencilla en la forma en la que las personas trabajan y se comunican. Estas dimensiones son:</a:t>
            </a:r>
            <a:endParaRPr lang="it-IT" dirty="0">
              <a:latin typeface="Arial Rounded MT Bold" panose="020F0704030504030204" pitchFamily="34" charset="0"/>
            </a:endParaRPr>
          </a:p>
          <a:p>
            <a:endParaRPr lang="it-IT" dirty="0">
              <a:latin typeface="Arial Rounded MT Bold" panose="020F0704030504030204" pitchFamily="34" charset="0"/>
            </a:endParaRPr>
          </a:p>
          <a:p>
            <a:pPr algn="ctr"/>
            <a:r>
              <a:rPr lang="en-US" b="1" dirty="0" err="1">
                <a:latin typeface="Arial Rounded MT Bold" panose="020F0704030504030204" pitchFamily="34" charset="0"/>
              </a:rPr>
              <a:t>Í</a:t>
            </a:r>
            <a:r>
              <a:rPr lang="en-US" b="1" dirty="0" err="1" smtClean="0">
                <a:latin typeface="Arial Rounded MT Bold" panose="020F0704030504030204" pitchFamily="34" charset="0"/>
              </a:rPr>
              <a:t>ndice</a:t>
            </a:r>
            <a:r>
              <a:rPr lang="en-US" b="1" dirty="0" smtClean="0">
                <a:latin typeface="Arial Rounded MT Bold" panose="020F0704030504030204" pitchFamily="34" charset="0"/>
              </a:rPr>
              <a:t> de </a:t>
            </a:r>
            <a:r>
              <a:rPr lang="en-US" b="1" dirty="0" err="1" smtClean="0">
                <a:latin typeface="Arial Rounded MT Bold" panose="020F0704030504030204" pitchFamily="34" charset="0"/>
              </a:rPr>
              <a:t>distancia</a:t>
            </a:r>
            <a:r>
              <a:rPr lang="en-US" b="1" dirty="0" smtClean="0">
                <a:latin typeface="Arial Rounded MT Bold" panose="020F0704030504030204" pitchFamily="34" charset="0"/>
              </a:rPr>
              <a:t> de </a:t>
            </a:r>
            <a:r>
              <a:rPr lang="en-US" b="1" dirty="0" err="1" smtClean="0">
                <a:latin typeface="Arial Rounded MT Bold" panose="020F0704030504030204" pitchFamily="34" charset="0"/>
              </a:rPr>
              <a:t>potencia</a:t>
            </a:r>
            <a:endParaRPr lang="en-US" b="1" dirty="0">
              <a:latin typeface="Arial Rounded MT Bold" panose="020F0704030504030204" pitchFamily="34" charset="0"/>
            </a:endParaRPr>
          </a:p>
          <a:p>
            <a:pPr algn="ctr"/>
            <a:endParaRPr lang="en-US" b="1" dirty="0">
              <a:latin typeface="Arial Rounded MT Bold" panose="020F0704030504030204" pitchFamily="34" charset="0"/>
            </a:endParaRPr>
          </a:p>
          <a:p>
            <a:pPr algn="ctr"/>
            <a:r>
              <a:rPr lang="en-US" b="1" dirty="0" err="1" smtClean="0">
                <a:latin typeface="Arial Rounded MT Bold" panose="020F0704030504030204" pitchFamily="34" charset="0"/>
              </a:rPr>
              <a:t>Colectivism</a:t>
            </a:r>
            <a:r>
              <a:rPr lang="en-US" b="1" dirty="0" err="1" smtClean="0">
                <a:latin typeface="Arial Rounded MT Bold" panose="020F0704030504030204" pitchFamily="34" charset="0"/>
              </a:rPr>
              <a:t>o</a:t>
            </a:r>
            <a:r>
              <a:rPr lang="en-US" b="1" dirty="0" smtClean="0">
                <a:latin typeface="Arial Rounded MT Bold" panose="020F0704030504030204" pitchFamily="34" charset="0"/>
              </a:rPr>
              <a:t> </a:t>
            </a:r>
            <a:r>
              <a:rPr lang="en-US" b="1" dirty="0" smtClean="0">
                <a:latin typeface="Arial Rounded MT Bold" panose="020F0704030504030204" pitchFamily="34" charset="0"/>
              </a:rPr>
              <a:t>vs</a:t>
            </a:r>
            <a:r>
              <a:rPr lang="en-US" b="1" dirty="0">
                <a:latin typeface="Arial Rounded MT Bold" panose="020F0704030504030204" pitchFamily="34" charset="0"/>
              </a:rPr>
              <a:t>. </a:t>
            </a:r>
            <a:r>
              <a:rPr lang="en-US" b="1" dirty="0" err="1" smtClean="0">
                <a:latin typeface="Arial Rounded MT Bold" panose="020F0704030504030204" pitchFamily="34" charset="0"/>
              </a:rPr>
              <a:t>Individualismo</a:t>
            </a:r>
            <a:endParaRPr lang="en-US" b="1" dirty="0">
              <a:latin typeface="Arial Rounded MT Bold" panose="020F0704030504030204" pitchFamily="34" charset="0"/>
            </a:endParaRPr>
          </a:p>
          <a:p>
            <a:pPr algn="ctr"/>
            <a:endParaRPr lang="en-US" b="1" dirty="0">
              <a:latin typeface="Arial Rounded MT Bold" panose="020F0704030504030204" pitchFamily="34" charset="0"/>
            </a:endParaRPr>
          </a:p>
          <a:p>
            <a:pPr algn="ctr"/>
            <a:r>
              <a:rPr lang="en-US" b="1" dirty="0" err="1" smtClean="0">
                <a:latin typeface="Arial Rounded MT Bold" panose="020F0704030504030204" pitchFamily="34" charset="0"/>
              </a:rPr>
              <a:t>Índice</a:t>
            </a:r>
            <a:r>
              <a:rPr lang="en-US" b="1" dirty="0" smtClean="0">
                <a:latin typeface="Arial Rounded MT Bold" panose="020F0704030504030204" pitchFamily="34" charset="0"/>
              </a:rPr>
              <a:t> de </a:t>
            </a:r>
            <a:r>
              <a:rPr lang="en-US" b="1" dirty="0" err="1" smtClean="0">
                <a:latin typeface="Arial Rounded MT Bold" panose="020F0704030504030204" pitchFamily="34" charset="0"/>
              </a:rPr>
              <a:t>evitación</a:t>
            </a:r>
            <a:r>
              <a:rPr lang="en-US" b="1" dirty="0" smtClean="0">
                <a:latin typeface="Arial Rounded MT Bold" panose="020F0704030504030204" pitchFamily="34" charset="0"/>
              </a:rPr>
              <a:t> de la </a:t>
            </a:r>
            <a:r>
              <a:rPr lang="en-US" b="1" dirty="0" err="1" smtClean="0">
                <a:latin typeface="Arial Rounded MT Bold" panose="020F0704030504030204" pitchFamily="34" charset="0"/>
              </a:rPr>
              <a:t>incertidumbre</a:t>
            </a:r>
            <a:endParaRPr lang="en-US" b="1" dirty="0">
              <a:latin typeface="Arial Rounded MT Bold" panose="020F0704030504030204" pitchFamily="34" charset="0"/>
            </a:endParaRPr>
          </a:p>
          <a:p>
            <a:pPr algn="ctr"/>
            <a:endParaRPr lang="en-US" b="1" dirty="0">
              <a:latin typeface="Arial Rounded MT Bold" panose="020F0704030504030204" pitchFamily="34" charset="0"/>
            </a:endParaRPr>
          </a:p>
          <a:p>
            <a:pPr algn="ctr"/>
            <a:r>
              <a:rPr lang="en-US" b="1" dirty="0" err="1" smtClean="0">
                <a:latin typeface="Arial Rounded MT Bold" panose="020F0704030504030204" pitchFamily="34" charset="0"/>
              </a:rPr>
              <a:t>Femininidad</a:t>
            </a:r>
            <a:r>
              <a:rPr lang="en-US" b="1" dirty="0" smtClean="0">
                <a:latin typeface="Arial Rounded MT Bold" panose="020F0704030504030204" pitchFamily="34" charset="0"/>
              </a:rPr>
              <a:t> </a:t>
            </a:r>
            <a:r>
              <a:rPr lang="en-US" b="1" dirty="0">
                <a:latin typeface="Arial Rounded MT Bold" panose="020F0704030504030204" pitchFamily="34" charset="0"/>
              </a:rPr>
              <a:t>vs. </a:t>
            </a:r>
            <a:r>
              <a:rPr lang="en-US" b="1" dirty="0" err="1" smtClean="0">
                <a:latin typeface="Arial Rounded MT Bold" panose="020F0704030504030204" pitchFamily="34" charset="0"/>
              </a:rPr>
              <a:t>Masculinidad</a:t>
            </a:r>
            <a:endParaRPr lang="en-US" b="1" dirty="0">
              <a:latin typeface="Arial Rounded MT Bold" panose="020F0704030504030204" pitchFamily="34" charset="0"/>
            </a:endParaRPr>
          </a:p>
          <a:p>
            <a:pPr algn="ctr"/>
            <a:endParaRPr lang="en-US" b="1" dirty="0">
              <a:latin typeface="Arial Rounded MT Bold" panose="020F0704030504030204" pitchFamily="34" charset="0"/>
            </a:endParaRPr>
          </a:p>
          <a:p>
            <a:pPr algn="ctr"/>
            <a:r>
              <a:rPr lang="en-US" b="1" dirty="0" err="1" smtClean="0">
                <a:latin typeface="Arial Rounded MT Bold" panose="020F0704030504030204" pitchFamily="34" charset="0"/>
              </a:rPr>
              <a:t>Orientación</a:t>
            </a:r>
            <a:r>
              <a:rPr lang="en-US" b="1" dirty="0" smtClean="0">
                <a:latin typeface="Arial Rounded MT Bold" panose="020F0704030504030204" pitchFamily="34" charset="0"/>
              </a:rPr>
              <a:t> a </a:t>
            </a:r>
            <a:r>
              <a:rPr lang="en-US" b="1" dirty="0" err="1" smtClean="0">
                <a:latin typeface="Arial Rounded MT Bold" panose="020F0704030504030204" pitchFamily="34" charset="0"/>
              </a:rPr>
              <a:t>corto</a:t>
            </a:r>
            <a:r>
              <a:rPr lang="en-US" b="1" dirty="0" smtClean="0">
                <a:latin typeface="Arial Rounded MT Bold" panose="020F0704030504030204" pitchFamily="34" charset="0"/>
              </a:rPr>
              <a:t> </a:t>
            </a:r>
            <a:r>
              <a:rPr lang="en-US" b="1" dirty="0" err="1" smtClean="0">
                <a:latin typeface="Arial Rounded MT Bold" panose="020F0704030504030204" pitchFamily="34" charset="0"/>
              </a:rPr>
              <a:t>plazo</a:t>
            </a:r>
            <a:r>
              <a:rPr lang="en-US" b="1" dirty="0" smtClean="0">
                <a:latin typeface="Arial Rounded MT Bold" panose="020F0704030504030204" pitchFamily="34" charset="0"/>
              </a:rPr>
              <a:t> vs</a:t>
            </a:r>
            <a:r>
              <a:rPr lang="en-US" b="1" dirty="0">
                <a:latin typeface="Arial Rounded MT Bold" panose="020F0704030504030204" pitchFamily="34" charset="0"/>
              </a:rPr>
              <a:t>. </a:t>
            </a:r>
            <a:r>
              <a:rPr lang="en-US" b="1" dirty="0" err="1" smtClean="0">
                <a:latin typeface="Arial Rounded MT Bold" panose="020F0704030504030204" pitchFamily="34" charset="0"/>
              </a:rPr>
              <a:t>Orientación</a:t>
            </a:r>
            <a:r>
              <a:rPr lang="en-US" b="1" dirty="0" smtClean="0">
                <a:latin typeface="Arial Rounded MT Bold" panose="020F0704030504030204" pitchFamily="34" charset="0"/>
              </a:rPr>
              <a:t> a largo </a:t>
            </a:r>
            <a:r>
              <a:rPr lang="en-US" b="1" dirty="0" err="1" smtClean="0">
                <a:latin typeface="Arial Rounded MT Bold" panose="020F0704030504030204" pitchFamily="34" charset="0"/>
              </a:rPr>
              <a:t>plazo</a:t>
            </a:r>
            <a:endParaRPr lang="en-US" b="1" dirty="0">
              <a:latin typeface="Arial Rounded MT Bold" panose="020F0704030504030204" pitchFamily="34" charset="0"/>
            </a:endParaRPr>
          </a:p>
          <a:p>
            <a:pPr algn="ctr"/>
            <a:endParaRPr lang="en-US" b="1" dirty="0">
              <a:latin typeface="Arial Rounded MT Bold" panose="020F0704030504030204" pitchFamily="34" charset="0"/>
            </a:endParaRPr>
          </a:p>
          <a:p>
            <a:pPr algn="ctr"/>
            <a:r>
              <a:rPr lang="en-US" b="1" dirty="0" err="1" smtClean="0">
                <a:latin typeface="Arial Rounded MT Bold" panose="020F0704030504030204" pitchFamily="34" charset="0"/>
              </a:rPr>
              <a:t>Moderación</a:t>
            </a:r>
            <a:r>
              <a:rPr lang="en-US" b="1" dirty="0" smtClean="0">
                <a:latin typeface="Arial Rounded MT Bold" panose="020F0704030504030204" pitchFamily="34" charset="0"/>
              </a:rPr>
              <a:t> vs</a:t>
            </a:r>
            <a:r>
              <a:rPr lang="en-US" b="1" dirty="0">
                <a:latin typeface="Arial Rounded MT Bold" panose="020F0704030504030204" pitchFamily="34" charset="0"/>
              </a:rPr>
              <a:t>. </a:t>
            </a:r>
            <a:r>
              <a:rPr lang="en-US" b="1" dirty="0" err="1" smtClean="0">
                <a:latin typeface="Arial Rounded MT Bold" panose="020F0704030504030204" pitchFamily="34" charset="0"/>
              </a:rPr>
              <a:t>Indulgencia</a:t>
            </a:r>
            <a:endParaRPr lang="en-US" b="1"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2773276" y="395291"/>
            <a:ext cx="7338871" cy="1200329"/>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Problemas</a:t>
            </a:r>
            <a:r>
              <a:rPr lang="en-GB" sz="3600" b="1" dirty="0">
                <a:solidFill>
                  <a:schemeClr val="accent1">
                    <a:lumMod val="75000"/>
                  </a:schemeClr>
                </a:solidFill>
                <a:latin typeface="Arial Rounded MT Bold" panose="020F0704030504030204" pitchFamily="34" charset="0"/>
              </a:rPr>
              <a:t> de </a:t>
            </a:r>
            <a:r>
              <a:rPr lang="en-GB" sz="3600" b="1" dirty="0" err="1">
                <a:solidFill>
                  <a:schemeClr val="accent1">
                    <a:lumMod val="75000"/>
                  </a:schemeClr>
                </a:solidFill>
                <a:latin typeface="Arial Rounded MT Bold" panose="020F0704030504030204" pitchFamily="34" charset="0"/>
              </a:rPr>
              <a:t>comunicación</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interculturales</a:t>
            </a:r>
            <a:endParaRPr lang="en-GB" sz="3600" b="1" dirty="0">
              <a:solidFill>
                <a:schemeClr val="accent1">
                  <a:lumMod val="75000"/>
                </a:schemeClr>
              </a:solidFill>
            </a:endParaRPr>
          </a:p>
        </p:txBody>
      </p:sp>
      <p:sp>
        <p:nvSpPr>
          <p:cNvPr id="14" name="TextBox 13">
            <a:extLst>
              <a:ext uri="{FF2B5EF4-FFF2-40B4-BE49-F238E27FC236}">
                <a16:creationId xmlns:a16="http://schemas.microsoft.com/office/drawing/2014/main" xmlns="" id="{B11B4C46-BFB7-4A00-9FE8-3ADC4A326968}"/>
              </a:ext>
            </a:extLst>
          </p:cNvPr>
          <p:cNvSpPr txBox="1"/>
          <p:nvPr/>
        </p:nvSpPr>
        <p:spPr>
          <a:xfrm>
            <a:off x="2631874" y="1573208"/>
            <a:ext cx="610856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s-ES" sz="1800" b="0" i="0" u="none" strike="noStrike" kern="1200" cap="none" spc="0" normalizeH="0" baseline="0" noProof="0" dirty="0">
                <a:ln>
                  <a:noFill/>
                </a:ln>
                <a:solidFill>
                  <a:srgbClr val="70AD47">
                    <a:lumMod val="75000"/>
                  </a:srgbClr>
                </a:solidFill>
                <a:effectLst/>
                <a:uLnTx/>
                <a:uFillTx/>
                <a:latin typeface="Arial Rounded MT Bold" panose="020F0704030504030204" pitchFamily="34" charset="0"/>
                <a:ea typeface="+mn-ea"/>
                <a:cs typeface="+mn-cs"/>
              </a:rPr>
              <a:t>2. </a:t>
            </a:r>
            <a:r>
              <a:rPr kumimoji="0" lang="en-GB" altLang="es-ES" sz="1800" b="0" i="0" u="none" strike="noStrike" kern="1200" cap="none" spc="0" normalizeH="0" baseline="0" noProof="0" dirty="0" err="1" smtClean="0">
                <a:ln>
                  <a:noFill/>
                </a:ln>
                <a:solidFill>
                  <a:srgbClr val="70AD47">
                    <a:lumMod val="75000"/>
                  </a:srgbClr>
                </a:solidFill>
                <a:effectLst/>
                <a:uLnTx/>
                <a:uFillTx/>
                <a:latin typeface="Arial Rounded MT Bold" panose="020F0704030504030204" pitchFamily="34" charset="0"/>
                <a:ea typeface="+mn-ea"/>
                <a:cs typeface="+mn-cs"/>
              </a:rPr>
              <a:t>Dimensiones</a:t>
            </a:r>
            <a:r>
              <a:rPr kumimoji="0" lang="en-GB" altLang="es-ES" sz="1800" b="0" i="0" u="none" strike="noStrike" kern="1200" cap="none" spc="0" normalizeH="0" noProof="0" dirty="0" smtClean="0">
                <a:ln>
                  <a:noFill/>
                </a:ln>
                <a:solidFill>
                  <a:srgbClr val="70AD47">
                    <a:lumMod val="75000"/>
                  </a:srgbClr>
                </a:solidFill>
                <a:effectLst/>
                <a:uLnTx/>
                <a:uFillTx/>
                <a:latin typeface="Arial Rounded MT Bold" panose="020F0704030504030204" pitchFamily="34" charset="0"/>
                <a:ea typeface="+mn-ea"/>
                <a:cs typeface="+mn-cs"/>
              </a:rPr>
              <a:t> </a:t>
            </a:r>
            <a:r>
              <a:rPr kumimoji="0" lang="en-GB" altLang="es-ES" sz="1800" b="0" i="0" u="none" strike="noStrike" kern="1200" cap="none" spc="0" normalizeH="0" noProof="0" dirty="0" err="1" smtClean="0">
                <a:ln>
                  <a:noFill/>
                </a:ln>
                <a:solidFill>
                  <a:srgbClr val="70AD47">
                    <a:lumMod val="75000"/>
                  </a:srgbClr>
                </a:solidFill>
                <a:effectLst/>
                <a:uLnTx/>
                <a:uFillTx/>
                <a:latin typeface="Arial Rounded MT Bold" panose="020F0704030504030204" pitchFamily="34" charset="0"/>
                <a:ea typeface="+mn-ea"/>
                <a:cs typeface="+mn-cs"/>
              </a:rPr>
              <a:t>culturales</a:t>
            </a:r>
            <a:endParaRPr kumimoji="0" lang="en-GB" altLang="es-ES" sz="1800" b="0" i="0" u="none" strike="noStrike" kern="1200" cap="none" spc="0" normalizeH="0" baseline="0" noProof="0" dirty="0">
              <a:ln>
                <a:noFill/>
              </a:ln>
              <a:solidFill>
                <a:srgbClr val="70AD47">
                  <a:lumMod val="75000"/>
                </a:srgbClr>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372368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631874" y="1926176"/>
            <a:ext cx="9340254" cy="1477328"/>
          </a:xfrm>
          <a:prstGeom prst="rect">
            <a:avLst/>
          </a:prstGeom>
          <a:noFill/>
        </p:spPr>
        <p:txBody>
          <a:bodyPr wrap="square" rtlCol="0">
            <a:spAutoFit/>
          </a:bodyPr>
          <a:lstStyle/>
          <a:p>
            <a:r>
              <a:rPr lang="it-IT" dirty="0" smtClean="0">
                <a:latin typeface="Arial Rounded MT Bold" panose="020F0704030504030204" pitchFamily="34" charset="0"/>
              </a:rPr>
              <a:t>Esta interesante herramienta permite comparar las seis dimensiones en distintos países, está diseñado por Hofstede </a:t>
            </a:r>
            <a:r>
              <a:rPr lang="it-IT" dirty="0">
                <a:latin typeface="Arial Rounded MT Bold" panose="020F0704030504030204" pitchFamily="34" charset="0"/>
              </a:rPr>
              <a:t>Insights </a:t>
            </a:r>
            <a:r>
              <a:rPr lang="it-IT" dirty="0" smtClean="0">
                <a:latin typeface="Arial Rounded MT Bold" panose="020F0704030504030204" pitchFamily="34" charset="0"/>
              </a:rPr>
              <a:t>y se puede encontrar </a:t>
            </a:r>
            <a:r>
              <a:rPr lang="it-IT" dirty="0" smtClean="0">
                <a:latin typeface="Arial Rounded MT Bold" panose="020F0704030504030204" pitchFamily="34" charset="0"/>
                <a:hlinkClick r:id="rId5"/>
              </a:rPr>
              <a:t>aquí</a:t>
            </a:r>
            <a:r>
              <a:rPr lang="it-IT" dirty="0" smtClean="0">
                <a:latin typeface="Arial Rounded MT Bold" panose="020F0704030504030204" pitchFamily="34" charset="0"/>
              </a:rPr>
              <a:t>.</a:t>
            </a:r>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2773276" y="395291"/>
            <a:ext cx="7338871" cy="1200329"/>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Problemas</a:t>
            </a:r>
            <a:r>
              <a:rPr lang="en-GB" sz="3600" b="1" dirty="0">
                <a:solidFill>
                  <a:schemeClr val="accent1">
                    <a:lumMod val="75000"/>
                  </a:schemeClr>
                </a:solidFill>
                <a:latin typeface="Arial Rounded MT Bold" panose="020F0704030504030204" pitchFamily="34" charset="0"/>
              </a:rPr>
              <a:t> de </a:t>
            </a:r>
            <a:r>
              <a:rPr lang="en-GB" sz="3600" b="1" dirty="0" err="1">
                <a:solidFill>
                  <a:schemeClr val="accent1">
                    <a:lumMod val="75000"/>
                  </a:schemeClr>
                </a:solidFill>
                <a:latin typeface="Arial Rounded MT Bold" panose="020F0704030504030204" pitchFamily="34" charset="0"/>
              </a:rPr>
              <a:t>comunicación</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interculturales</a:t>
            </a:r>
            <a:endParaRPr lang="en-GB" sz="3600" b="1" dirty="0">
              <a:solidFill>
                <a:schemeClr val="accent1">
                  <a:lumMod val="75000"/>
                </a:schemeClr>
              </a:solidFill>
            </a:endParaRPr>
          </a:p>
        </p:txBody>
      </p:sp>
      <p:sp>
        <p:nvSpPr>
          <p:cNvPr id="14" name="TextBox 13">
            <a:extLst>
              <a:ext uri="{FF2B5EF4-FFF2-40B4-BE49-F238E27FC236}">
                <a16:creationId xmlns:a16="http://schemas.microsoft.com/office/drawing/2014/main" xmlns="" id="{B11B4C46-BFB7-4A00-9FE8-3ADC4A326968}"/>
              </a:ext>
            </a:extLst>
          </p:cNvPr>
          <p:cNvSpPr txBox="1"/>
          <p:nvPr/>
        </p:nvSpPr>
        <p:spPr>
          <a:xfrm>
            <a:off x="2631874" y="1573208"/>
            <a:ext cx="610856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s-ES" sz="1800" b="0" i="0" u="none" strike="noStrike" kern="1200" cap="none" spc="0" normalizeH="0" baseline="0" noProof="0" dirty="0">
                <a:ln>
                  <a:noFill/>
                </a:ln>
                <a:solidFill>
                  <a:srgbClr val="70AD47">
                    <a:lumMod val="75000"/>
                  </a:srgbClr>
                </a:solidFill>
                <a:effectLst/>
                <a:uLnTx/>
                <a:uFillTx/>
                <a:latin typeface="Arial Rounded MT Bold" panose="020F0704030504030204" pitchFamily="34" charset="0"/>
                <a:ea typeface="+mn-ea"/>
                <a:cs typeface="+mn-cs"/>
              </a:rPr>
              <a:t>2. </a:t>
            </a:r>
            <a:r>
              <a:rPr kumimoji="0" lang="en-GB" altLang="es-ES" sz="1800" b="0" i="0" u="none" strike="noStrike" kern="1200" cap="none" spc="0" normalizeH="0" baseline="0" noProof="0" dirty="0" err="1" smtClean="0">
                <a:ln>
                  <a:noFill/>
                </a:ln>
                <a:solidFill>
                  <a:srgbClr val="70AD47">
                    <a:lumMod val="75000"/>
                  </a:srgbClr>
                </a:solidFill>
                <a:effectLst/>
                <a:uLnTx/>
                <a:uFillTx/>
                <a:latin typeface="Arial Rounded MT Bold" panose="020F0704030504030204" pitchFamily="34" charset="0"/>
                <a:ea typeface="+mn-ea"/>
                <a:cs typeface="+mn-cs"/>
              </a:rPr>
              <a:t>Dimensiones</a:t>
            </a:r>
            <a:r>
              <a:rPr kumimoji="0" lang="en-GB" altLang="es-ES" sz="1800" b="0" i="0" u="none" strike="noStrike" kern="1200" cap="none" spc="0" normalizeH="0" noProof="0" dirty="0" smtClean="0">
                <a:ln>
                  <a:noFill/>
                </a:ln>
                <a:solidFill>
                  <a:srgbClr val="70AD47">
                    <a:lumMod val="75000"/>
                  </a:srgbClr>
                </a:solidFill>
                <a:effectLst/>
                <a:uLnTx/>
                <a:uFillTx/>
                <a:latin typeface="Arial Rounded MT Bold" panose="020F0704030504030204" pitchFamily="34" charset="0"/>
                <a:ea typeface="+mn-ea"/>
                <a:cs typeface="+mn-cs"/>
              </a:rPr>
              <a:t> </a:t>
            </a:r>
            <a:r>
              <a:rPr kumimoji="0" lang="en-GB" altLang="es-ES" sz="1800" b="0" i="0" u="none" strike="noStrike" kern="1200" cap="none" spc="0" normalizeH="0" noProof="0" dirty="0" err="1" smtClean="0">
                <a:ln>
                  <a:noFill/>
                </a:ln>
                <a:solidFill>
                  <a:srgbClr val="70AD47">
                    <a:lumMod val="75000"/>
                  </a:srgbClr>
                </a:solidFill>
                <a:effectLst/>
                <a:uLnTx/>
                <a:uFillTx/>
                <a:latin typeface="Arial Rounded MT Bold" panose="020F0704030504030204" pitchFamily="34" charset="0"/>
                <a:ea typeface="+mn-ea"/>
                <a:cs typeface="+mn-cs"/>
              </a:rPr>
              <a:t>c</a:t>
            </a:r>
            <a:r>
              <a:rPr kumimoji="0" lang="en-GB" altLang="es-ES" sz="1800" b="0" i="0" u="none" strike="noStrike" kern="1200" cap="none" spc="0" normalizeH="0" baseline="0" noProof="0" dirty="0" err="1" smtClean="0">
                <a:ln>
                  <a:noFill/>
                </a:ln>
                <a:solidFill>
                  <a:srgbClr val="70AD47">
                    <a:lumMod val="75000"/>
                  </a:srgbClr>
                </a:solidFill>
                <a:effectLst/>
                <a:uLnTx/>
                <a:uFillTx/>
                <a:latin typeface="Arial Rounded MT Bold" panose="020F0704030504030204" pitchFamily="34" charset="0"/>
                <a:ea typeface="+mn-ea"/>
                <a:cs typeface="+mn-cs"/>
              </a:rPr>
              <a:t>ulturales</a:t>
            </a:r>
            <a:endParaRPr kumimoji="0" lang="en-GB" altLang="es-ES" sz="1800" b="0" i="0" u="none" strike="noStrike" kern="1200" cap="none" spc="0" normalizeH="0" baseline="0" noProof="0" dirty="0">
              <a:ln>
                <a:noFill/>
              </a:ln>
              <a:solidFill>
                <a:srgbClr val="70AD47">
                  <a:lumMod val="75000"/>
                </a:srgbClr>
              </a:solidFill>
              <a:effectLst/>
              <a:uLnTx/>
              <a:uFillTx/>
              <a:latin typeface="Arial Rounded MT Bold" panose="020F0704030504030204" pitchFamily="34" charset="0"/>
              <a:ea typeface="+mn-ea"/>
              <a:cs typeface="+mn-cs"/>
            </a:endParaRPr>
          </a:p>
        </p:txBody>
      </p:sp>
      <p:pic>
        <p:nvPicPr>
          <p:cNvPr id="6" name="Picture 5">
            <a:extLst>
              <a:ext uri="{FF2B5EF4-FFF2-40B4-BE49-F238E27FC236}">
                <a16:creationId xmlns:a16="http://schemas.microsoft.com/office/drawing/2014/main" xmlns="" id="{D4558831-7920-4C85-86C6-DC38F080B617}"/>
              </a:ext>
            </a:extLst>
          </p:cNvPr>
          <p:cNvPicPr>
            <a:picLocks noChangeAspect="1"/>
          </p:cNvPicPr>
          <p:nvPr/>
        </p:nvPicPr>
        <p:blipFill>
          <a:blip r:embed="rId6"/>
          <a:stretch>
            <a:fillRect/>
          </a:stretch>
        </p:blipFill>
        <p:spPr>
          <a:xfrm>
            <a:off x="3707000" y="2580411"/>
            <a:ext cx="5854421" cy="3419974"/>
          </a:xfrm>
          <a:prstGeom prst="rect">
            <a:avLst/>
          </a:prstGeom>
        </p:spPr>
      </p:pic>
    </p:spTree>
    <p:extLst>
      <p:ext uri="{BB962C8B-B14F-4D97-AF65-F5344CB8AC3E}">
        <p14:creationId xmlns:p14="http://schemas.microsoft.com/office/powerpoint/2010/main" val="319224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193CD764-443A-4093-9286-256B7829FEE3}"/>
              </a:ext>
            </a:extLst>
          </p:cNvPr>
          <p:cNvSpPr/>
          <p:nvPr/>
        </p:nvSpPr>
        <p:spPr>
          <a:xfrm>
            <a:off x="3329354" y="540129"/>
            <a:ext cx="6096000" cy="769441"/>
          </a:xfrm>
          <a:prstGeom prst="rect">
            <a:avLst/>
          </a:prstGeom>
        </p:spPr>
        <p:txBody>
          <a:bodyPr wrap="square">
            <a:spAutoFit/>
          </a:bodyPr>
          <a:lstStyle/>
          <a:p>
            <a:r>
              <a:rPr lang="en-GB" altLang="it-IT" sz="4400" dirty="0" err="1" smtClean="0">
                <a:latin typeface="Arial Rounded MT Bold" panose="020F0704030504030204" pitchFamily="34" charset="0"/>
              </a:rPr>
              <a:t>Objetivos</a:t>
            </a:r>
            <a:r>
              <a:rPr lang="en-GB" altLang="it-IT" sz="4400" dirty="0" smtClean="0">
                <a:latin typeface="Arial Rounded MT Bold" panose="020F0704030504030204" pitchFamily="34" charset="0"/>
              </a:rPr>
              <a:t>/</a:t>
            </a:r>
            <a:r>
              <a:rPr lang="en-GB" altLang="it-IT" sz="4400" dirty="0" err="1" smtClean="0">
                <a:latin typeface="Arial Rounded MT Bold" panose="020F0704030504030204" pitchFamily="34" charset="0"/>
              </a:rPr>
              <a:t>Metas</a:t>
            </a:r>
            <a:r>
              <a:rPr lang="en-GB" altLang="it-IT" sz="4400" dirty="0" smtClean="0">
                <a:latin typeface="Arial Rounded MT Bold" panose="020F0704030504030204" pitchFamily="34" charset="0"/>
              </a:rPr>
              <a:t>  </a:t>
            </a:r>
            <a:endParaRPr lang="en-GB" sz="4400" b="1" dirty="0">
              <a:solidFill>
                <a:schemeClr val="accent1">
                  <a:lumMod val="75000"/>
                </a:schemeClr>
              </a:solidFill>
            </a:endParaRPr>
          </a:p>
        </p:txBody>
      </p:sp>
      <p:sp>
        <p:nvSpPr>
          <p:cNvPr id="2" name="Rettangolo 1">
            <a:extLst>
              <a:ext uri="{FF2B5EF4-FFF2-40B4-BE49-F238E27FC236}">
                <a16:creationId xmlns:a16="http://schemas.microsoft.com/office/drawing/2014/main" xmlns="" id="{8579AF14-3BBD-42D5-95E5-D56A40E10958}"/>
              </a:ext>
            </a:extLst>
          </p:cNvPr>
          <p:cNvSpPr/>
          <p:nvPr/>
        </p:nvSpPr>
        <p:spPr>
          <a:xfrm>
            <a:off x="2673842" y="1694291"/>
            <a:ext cx="5911395" cy="3970318"/>
          </a:xfrm>
          <a:prstGeom prst="rect">
            <a:avLst/>
          </a:prstGeom>
        </p:spPr>
        <p:txBody>
          <a:bodyPr wrap="square">
            <a:spAutoFit/>
          </a:bodyPr>
          <a:lstStyle/>
          <a:p>
            <a:pPr marL="82296" indent="0">
              <a:buFontTx/>
              <a:buNone/>
              <a:defRPr/>
            </a:pPr>
            <a:r>
              <a:rPr lang="en-GB" sz="2800" dirty="0" smtClean="0">
                <a:latin typeface="Arial Rounded MT Bold" panose="020F0704030504030204" pitchFamily="34" charset="0"/>
              </a:rPr>
              <a:t>Al </a:t>
            </a:r>
            <a:r>
              <a:rPr lang="en-GB" sz="2800" dirty="0" err="1" smtClean="0">
                <a:latin typeface="Arial Rounded MT Bold" panose="020F0704030504030204" pitchFamily="34" charset="0"/>
              </a:rPr>
              <a:t>finalizar</a:t>
            </a:r>
            <a:r>
              <a:rPr lang="en-GB" sz="2800" dirty="0" smtClean="0">
                <a:latin typeface="Arial Rounded MT Bold" panose="020F0704030504030204" pitchFamily="34" charset="0"/>
              </a:rPr>
              <a:t> </a:t>
            </a:r>
            <a:r>
              <a:rPr lang="en-GB" sz="2800" dirty="0" err="1" smtClean="0">
                <a:latin typeface="Arial Rounded MT Bold" panose="020F0704030504030204" pitchFamily="34" charset="0"/>
              </a:rPr>
              <a:t>este</a:t>
            </a:r>
            <a:r>
              <a:rPr lang="en-GB" sz="2800" dirty="0" smtClean="0">
                <a:latin typeface="Arial Rounded MT Bold" panose="020F0704030504030204" pitchFamily="34" charset="0"/>
              </a:rPr>
              <a:t> </a:t>
            </a:r>
            <a:r>
              <a:rPr lang="en-GB" sz="2800" dirty="0" err="1" smtClean="0">
                <a:latin typeface="Arial Rounded MT Bold" panose="020F0704030504030204" pitchFamily="34" charset="0"/>
              </a:rPr>
              <a:t>curso</a:t>
            </a:r>
            <a:r>
              <a:rPr lang="en-GB" sz="2800" dirty="0" smtClean="0">
                <a:latin typeface="Arial Rounded MT Bold" panose="020F0704030504030204" pitchFamily="34" charset="0"/>
              </a:rPr>
              <a:t>, </a:t>
            </a:r>
            <a:r>
              <a:rPr lang="en-GB" sz="2800" dirty="0" err="1" smtClean="0">
                <a:latin typeface="Arial Rounded MT Bold" panose="020F0704030504030204" pitchFamily="34" charset="0"/>
              </a:rPr>
              <a:t>seremos</a:t>
            </a:r>
            <a:r>
              <a:rPr lang="en-GB" sz="2800" dirty="0" smtClean="0">
                <a:latin typeface="Arial Rounded MT Bold" panose="020F0704030504030204" pitchFamily="34" charset="0"/>
              </a:rPr>
              <a:t> </a:t>
            </a:r>
            <a:r>
              <a:rPr lang="en-GB" sz="2800" dirty="0" err="1" smtClean="0">
                <a:latin typeface="Arial Rounded MT Bold" panose="020F0704030504030204" pitchFamily="34" charset="0"/>
              </a:rPr>
              <a:t>capaces</a:t>
            </a:r>
            <a:r>
              <a:rPr lang="en-GB" sz="2800" dirty="0" smtClean="0">
                <a:latin typeface="Arial Rounded MT Bold" panose="020F0704030504030204" pitchFamily="34" charset="0"/>
              </a:rPr>
              <a:t> de: </a:t>
            </a:r>
            <a:endParaRPr lang="en-GB" sz="2800" dirty="0">
              <a:latin typeface="Arial Rounded MT Bold" panose="020F0704030504030204" pitchFamily="34" charset="0"/>
            </a:endParaRPr>
          </a:p>
          <a:p>
            <a:pPr marL="82296" indent="0">
              <a:buFontTx/>
              <a:buNone/>
              <a:defRPr/>
            </a:pPr>
            <a:endParaRPr lang="en-GB" sz="2800" dirty="0">
              <a:latin typeface="Arial Rounded MT Bold" panose="020F0704030504030204" pitchFamily="34" charset="0"/>
            </a:endParaRPr>
          </a:p>
          <a:p>
            <a:pPr lvl="0">
              <a:defRPr/>
            </a:pPr>
            <a:r>
              <a:rPr lang="en-GB" sz="2400" dirty="0" smtClean="0">
                <a:latin typeface="Arial Rounded MT Bold" panose="020F0704030504030204" pitchFamily="34" charset="0"/>
              </a:rPr>
              <a:t>-</a:t>
            </a:r>
            <a:r>
              <a:rPr lang="es-ES_tradnl" sz="2400" dirty="0">
                <a:latin typeface="Arial Rounded MT Bold" panose="020F0704030504030204" pitchFamily="34" charset="0"/>
              </a:rPr>
              <a:t>Conducir reuniones virtuales amenas con diversos equipos</a:t>
            </a:r>
            <a:endParaRPr lang="es-ES" sz="2400" dirty="0">
              <a:latin typeface="Arial Rounded MT Bold" panose="020F0704030504030204" pitchFamily="34" charset="0"/>
            </a:endParaRPr>
          </a:p>
          <a:p>
            <a:pPr>
              <a:defRPr/>
            </a:pPr>
            <a:endParaRPr lang="en-GB" sz="2400" dirty="0">
              <a:latin typeface="Arial Rounded MT Bold" panose="020F0704030504030204" pitchFamily="34" charset="0"/>
            </a:endParaRPr>
          </a:p>
          <a:p>
            <a:pPr>
              <a:defRPr/>
            </a:pPr>
            <a:r>
              <a:rPr lang="en-GB" sz="2400" dirty="0" smtClean="0">
                <a:latin typeface="Arial Rounded MT Bold" panose="020F0704030504030204" pitchFamily="34" charset="0"/>
              </a:rPr>
              <a:t>-</a:t>
            </a:r>
            <a:r>
              <a:rPr lang="es-ES_tradnl" sz="2400" dirty="0">
                <a:latin typeface="Arial Rounded MT Bold" panose="020F0704030504030204" pitchFamily="34" charset="0"/>
              </a:rPr>
              <a:t>Comunicar de forma clara y abierta para potenciar la confianza, la responsabilidad y la toma de decisiones </a:t>
            </a:r>
            <a:r>
              <a:rPr lang="es-ES_tradnl" sz="2400" dirty="0" smtClean="0">
                <a:latin typeface="Arial Rounded MT Bold" panose="020F0704030504030204" pitchFamily="34" charset="0"/>
              </a:rPr>
              <a:t>eficaz</a:t>
            </a:r>
            <a:endParaRPr lang="en-GB" sz="2400" dirty="0">
              <a:latin typeface="Arial Rounded MT Bold" panose="020F0704030504030204" pitchFamily="34" charset="0"/>
            </a:endParaRPr>
          </a:p>
        </p:txBody>
      </p:sp>
      <p:pic>
        <p:nvPicPr>
          <p:cNvPr id="1026" name="Picture 2">
            <a:extLst>
              <a:ext uri="{FF2B5EF4-FFF2-40B4-BE49-F238E27FC236}">
                <a16:creationId xmlns:a16="http://schemas.microsoft.com/office/drawing/2014/main" xmlns="" id="{C3CD0222-F1B3-4E71-A0D2-7065990752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389856" y="2276002"/>
            <a:ext cx="3802144" cy="378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12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631874" y="2137351"/>
            <a:ext cx="9491415" cy="5078313"/>
          </a:xfrm>
          <a:prstGeom prst="rect">
            <a:avLst/>
          </a:prstGeom>
          <a:noFill/>
        </p:spPr>
        <p:txBody>
          <a:bodyPr wrap="square" rtlCol="0">
            <a:spAutoFit/>
          </a:bodyPr>
          <a:lstStyle/>
          <a:p>
            <a:r>
              <a:rPr lang="es-ES" dirty="0">
                <a:latin typeface="Arial Rounded MT Bold" panose="020F0704030504030204" pitchFamily="34" charset="0"/>
              </a:rPr>
              <a:t>Tener esto en cuenta al establecer las reglas básicas para su equipo virtual puede ser de gran ayuda. </a:t>
            </a:r>
            <a:endParaRPr lang="es-ES" dirty="0" smtClean="0">
              <a:latin typeface="Arial Rounded MT Bold" panose="020F0704030504030204" pitchFamily="34" charset="0"/>
            </a:endParaRPr>
          </a:p>
          <a:p>
            <a:endParaRPr lang="es-ES" dirty="0">
              <a:latin typeface="Arial Rounded MT Bold" panose="020F0704030504030204" pitchFamily="34" charset="0"/>
            </a:endParaRPr>
          </a:p>
          <a:p>
            <a:r>
              <a:rPr lang="es-ES" dirty="0" smtClean="0">
                <a:latin typeface="Arial Rounded MT Bold" panose="020F0704030504030204" pitchFamily="34" charset="0"/>
              </a:rPr>
              <a:t>Sin </a:t>
            </a:r>
            <a:r>
              <a:rPr lang="es-ES" dirty="0">
                <a:latin typeface="Arial Rounded MT Bold" panose="020F0704030504030204" pitchFamily="34" charset="0"/>
              </a:rPr>
              <a:t>embargo, nunca podremos saberlo todo y hacer un uso excesivo de la teoría puede conducir a más etiquetas y estereotipos. Además, las diferencias interpersonales pueden confundirse con la diferencia cultural. Hoy en día, las personas que trabajan en equipos virtuales son más conscientes de que tienen que ser tolerantes. Al mismo tiempo, es genial y motivador cuando todos son respetuosos y </a:t>
            </a:r>
            <a:r>
              <a:rPr lang="es-ES" dirty="0" smtClean="0">
                <a:latin typeface="Arial Rounded MT Bold" panose="020F0704030504030204" pitchFamily="34" charset="0"/>
              </a:rPr>
              <a:t>conscientes de </a:t>
            </a:r>
            <a:r>
              <a:rPr lang="es-ES" dirty="0">
                <a:latin typeface="Arial Rounded MT Bold" panose="020F0704030504030204" pitchFamily="34" charset="0"/>
              </a:rPr>
              <a:t>los valores de los demás. </a:t>
            </a:r>
            <a:endParaRPr lang="es-ES" dirty="0" smtClean="0">
              <a:latin typeface="Arial Rounded MT Bold" panose="020F0704030504030204" pitchFamily="34" charset="0"/>
            </a:endParaRPr>
          </a:p>
          <a:p>
            <a:endParaRPr lang="es-ES" dirty="0">
              <a:latin typeface="Arial Rounded MT Bold" panose="020F0704030504030204" pitchFamily="34" charset="0"/>
            </a:endParaRPr>
          </a:p>
          <a:p>
            <a:r>
              <a:rPr lang="es-ES" dirty="0" smtClean="0">
                <a:latin typeface="Arial Rounded MT Bold" panose="020F0704030504030204" pitchFamily="34" charset="0"/>
              </a:rPr>
              <a:t>Por </a:t>
            </a:r>
            <a:r>
              <a:rPr lang="es-ES" dirty="0">
                <a:latin typeface="Arial Rounded MT Bold" panose="020F0704030504030204" pitchFamily="34" charset="0"/>
              </a:rPr>
              <a:t>lo tanto, tal vez sea mejor dejar que las personas se expliquen </a:t>
            </a:r>
            <a:r>
              <a:rPr lang="es-ES" dirty="0" smtClean="0">
                <a:latin typeface="Arial Rounded MT Bold" panose="020F0704030504030204" pitchFamily="34" charset="0"/>
              </a:rPr>
              <a:t>sobre qué </a:t>
            </a:r>
            <a:r>
              <a:rPr lang="es-ES" dirty="0">
                <a:latin typeface="Arial Rounded MT Bold" panose="020F0704030504030204" pitchFamily="34" charset="0"/>
              </a:rPr>
              <a:t>les conviene y qué no. Puede llevar a cabo esto tan pronto como se establezca el equipo, al crear las reglas básicas y la visión de los equipos. Si es posible programar una reunión cara a cara, es aún mejor.</a:t>
            </a:r>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2773276" y="395291"/>
            <a:ext cx="7338871" cy="1200329"/>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Problemas</a:t>
            </a:r>
            <a:r>
              <a:rPr lang="en-GB" sz="3600" b="1" dirty="0">
                <a:solidFill>
                  <a:schemeClr val="accent1">
                    <a:lumMod val="75000"/>
                  </a:schemeClr>
                </a:solidFill>
                <a:latin typeface="Arial Rounded MT Bold" panose="020F0704030504030204" pitchFamily="34" charset="0"/>
              </a:rPr>
              <a:t> de </a:t>
            </a:r>
            <a:r>
              <a:rPr lang="en-GB" sz="3600" b="1" dirty="0" err="1">
                <a:solidFill>
                  <a:schemeClr val="accent1">
                    <a:lumMod val="75000"/>
                  </a:schemeClr>
                </a:solidFill>
                <a:latin typeface="Arial Rounded MT Bold" panose="020F0704030504030204" pitchFamily="34" charset="0"/>
              </a:rPr>
              <a:t>comunicación</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interculturales</a:t>
            </a:r>
            <a:endParaRPr lang="en-GB" sz="3600" b="1" dirty="0">
              <a:solidFill>
                <a:schemeClr val="accent1">
                  <a:lumMod val="75000"/>
                </a:schemeClr>
              </a:solidFill>
            </a:endParaRPr>
          </a:p>
        </p:txBody>
      </p:sp>
      <p:sp>
        <p:nvSpPr>
          <p:cNvPr id="14" name="TextBox 13">
            <a:extLst>
              <a:ext uri="{FF2B5EF4-FFF2-40B4-BE49-F238E27FC236}">
                <a16:creationId xmlns:a16="http://schemas.microsoft.com/office/drawing/2014/main" xmlns="" id="{2D0B4378-5D3D-453F-BE24-D52D534C9126}"/>
              </a:ext>
            </a:extLst>
          </p:cNvPr>
          <p:cNvSpPr txBox="1"/>
          <p:nvPr/>
        </p:nvSpPr>
        <p:spPr>
          <a:xfrm>
            <a:off x="2631874" y="1681819"/>
            <a:ext cx="7639886" cy="369332"/>
          </a:xfrm>
          <a:prstGeom prst="rect">
            <a:avLst/>
          </a:prstGeom>
          <a:noFill/>
        </p:spPr>
        <p:txBody>
          <a:bodyPr wrap="square">
            <a:spAutoFit/>
          </a:bodyPr>
          <a:lstStyle/>
          <a:p>
            <a:pPr>
              <a:defRPr/>
            </a:pPr>
            <a:r>
              <a:rPr lang="en-GB" altLang="es-ES" dirty="0">
                <a:solidFill>
                  <a:schemeClr val="accent6">
                    <a:lumMod val="75000"/>
                  </a:schemeClr>
                </a:solidFill>
                <a:latin typeface="Arial Rounded MT Bold" panose="020F0704030504030204" pitchFamily="34" charset="0"/>
              </a:rPr>
              <a:t>3. </a:t>
            </a:r>
            <a:r>
              <a:rPr lang="en-GB" altLang="es-ES" dirty="0" err="1" smtClean="0">
                <a:solidFill>
                  <a:schemeClr val="accent6">
                    <a:lumMod val="75000"/>
                  </a:schemeClr>
                </a:solidFill>
                <a:latin typeface="Arial Rounded MT Bold" panose="020F0704030504030204" pitchFamily="34" charset="0"/>
              </a:rPr>
              <a:t>Prevención</a:t>
            </a:r>
            <a:r>
              <a:rPr lang="en-GB" altLang="es-ES" dirty="0" smtClean="0">
                <a:solidFill>
                  <a:schemeClr val="accent6">
                    <a:lumMod val="75000"/>
                  </a:schemeClr>
                </a:solidFill>
                <a:latin typeface="Arial Rounded MT Bold" panose="020F0704030504030204" pitchFamily="34" charset="0"/>
              </a:rPr>
              <a:t> de </a:t>
            </a:r>
            <a:r>
              <a:rPr lang="en-GB" altLang="es-ES" dirty="0" err="1" smtClean="0">
                <a:solidFill>
                  <a:schemeClr val="accent6">
                    <a:lumMod val="75000"/>
                  </a:schemeClr>
                </a:solidFill>
                <a:latin typeface="Arial Rounded MT Bold" panose="020F0704030504030204" pitchFamily="34" charset="0"/>
              </a:rPr>
              <a:t>los</a:t>
            </a:r>
            <a:r>
              <a:rPr lang="en-GB" altLang="es-ES" dirty="0" smtClean="0">
                <a:solidFill>
                  <a:schemeClr val="accent6">
                    <a:lumMod val="75000"/>
                  </a:schemeClr>
                </a:solidFill>
                <a:latin typeface="Arial Rounded MT Bold" panose="020F0704030504030204" pitchFamily="34" charset="0"/>
              </a:rPr>
              <a:t> </a:t>
            </a:r>
            <a:r>
              <a:rPr lang="en-GB" altLang="es-ES" dirty="0" err="1" smtClean="0">
                <a:solidFill>
                  <a:schemeClr val="accent6">
                    <a:lumMod val="75000"/>
                  </a:schemeClr>
                </a:solidFill>
                <a:latin typeface="Arial Rounded MT Bold" panose="020F0704030504030204" pitchFamily="34" charset="0"/>
              </a:rPr>
              <a:t>problemas</a:t>
            </a:r>
            <a:r>
              <a:rPr lang="en-GB" altLang="es-ES" dirty="0" smtClean="0">
                <a:solidFill>
                  <a:schemeClr val="accent6">
                    <a:lumMod val="75000"/>
                  </a:schemeClr>
                </a:solidFill>
                <a:latin typeface="Arial Rounded MT Bold" panose="020F0704030504030204" pitchFamily="34" charset="0"/>
              </a:rPr>
              <a:t> de </a:t>
            </a:r>
            <a:r>
              <a:rPr lang="en-GB" altLang="es-ES" dirty="0" err="1" smtClean="0">
                <a:solidFill>
                  <a:schemeClr val="accent6">
                    <a:lumMod val="75000"/>
                  </a:schemeClr>
                </a:solidFill>
                <a:latin typeface="Arial Rounded MT Bold" panose="020F0704030504030204" pitchFamily="34" charset="0"/>
              </a:rPr>
              <a:t>comunicación</a:t>
            </a:r>
            <a:r>
              <a:rPr lang="en-GB" altLang="es-ES" dirty="0" smtClean="0">
                <a:solidFill>
                  <a:schemeClr val="accent6">
                    <a:lumMod val="75000"/>
                  </a:schemeClr>
                </a:solidFill>
                <a:latin typeface="Arial Rounded MT Bold" panose="020F0704030504030204" pitchFamily="34" charset="0"/>
              </a:rPr>
              <a:t> </a:t>
            </a:r>
            <a:r>
              <a:rPr lang="en-GB" altLang="es-ES" dirty="0" err="1" smtClean="0">
                <a:solidFill>
                  <a:schemeClr val="accent6">
                    <a:lumMod val="75000"/>
                  </a:schemeClr>
                </a:solidFill>
                <a:latin typeface="Arial Rounded MT Bold" panose="020F0704030504030204" pitchFamily="34" charset="0"/>
              </a:rPr>
              <a:t>interculturales</a:t>
            </a:r>
            <a:endParaRPr lang="en-GB" altLang="es-ES" dirty="0">
              <a:solidFill>
                <a:schemeClr val="accent6">
                  <a:lumMod val="75000"/>
                </a:schemeClr>
              </a:solidFill>
              <a:latin typeface="Arial Rounded MT Bold" panose="020F0704030504030204" pitchFamily="34" charset="0"/>
            </a:endParaRPr>
          </a:p>
        </p:txBody>
      </p:sp>
    </p:spTree>
    <p:extLst>
      <p:ext uri="{BB962C8B-B14F-4D97-AF65-F5344CB8AC3E}">
        <p14:creationId xmlns:p14="http://schemas.microsoft.com/office/powerpoint/2010/main" val="423123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652423" y="2066958"/>
            <a:ext cx="9491415" cy="6186309"/>
          </a:xfrm>
          <a:prstGeom prst="rect">
            <a:avLst/>
          </a:prstGeom>
          <a:noFill/>
        </p:spPr>
        <p:txBody>
          <a:bodyPr wrap="square" rtlCol="0">
            <a:spAutoFit/>
          </a:bodyPr>
          <a:lstStyle/>
          <a:p>
            <a:r>
              <a:rPr lang="en-US" dirty="0" err="1" smtClean="0">
                <a:latin typeface="Arial Rounded MT Bold" panose="020F0704030504030204" pitchFamily="34" charset="0"/>
              </a:rPr>
              <a:t>Podemos</a:t>
            </a:r>
            <a:r>
              <a:rPr lang="en-US" dirty="0" smtClean="0">
                <a:latin typeface="Arial Rounded MT Bold" panose="020F0704030504030204" pitchFamily="34" charset="0"/>
              </a:rPr>
              <a:t> </a:t>
            </a:r>
            <a:r>
              <a:rPr lang="en-US" dirty="0" err="1" smtClean="0">
                <a:latin typeface="Arial Rounded MT Bold" panose="020F0704030504030204" pitchFamily="34" charset="0"/>
              </a:rPr>
              <a:t>empezar</a:t>
            </a:r>
            <a:r>
              <a:rPr lang="en-US" dirty="0" smtClean="0">
                <a:latin typeface="Arial Rounded MT Bold" panose="020F0704030504030204" pitchFamily="34" charset="0"/>
              </a:rPr>
              <a:t> </a:t>
            </a:r>
            <a:r>
              <a:rPr lang="en-US" dirty="0" err="1" smtClean="0">
                <a:latin typeface="Arial Rounded MT Bold" panose="020F0704030504030204" pitchFamily="34" charset="0"/>
              </a:rPr>
              <a:t>preguntando</a:t>
            </a:r>
            <a:r>
              <a:rPr lang="en-US" dirty="0" smtClean="0">
                <a:latin typeface="Arial Rounded MT Bold" panose="020F0704030504030204" pitchFamily="34" charset="0"/>
              </a:rPr>
              <a:t> a </a:t>
            </a:r>
            <a:r>
              <a:rPr lang="en-US" dirty="0" err="1" smtClean="0">
                <a:latin typeface="Arial Rounded MT Bold" panose="020F0704030504030204" pitchFamily="34" charset="0"/>
              </a:rPr>
              <a:t>todos</a:t>
            </a:r>
            <a:r>
              <a:rPr lang="en-US" dirty="0" smtClean="0">
                <a:latin typeface="Arial Rounded MT Bold" panose="020F0704030504030204" pitchFamily="34" charset="0"/>
              </a:rPr>
              <a:t> </a:t>
            </a:r>
            <a:r>
              <a:rPr lang="en-US" dirty="0" err="1" smtClean="0">
                <a:latin typeface="Arial Rounded MT Bold" panose="020F0704030504030204" pitchFamily="34" charset="0"/>
              </a:rPr>
              <a:t>información</a:t>
            </a:r>
            <a:r>
              <a:rPr lang="en-US" dirty="0" smtClean="0">
                <a:latin typeface="Arial Rounded MT Bold" panose="020F0704030504030204" pitchFamily="34" charset="0"/>
              </a:rPr>
              <a:t> </a:t>
            </a:r>
            <a:r>
              <a:rPr lang="en-US" dirty="0" err="1" smtClean="0">
                <a:latin typeface="Arial Rounded MT Bold" panose="020F0704030504030204" pitchFamily="34" charset="0"/>
              </a:rPr>
              <a:t>sobre</a:t>
            </a:r>
            <a:r>
              <a:rPr lang="en-US" dirty="0" smtClean="0">
                <a:latin typeface="Arial Rounded MT Bold" panose="020F0704030504030204" pitchFamily="34" charset="0"/>
              </a:rPr>
              <a:t>:</a:t>
            </a:r>
            <a:endParaRPr lang="en-US" dirty="0">
              <a:latin typeface="Arial Rounded MT Bold" panose="020F0704030504030204" pitchFamily="34" charset="0"/>
            </a:endParaRPr>
          </a:p>
          <a:p>
            <a:endParaRPr lang="en-US" dirty="0">
              <a:latin typeface="Arial Rounded MT Bold" panose="020F0704030504030204" pitchFamily="34" charset="0"/>
            </a:endParaRPr>
          </a:p>
          <a:p>
            <a:r>
              <a:rPr lang="en-US" dirty="0" smtClean="0">
                <a:latin typeface="Arial Rounded MT Bold" panose="020F0704030504030204" pitchFamily="34" charset="0"/>
              </a:rPr>
              <a:t>-</a:t>
            </a:r>
            <a:r>
              <a:rPr lang="en-US" dirty="0" err="1" smtClean="0">
                <a:latin typeface="Arial Rounded MT Bold" panose="020F0704030504030204" pitchFamily="34" charset="0"/>
              </a:rPr>
              <a:t>estilo</a:t>
            </a:r>
            <a:r>
              <a:rPr lang="en-US" dirty="0" smtClean="0">
                <a:latin typeface="Arial Rounded MT Bold" panose="020F0704030504030204" pitchFamily="34" charset="0"/>
              </a:rPr>
              <a:t> de </a:t>
            </a:r>
            <a:r>
              <a:rPr lang="en-US" dirty="0" err="1" smtClean="0">
                <a:latin typeface="Arial Rounded MT Bold" panose="020F0704030504030204" pitchFamily="34" charset="0"/>
              </a:rPr>
              <a:t>comunicación</a:t>
            </a:r>
            <a:r>
              <a:rPr lang="en-US" dirty="0" smtClean="0">
                <a:latin typeface="Arial Rounded MT Bold" panose="020F0704030504030204" pitchFamily="34" charset="0"/>
              </a:rPr>
              <a:t> que </a:t>
            </a:r>
            <a:r>
              <a:rPr lang="en-US" dirty="0" err="1" smtClean="0">
                <a:latin typeface="Arial Rounded MT Bold" panose="020F0704030504030204" pitchFamily="34" charset="0"/>
              </a:rPr>
              <a:t>prefieren</a:t>
            </a:r>
            <a:r>
              <a:rPr lang="en-US" dirty="0" smtClean="0">
                <a:latin typeface="Arial Rounded MT Bold" panose="020F0704030504030204" pitchFamily="34" charset="0"/>
              </a:rPr>
              <a:t> (</a:t>
            </a:r>
            <a:r>
              <a:rPr lang="en-US" dirty="0" err="1" smtClean="0">
                <a:latin typeface="Arial Rounded MT Bold" panose="020F0704030504030204" pitchFamily="34" charset="0"/>
              </a:rPr>
              <a:t>más</a:t>
            </a:r>
            <a:r>
              <a:rPr lang="en-US" dirty="0" smtClean="0">
                <a:latin typeface="Arial Rounded MT Bold" panose="020F0704030504030204" pitchFamily="34" charset="0"/>
              </a:rPr>
              <a:t> formal o </a:t>
            </a:r>
            <a:r>
              <a:rPr lang="en-US" dirty="0" err="1" smtClean="0">
                <a:latin typeface="Arial Rounded MT Bold" panose="020F0704030504030204" pitchFamily="34" charset="0"/>
              </a:rPr>
              <a:t>más</a:t>
            </a:r>
            <a:r>
              <a:rPr lang="en-US" dirty="0" smtClean="0">
                <a:latin typeface="Arial Rounded MT Bold" panose="020F0704030504030204" pitchFamily="34" charset="0"/>
              </a:rPr>
              <a:t> </a:t>
            </a:r>
            <a:r>
              <a:rPr lang="en-US" dirty="0" err="1" smtClean="0">
                <a:latin typeface="Arial Rounded MT Bold" panose="020F0704030504030204" pitchFamily="34" charset="0"/>
              </a:rPr>
              <a:t>relajado</a:t>
            </a:r>
            <a:r>
              <a:rPr lang="en-US" dirty="0" smtClean="0">
                <a:latin typeface="Arial Rounded MT Bold" panose="020F0704030504030204" pitchFamily="34" charset="0"/>
              </a:rPr>
              <a:t>)</a:t>
            </a:r>
            <a:endParaRPr lang="en-US" dirty="0">
              <a:latin typeface="Arial Rounded MT Bold" panose="020F0704030504030204" pitchFamily="34" charset="0"/>
            </a:endParaRPr>
          </a:p>
          <a:p>
            <a:r>
              <a:rPr lang="en-US" dirty="0" smtClean="0">
                <a:latin typeface="Arial Rounded MT Bold" panose="020F0704030504030204" pitchFamily="34" charset="0"/>
              </a:rPr>
              <a:t>-</a:t>
            </a:r>
            <a:r>
              <a:rPr lang="en-US" dirty="0" err="1" smtClean="0">
                <a:latin typeface="Arial Rounded MT Bold" panose="020F0704030504030204" pitchFamily="34" charset="0"/>
              </a:rPr>
              <a:t>su</a:t>
            </a:r>
            <a:r>
              <a:rPr lang="en-US" dirty="0" smtClean="0">
                <a:latin typeface="Arial Rounded MT Bold" panose="020F0704030504030204" pitchFamily="34" charset="0"/>
              </a:rPr>
              <a:t> </a:t>
            </a:r>
            <a:r>
              <a:rPr lang="en-US" dirty="0" err="1" smtClean="0">
                <a:latin typeface="Arial Rounded MT Bold" panose="020F0704030504030204" pitchFamily="34" charset="0"/>
              </a:rPr>
              <a:t>punto</a:t>
            </a:r>
            <a:r>
              <a:rPr lang="en-US" dirty="0" smtClean="0">
                <a:latin typeface="Arial Rounded MT Bold" panose="020F0704030504030204" pitchFamily="34" charset="0"/>
              </a:rPr>
              <a:t> </a:t>
            </a:r>
            <a:r>
              <a:rPr lang="en-US" dirty="0" smtClean="0">
                <a:latin typeface="Arial Rounded MT Bold" panose="020F0704030504030204" pitchFamily="34" charset="0"/>
              </a:rPr>
              <a:t>de vista </a:t>
            </a:r>
            <a:r>
              <a:rPr lang="en-US" dirty="0" err="1" smtClean="0">
                <a:latin typeface="Arial Rounded MT Bold" panose="020F0704030504030204" pitchFamily="34" charset="0"/>
              </a:rPr>
              <a:t>sobre</a:t>
            </a:r>
            <a:r>
              <a:rPr lang="en-US" dirty="0" smtClean="0">
                <a:latin typeface="Arial Rounded MT Bold" panose="020F0704030504030204" pitchFamily="34" charset="0"/>
              </a:rPr>
              <a:t> </a:t>
            </a:r>
            <a:r>
              <a:rPr lang="en-US" dirty="0" err="1" smtClean="0">
                <a:latin typeface="Arial Rounded MT Bold" panose="020F0704030504030204" pitchFamily="34" charset="0"/>
              </a:rPr>
              <a:t>los</a:t>
            </a:r>
            <a:r>
              <a:rPr lang="en-US" dirty="0" smtClean="0">
                <a:latin typeface="Arial Rounded MT Bold" panose="020F0704030504030204" pitchFamily="34" charset="0"/>
              </a:rPr>
              <a:t> </a:t>
            </a:r>
            <a:r>
              <a:rPr lang="en-US" dirty="0" err="1" smtClean="0">
                <a:latin typeface="Arial Rounded MT Bold" panose="020F0704030504030204" pitchFamily="34" charset="0"/>
              </a:rPr>
              <a:t>horarios</a:t>
            </a:r>
            <a:r>
              <a:rPr lang="en-US" dirty="0" smtClean="0">
                <a:latin typeface="Arial Rounded MT Bold" panose="020F0704030504030204" pitchFamily="34" charset="0"/>
              </a:rPr>
              <a:t>, </a:t>
            </a:r>
            <a:r>
              <a:rPr lang="en-US" dirty="0" err="1" smtClean="0">
                <a:latin typeface="Arial Rounded MT Bold" panose="020F0704030504030204" pitchFamily="34" charset="0"/>
              </a:rPr>
              <a:t>largas</a:t>
            </a:r>
            <a:r>
              <a:rPr lang="en-US" dirty="0" smtClean="0">
                <a:latin typeface="Arial Rounded MT Bold" panose="020F0704030504030204" pitchFamily="34" charset="0"/>
              </a:rPr>
              <a:t> </a:t>
            </a:r>
            <a:r>
              <a:rPr lang="en-US" dirty="0" err="1" smtClean="0">
                <a:latin typeface="Arial Rounded MT Bold" panose="020F0704030504030204" pitchFamily="34" charset="0"/>
              </a:rPr>
              <a:t>jornadas</a:t>
            </a:r>
            <a:r>
              <a:rPr lang="en-US" dirty="0" smtClean="0">
                <a:latin typeface="Arial Rounded MT Bold" panose="020F0704030504030204" pitchFamily="34" charset="0"/>
              </a:rPr>
              <a:t>, etc.</a:t>
            </a:r>
            <a:endParaRPr lang="en-US" dirty="0">
              <a:latin typeface="Arial Rounded MT Bold" panose="020F0704030504030204" pitchFamily="34" charset="0"/>
            </a:endParaRPr>
          </a:p>
          <a:p>
            <a:r>
              <a:rPr lang="en-US" dirty="0" smtClean="0">
                <a:latin typeface="Arial Rounded MT Bold" panose="020F0704030504030204" pitchFamily="34" charset="0"/>
              </a:rPr>
              <a:t>-</a:t>
            </a:r>
            <a:r>
              <a:rPr lang="en-US" dirty="0" err="1" smtClean="0">
                <a:latin typeface="Arial Rounded MT Bold" panose="020F0704030504030204" pitchFamily="34" charset="0"/>
              </a:rPr>
              <a:t>vacaciones</a:t>
            </a:r>
            <a:r>
              <a:rPr lang="en-US" dirty="0" smtClean="0">
                <a:latin typeface="Arial Rounded MT Bold" panose="020F0704030504030204" pitchFamily="34" charset="0"/>
              </a:rPr>
              <a:t> que no </a:t>
            </a:r>
            <a:r>
              <a:rPr lang="en-US" dirty="0" err="1" smtClean="0">
                <a:latin typeface="Arial Rounded MT Bold" panose="020F0704030504030204" pitchFamily="34" charset="0"/>
              </a:rPr>
              <a:t>querrían</a:t>
            </a:r>
            <a:r>
              <a:rPr lang="en-US" dirty="0" smtClean="0">
                <a:latin typeface="Arial Rounded MT Bold" panose="020F0704030504030204" pitchFamily="34" charset="0"/>
              </a:rPr>
              <a:t> </a:t>
            </a:r>
            <a:r>
              <a:rPr lang="en-US" dirty="0" err="1" smtClean="0">
                <a:latin typeface="Arial Rounded MT Bold" panose="020F0704030504030204" pitchFamily="34" charset="0"/>
              </a:rPr>
              <a:t>perder</a:t>
            </a:r>
            <a:r>
              <a:rPr lang="en-US" dirty="0" smtClean="0">
                <a:latin typeface="Arial Rounded MT Bold" panose="020F0704030504030204" pitchFamily="34" charset="0"/>
              </a:rPr>
              <a:t> (</a:t>
            </a:r>
            <a:r>
              <a:rPr lang="en-US" dirty="0" err="1" smtClean="0">
                <a:latin typeface="Arial Rounded MT Bold" panose="020F0704030504030204" pitchFamily="34" charset="0"/>
              </a:rPr>
              <a:t>nacionales</a:t>
            </a:r>
            <a:r>
              <a:rPr lang="en-US" dirty="0" smtClean="0">
                <a:latin typeface="Arial Rounded MT Bold" panose="020F0704030504030204" pitchFamily="34" charset="0"/>
              </a:rPr>
              <a:t>/</a:t>
            </a:r>
            <a:r>
              <a:rPr lang="en-US" dirty="0" err="1" smtClean="0">
                <a:latin typeface="Arial Rounded MT Bold" panose="020F0704030504030204" pitchFamily="34" charset="0"/>
              </a:rPr>
              <a:t>religiosas</a:t>
            </a:r>
            <a:r>
              <a:rPr lang="en-US" dirty="0" smtClean="0">
                <a:latin typeface="Arial Rounded MT Bold" panose="020F0704030504030204" pitchFamily="34" charset="0"/>
              </a:rPr>
              <a:t>)</a:t>
            </a:r>
            <a:endParaRPr lang="en-US" dirty="0">
              <a:latin typeface="Arial Rounded MT Bold" panose="020F0704030504030204" pitchFamily="34" charset="0"/>
            </a:endParaRPr>
          </a:p>
          <a:p>
            <a:r>
              <a:rPr lang="en-US" dirty="0" smtClean="0">
                <a:latin typeface="Arial Rounded MT Bold" panose="020F0704030504030204" pitchFamily="34" charset="0"/>
              </a:rPr>
              <a:t>-</a:t>
            </a:r>
            <a:r>
              <a:rPr lang="en-US" dirty="0" err="1" smtClean="0">
                <a:latin typeface="Arial Rounded MT Bold" panose="020F0704030504030204" pitchFamily="34" charset="0"/>
              </a:rPr>
              <a:t>tolerancia</a:t>
            </a:r>
            <a:r>
              <a:rPr lang="en-US" dirty="0" smtClean="0">
                <a:latin typeface="Arial Rounded MT Bold" panose="020F0704030504030204" pitchFamily="34" charset="0"/>
              </a:rPr>
              <a:t> a la </a:t>
            </a:r>
            <a:r>
              <a:rPr lang="en-US" dirty="0" err="1" smtClean="0">
                <a:latin typeface="Arial Rounded MT Bold" panose="020F0704030504030204" pitchFamily="34" charset="0"/>
              </a:rPr>
              <a:t>incertidumbre</a:t>
            </a:r>
            <a:endParaRPr lang="en-US" dirty="0">
              <a:latin typeface="Arial Rounded MT Bold" panose="020F0704030504030204" pitchFamily="34" charset="0"/>
            </a:endParaRPr>
          </a:p>
          <a:p>
            <a:r>
              <a:rPr lang="en-US" dirty="0" smtClean="0">
                <a:latin typeface="Arial Rounded MT Bold" panose="020F0704030504030204" pitchFamily="34" charset="0"/>
              </a:rPr>
              <a:t>-</a:t>
            </a:r>
            <a:r>
              <a:rPr lang="en-US" dirty="0" err="1" smtClean="0">
                <a:latin typeface="Arial Rounded MT Bold" panose="020F0704030504030204" pitchFamily="34" charset="0"/>
              </a:rPr>
              <a:t>valores</a:t>
            </a:r>
            <a:r>
              <a:rPr lang="en-US" dirty="0" smtClean="0">
                <a:latin typeface="Arial Rounded MT Bold" panose="020F0704030504030204" pitchFamily="34" charset="0"/>
              </a:rPr>
              <a:t> </a:t>
            </a:r>
            <a:r>
              <a:rPr lang="en-US" dirty="0" err="1" smtClean="0">
                <a:latin typeface="Arial Rounded MT Bold" panose="020F0704030504030204" pitchFamily="34" charset="0"/>
              </a:rPr>
              <a:t>relacionados</a:t>
            </a:r>
            <a:r>
              <a:rPr lang="en-US" dirty="0" smtClean="0">
                <a:latin typeface="Arial Rounded MT Bold" panose="020F0704030504030204" pitchFamily="34" charset="0"/>
              </a:rPr>
              <a:t> con el </a:t>
            </a:r>
            <a:r>
              <a:rPr lang="en-US" dirty="0" err="1" smtClean="0">
                <a:latin typeface="Arial Rounded MT Bold" panose="020F0704030504030204" pitchFamily="34" charset="0"/>
              </a:rPr>
              <a:t>trabajo</a:t>
            </a:r>
            <a:r>
              <a:rPr lang="en-US" dirty="0" smtClean="0">
                <a:latin typeface="Arial Rounded MT Bold" panose="020F0704030504030204" pitchFamily="34" charset="0"/>
              </a:rPr>
              <a:t> que </a:t>
            </a:r>
            <a:r>
              <a:rPr lang="en-US" dirty="0" err="1" smtClean="0">
                <a:latin typeface="Arial Rounded MT Bold" panose="020F0704030504030204" pitchFamily="34" charset="0"/>
              </a:rPr>
              <a:t>valoran</a:t>
            </a:r>
            <a:r>
              <a:rPr lang="en-US" dirty="0" smtClean="0">
                <a:latin typeface="Arial Rounded MT Bold" panose="020F0704030504030204" pitchFamily="34" charset="0"/>
              </a:rPr>
              <a:t> </a:t>
            </a:r>
            <a:r>
              <a:rPr lang="en-US" dirty="0" err="1" smtClean="0">
                <a:latin typeface="Arial Rounded MT Bold" panose="020F0704030504030204" pitchFamily="34" charset="0"/>
              </a:rPr>
              <a:t>más</a:t>
            </a:r>
            <a:endParaRPr lang="en-US" dirty="0">
              <a:latin typeface="Arial Rounded MT Bold" panose="020F0704030504030204" pitchFamily="34" charset="0"/>
            </a:endParaRPr>
          </a:p>
          <a:p>
            <a:endParaRPr lang="en-US" dirty="0">
              <a:latin typeface="Arial Rounded MT Bold" panose="020F0704030504030204" pitchFamily="34" charset="0"/>
            </a:endParaRPr>
          </a:p>
          <a:p>
            <a:r>
              <a:rPr lang="en-US" dirty="0" smtClean="0">
                <a:latin typeface="Arial Rounded MT Bold" panose="020F0704030504030204" pitchFamily="34" charset="0"/>
              </a:rPr>
              <a:t>Si </a:t>
            </a:r>
            <a:r>
              <a:rPr lang="en-US" dirty="0" err="1" smtClean="0">
                <a:latin typeface="Arial Rounded MT Bold" panose="020F0704030504030204" pitchFamily="34" charset="0"/>
              </a:rPr>
              <a:t>fuera</a:t>
            </a:r>
            <a:r>
              <a:rPr lang="en-US" dirty="0" smtClean="0">
                <a:latin typeface="Arial Rounded MT Bold" panose="020F0704030504030204" pitchFamily="34" charset="0"/>
              </a:rPr>
              <a:t> el </a:t>
            </a:r>
            <a:r>
              <a:rPr lang="en-US" dirty="0" err="1" smtClean="0">
                <a:latin typeface="Arial Rounded MT Bold" panose="020F0704030504030204" pitchFamily="34" charset="0"/>
              </a:rPr>
              <a:t>caso</a:t>
            </a:r>
            <a:r>
              <a:rPr lang="en-US" dirty="0" smtClean="0">
                <a:latin typeface="Arial Rounded MT Bold" panose="020F0704030504030204" pitchFamily="34" charset="0"/>
              </a:rPr>
              <a:t>:</a:t>
            </a:r>
            <a:endParaRPr lang="en-US" dirty="0">
              <a:latin typeface="Arial Rounded MT Bold" panose="020F0704030504030204" pitchFamily="34" charset="0"/>
            </a:endParaRPr>
          </a:p>
          <a:p>
            <a:r>
              <a:rPr lang="en-US" dirty="0">
                <a:latin typeface="Arial Rounded MT Bold" panose="020F0704030504030204" pitchFamily="34" charset="0"/>
              </a:rPr>
              <a:t>- </a:t>
            </a:r>
            <a:r>
              <a:rPr lang="en-US" dirty="0" err="1" smtClean="0">
                <a:latin typeface="Arial Rounded MT Bold" panose="020F0704030504030204" pitchFamily="34" charset="0"/>
              </a:rPr>
              <a:t>Etiquetas</a:t>
            </a:r>
            <a:r>
              <a:rPr lang="en-US" dirty="0" smtClean="0">
                <a:latin typeface="Arial Rounded MT Bold" panose="020F0704030504030204" pitchFamily="34" charset="0"/>
              </a:rPr>
              <a:t> y </a:t>
            </a:r>
            <a:r>
              <a:rPr lang="en-US" dirty="0" err="1" smtClean="0">
                <a:latin typeface="Arial Rounded MT Bold" panose="020F0704030504030204" pitchFamily="34" charset="0"/>
              </a:rPr>
              <a:t>estereotipos</a:t>
            </a:r>
            <a:r>
              <a:rPr lang="en-US" dirty="0" smtClean="0">
                <a:latin typeface="Arial Rounded MT Bold" panose="020F0704030504030204" pitchFamily="34" charset="0"/>
              </a:rPr>
              <a:t>/</a:t>
            </a:r>
            <a:r>
              <a:rPr lang="en-US" dirty="0" err="1" smtClean="0">
                <a:latin typeface="Arial Rounded MT Bold" panose="020F0704030504030204" pitchFamily="34" charset="0"/>
              </a:rPr>
              <a:t>comentarios</a:t>
            </a:r>
            <a:r>
              <a:rPr lang="en-US" dirty="0" smtClean="0">
                <a:latin typeface="Arial Rounded MT Bold" panose="020F0704030504030204" pitchFamily="34" charset="0"/>
              </a:rPr>
              <a:t> que </a:t>
            </a:r>
            <a:r>
              <a:rPr lang="en-US" dirty="0" err="1" smtClean="0">
                <a:latin typeface="Arial Rounded MT Bold" panose="020F0704030504030204" pitchFamily="34" charset="0"/>
              </a:rPr>
              <a:t>más</a:t>
            </a:r>
            <a:r>
              <a:rPr lang="en-US" dirty="0" smtClean="0">
                <a:latin typeface="Arial Rounded MT Bold" panose="020F0704030504030204" pitchFamily="34" charset="0"/>
              </a:rPr>
              <a:t> les </a:t>
            </a:r>
            <a:r>
              <a:rPr lang="en-US" dirty="0" err="1" smtClean="0">
                <a:latin typeface="Arial Rounded MT Bold" panose="020F0704030504030204" pitchFamily="34" charset="0"/>
              </a:rPr>
              <a:t>molestan</a:t>
            </a:r>
            <a:r>
              <a:rPr lang="en-US" dirty="0" smtClean="0">
                <a:latin typeface="Arial Rounded MT Bold" panose="020F0704030504030204" pitchFamily="34" charset="0"/>
              </a:rPr>
              <a:t> y que </a:t>
            </a:r>
            <a:r>
              <a:rPr lang="en-US" dirty="0" err="1" smtClean="0">
                <a:latin typeface="Arial Rounded MT Bold" panose="020F0704030504030204" pitchFamily="34" charset="0"/>
              </a:rPr>
              <a:t>nunca</a:t>
            </a:r>
            <a:r>
              <a:rPr lang="en-US" dirty="0" smtClean="0">
                <a:latin typeface="Arial Rounded MT Bold" panose="020F0704030504030204" pitchFamily="34" charset="0"/>
              </a:rPr>
              <a:t> </a:t>
            </a:r>
            <a:r>
              <a:rPr lang="en-US" dirty="0" err="1" smtClean="0">
                <a:latin typeface="Arial Rounded MT Bold" panose="020F0704030504030204" pitchFamily="34" charset="0"/>
              </a:rPr>
              <a:t>deben</a:t>
            </a:r>
            <a:r>
              <a:rPr lang="en-US" dirty="0" smtClean="0">
                <a:latin typeface="Arial Rounded MT Bold" panose="020F0704030504030204" pitchFamily="34" charset="0"/>
              </a:rPr>
              <a:t> </a:t>
            </a:r>
            <a:r>
              <a:rPr lang="en-US" dirty="0" err="1" smtClean="0">
                <a:latin typeface="Arial Rounded MT Bold" panose="020F0704030504030204" pitchFamily="34" charset="0"/>
              </a:rPr>
              <a:t>usarse</a:t>
            </a:r>
            <a:endParaRPr lang="en-US" dirty="0">
              <a:latin typeface="Arial Rounded MT Bold" panose="020F0704030504030204" pitchFamily="34" charset="0"/>
            </a:endParaRPr>
          </a:p>
          <a:p>
            <a:endParaRPr lang="en-US" dirty="0">
              <a:latin typeface="Arial Rounded MT Bold" panose="020F0704030504030204" pitchFamily="34" charset="0"/>
            </a:endParaRPr>
          </a:p>
          <a:p>
            <a:r>
              <a:rPr lang="en-US" dirty="0" smtClean="0">
                <a:latin typeface="Arial Rounded MT Bold" panose="020F0704030504030204" pitchFamily="34" charset="0"/>
              </a:rPr>
              <a:t>Este </a:t>
            </a:r>
            <a:r>
              <a:rPr lang="en-US" dirty="0" err="1" smtClean="0">
                <a:latin typeface="Arial Rounded MT Bold" panose="020F0704030504030204" pitchFamily="34" charset="0"/>
              </a:rPr>
              <a:t>debería</a:t>
            </a:r>
            <a:r>
              <a:rPr lang="en-US" dirty="0" smtClean="0">
                <a:latin typeface="Arial Rounded MT Bold" panose="020F0704030504030204" pitchFamily="34" charset="0"/>
              </a:rPr>
              <a:t> </a:t>
            </a:r>
            <a:r>
              <a:rPr lang="en-US" dirty="0" err="1" smtClean="0">
                <a:latin typeface="Arial Rounded MT Bold" panose="020F0704030504030204" pitchFamily="34" charset="0"/>
              </a:rPr>
              <a:t>ser</a:t>
            </a:r>
            <a:r>
              <a:rPr lang="en-US" dirty="0" smtClean="0">
                <a:latin typeface="Arial Rounded MT Bold" panose="020F0704030504030204" pitchFamily="34" charset="0"/>
              </a:rPr>
              <a:t> un </a:t>
            </a:r>
            <a:r>
              <a:rPr lang="en-US" dirty="0" err="1" smtClean="0">
                <a:latin typeface="Arial Rounded MT Bold" panose="020F0704030504030204" pitchFamily="34" charset="0"/>
              </a:rPr>
              <a:t>intercambio</a:t>
            </a:r>
            <a:r>
              <a:rPr lang="en-US" dirty="0" smtClean="0">
                <a:latin typeface="Arial Rounded MT Bold" panose="020F0704030504030204" pitchFamily="34" charset="0"/>
              </a:rPr>
              <a:t> 100</a:t>
            </a:r>
            <a:r>
              <a:rPr lang="en-US" dirty="0">
                <a:latin typeface="Arial Rounded MT Bold" panose="020F0704030504030204" pitchFamily="34" charset="0"/>
              </a:rPr>
              <a:t>% </a:t>
            </a:r>
            <a:r>
              <a:rPr lang="en-US" dirty="0" err="1" smtClean="0">
                <a:latin typeface="Arial Rounded MT Bold" panose="020F0704030504030204" pitchFamily="34" charset="0"/>
              </a:rPr>
              <a:t>voluntario</a:t>
            </a:r>
            <a:r>
              <a:rPr lang="en-US" dirty="0" smtClean="0">
                <a:latin typeface="Arial Rounded MT Bold" panose="020F0704030504030204" pitchFamily="34" charset="0"/>
              </a:rPr>
              <a:t> </a:t>
            </a:r>
            <a:r>
              <a:rPr lang="en-US" dirty="0">
                <a:latin typeface="Arial Rounded MT Bold" panose="020F0704030504030204" pitchFamily="34" charset="0"/>
              </a:rPr>
              <a:t>– </a:t>
            </a:r>
            <a:r>
              <a:rPr lang="en-US" dirty="0" err="1" smtClean="0">
                <a:latin typeface="Arial Rounded MT Bold" panose="020F0704030504030204" pitchFamily="34" charset="0"/>
              </a:rPr>
              <a:t>nadie</a:t>
            </a:r>
            <a:r>
              <a:rPr lang="en-US" dirty="0" smtClean="0">
                <a:latin typeface="Arial Rounded MT Bold" panose="020F0704030504030204" pitchFamily="34" charset="0"/>
              </a:rPr>
              <a:t> </a:t>
            </a:r>
            <a:r>
              <a:rPr lang="en-US" dirty="0" err="1" smtClean="0">
                <a:latin typeface="Arial Rounded MT Bold" panose="020F0704030504030204" pitchFamily="34" charset="0"/>
              </a:rPr>
              <a:t>debería</a:t>
            </a:r>
            <a:r>
              <a:rPr lang="en-US" dirty="0" smtClean="0">
                <a:latin typeface="Arial Rounded MT Bold" panose="020F0704030504030204" pitchFamily="34" charset="0"/>
              </a:rPr>
              <a:t> </a:t>
            </a:r>
            <a:r>
              <a:rPr lang="en-US" dirty="0" err="1" smtClean="0">
                <a:latin typeface="Arial Rounded MT Bold" panose="020F0704030504030204" pitchFamily="34" charset="0"/>
              </a:rPr>
              <a:t>sentirse</a:t>
            </a:r>
            <a:r>
              <a:rPr lang="en-US" dirty="0" smtClean="0">
                <a:latin typeface="Arial Rounded MT Bold" panose="020F0704030504030204" pitchFamily="34" charset="0"/>
              </a:rPr>
              <a:t> </a:t>
            </a:r>
            <a:r>
              <a:rPr lang="en-US" dirty="0" err="1" smtClean="0">
                <a:latin typeface="Arial Rounded MT Bold" panose="020F0704030504030204" pitchFamily="34" charset="0"/>
              </a:rPr>
              <a:t>forzado</a:t>
            </a:r>
            <a:r>
              <a:rPr lang="en-US" dirty="0" smtClean="0">
                <a:latin typeface="Arial Rounded MT Bold" panose="020F0704030504030204" pitchFamily="34" charset="0"/>
              </a:rPr>
              <a:t> a </a:t>
            </a:r>
            <a:r>
              <a:rPr lang="en-US" dirty="0" err="1" smtClean="0">
                <a:latin typeface="Arial Rounded MT Bold" panose="020F0704030504030204" pitchFamily="34" charset="0"/>
              </a:rPr>
              <a:t>compartir</a:t>
            </a:r>
            <a:r>
              <a:rPr lang="en-US" dirty="0" smtClean="0">
                <a:latin typeface="Arial Rounded MT Bold" panose="020F0704030504030204" pitchFamily="34" charset="0"/>
              </a:rPr>
              <a:t> o </a:t>
            </a:r>
            <a:r>
              <a:rPr lang="en-US" dirty="0" err="1" smtClean="0">
                <a:latin typeface="Arial Rounded MT Bold" panose="020F0704030504030204" pitchFamily="34" charset="0"/>
              </a:rPr>
              <a:t>hablar</a:t>
            </a:r>
            <a:r>
              <a:rPr lang="en-US" dirty="0" smtClean="0">
                <a:latin typeface="Arial Rounded MT Bold" panose="020F0704030504030204" pitchFamily="34" charset="0"/>
              </a:rPr>
              <a:t> </a:t>
            </a:r>
            <a:r>
              <a:rPr lang="en-US" dirty="0" err="1" smtClean="0">
                <a:latin typeface="Arial Rounded MT Bold" panose="020F0704030504030204" pitchFamily="34" charset="0"/>
              </a:rPr>
              <a:t>sobre</a:t>
            </a:r>
            <a:r>
              <a:rPr lang="en-US" dirty="0" smtClean="0">
                <a:latin typeface="Arial Rounded MT Bold" panose="020F0704030504030204" pitchFamily="34" charset="0"/>
              </a:rPr>
              <a:t> </a:t>
            </a:r>
            <a:r>
              <a:rPr lang="en-US" dirty="0" err="1" smtClean="0">
                <a:latin typeface="Arial Rounded MT Bold" panose="020F0704030504030204" pitchFamily="34" charset="0"/>
              </a:rPr>
              <a:t>cosas</a:t>
            </a:r>
            <a:r>
              <a:rPr lang="en-US" dirty="0" smtClean="0">
                <a:latin typeface="Arial Rounded MT Bold" panose="020F0704030504030204" pitchFamily="34" charset="0"/>
              </a:rPr>
              <a:t> que no </a:t>
            </a:r>
            <a:r>
              <a:rPr lang="en-US" dirty="0" err="1" smtClean="0">
                <a:latin typeface="Arial Rounded MT Bold" panose="020F0704030504030204" pitchFamily="34" charset="0"/>
              </a:rPr>
              <a:t>quieren</a:t>
            </a:r>
            <a:r>
              <a:rPr lang="en-US" dirty="0" smtClean="0">
                <a:latin typeface="Arial Rounded MT Bold" panose="020F0704030504030204" pitchFamily="34" charset="0"/>
              </a:rPr>
              <a:t>.</a:t>
            </a:r>
            <a:endParaRPr lang="en-US" dirty="0">
              <a:latin typeface="Arial Rounded MT Bold" panose="020F0704030504030204" pitchFamily="34" charset="0"/>
            </a:endParaRPr>
          </a:p>
          <a:p>
            <a:endParaRPr lang="en-US" dirty="0">
              <a:latin typeface="Arial Rounded MT Bold" panose="020F0704030504030204" pitchFamily="34" charset="0"/>
            </a:endParaRPr>
          </a:p>
          <a:p>
            <a:endParaRPr lang="en-US" dirty="0">
              <a:latin typeface="Arial Rounded MT Bold" panose="020F0704030504030204" pitchFamily="34" charset="0"/>
            </a:endParaRPr>
          </a:p>
          <a:p>
            <a:endParaRPr lang="en-US"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2773276" y="395291"/>
            <a:ext cx="7338871" cy="1200329"/>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Problemas</a:t>
            </a:r>
            <a:r>
              <a:rPr lang="en-GB" sz="3600" b="1" dirty="0">
                <a:solidFill>
                  <a:schemeClr val="accent1">
                    <a:lumMod val="75000"/>
                  </a:schemeClr>
                </a:solidFill>
                <a:latin typeface="Arial Rounded MT Bold" panose="020F0704030504030204" pitchFamily="34" charset="0"/>
              </a:rPr>
              <a:t> de </a:t>
            </a:r>
            <a:r>
              <a:rPr lang="en-GB" sz="3600" b="1" dirty="0" err="1">
                <a:solidFill>
                  <a:schemeClr val="accent1">
                    <a:lumMod val="75000"/>
                  </a:schemeClr>
                </a:solidFill>
                <a:latin typeface="Arial Rounded MT Bold" panose="020F0704030504030204" pitchFamily="34" charset="0"/>
              </a:rPr>
              <a:t>comunicación</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interculturales</a:t>
            </a:r>
            <a:endParaRPr lang="en-GB" sz="3600" b="1" dirty="0">
              <a:solidFill>
                <a:schemeClr val="accent1">
                  <a:lumMod val="75000"/>
                </a:schemeClr>
              </a:solidFill>
            </a:endParaRPr>
          </a:p>
        </p:txBody>
      </p:sp>
      <p:sp>
        <p:nvSpPr>
          <p:cNvPr id="3" name="TextBox 2">
            <a:extLst>
              <a:ext uri="{FF2B5EF4-FFF2-40B4-BE49-F238E27FC236}">
                <a16:creationId xmlns:a16="http://schemas.microsoft.com/office/drawing/2014/main" xmlns="" id="{B5053787-8A49-454F-B3ED-7EA156B8C7D3}"/>
              </a:ext>
            </a:extLst>
          </p:cNvPr>
          <p:cNvSpPr txBox="1"/>
          <p:nvPr/>
        </p:nvSpPr>
        <p:spPr>
          <a:xfrm>
            <a:off x="2631874" y="1681819"/>
            <a:ext cx="7345246" cy="369332"/>
          </a:xfrm>
          <a:prstGeom prst="rect">
            <a:avLst/>
          </a:prstGeom>
          <a:noFill/>
        </p:spPr>
        <p:txBody>
          <a:bodyPr wrap="square">
            <a:spAutoFit/>
          </a:bodyPr>
          <a:lstStyle/>
          <a:p>
            <a:pPr>
              <a:defRPr/>
            </a:pPr>
            <a:r>
              <a:rPr lang="en-GB" altLang="es-ES" dirty="0">
                <a:solidFill>
                  <a:schemeClr val="accent6">
                    <a:lumMod val="75000"/>
                  </a:schemeClr>
                </a:solidFill>
                <a:latin typeface="Arial Rounded MT Bold" panose="020F0704030504030204" pitchFamily="34" charset="0"/>
              </a:rPr>
              <a:t>3. </a:t>
            </a:r>
            <a:r>
              <a:rPr lang="en-GB" altLang="es-ES" dirty="0" err="1">
                <a:solidFill>
                  <a:schemeClr val="accent6">
                    <a:lumMod val="75000"/>
                  </a:schemeClr>
                </a:solidFill>
                <a:latin typeface="Arial Rounded MT Bold" panose="020F0704030504030204" pitchFamily="34" charset="0"/>
              </a:rPr>
              <a:t>Prevención</a:t>
            </a:r>
            <a:r>
              <a:rPr lang="en-GB" altLang="es-ES" dirty="0">
                <a:solidFill>
                  <a:schemeClr val="accent6">
                    <a:lumMod val="75000"/>
                  </a:schemeClr>
                </a:solidFill>
                <a:latin typeface="Arial Rounded MT Bold" panose="020F0704030504030204" pitchFamily="34" charset="0"/>
              </a:rPr>
              <a:t> de </a:t>
            </a:r>
            <a:r>
              <a:rPr lang="en-GB" altLang="es-ES" dirty="0" err="1">
                <a:solidFill>
                  <a:schemeClr val="accent6">
                    <a:lumMod val="75000"/>
                  </a:schemeClr>
                </a:solidFill>
                <a:latin typeface="Arial Rounded MT Bold" panose="020F0704030504030204" pitchFamily="34" charset="0"/>
              </a:rPr>
              <a:t>los</a:t>
            </a:r>
            <a:r>
              <a:rPr lang="en-GB" altLang="es-ES" dirty="0">
                <a:solidFill>
                  <a:schemeClr val="accent6">
                    <a:lumMod val="75000"/>
                  </a:schemeClr>
                </a:solidFill>
                <a:latin typeface="Arial Rounded MT Bold" panose="020F0704030504030204" pitchFamily="34" charset="0"/>
              </a:rPr>
              <a:t> </a:t>
            </a:r>
            <a:r>
              <a:rPr lang="en-GB" altLang="es-ES" dirty="0" err="1">
                <a:solidFill>
                  <a:schemeClr val="accent6">
                    <a:lumMod val="75000"/>
                  </a:schemeClr>
                </a:solidFill>
                <a:latin typeface="Arial Rounded MT Bold" panose="020F0704030504030204" pitchFamily="34" charset="0"/>
              </a:rPr>
              <a:t>problemas</a:t>
            </a:r>
            <a:r>
              <a:rPr lang="en-GB" altLang="es-ES" dirty="0">
                <a:solidFill>
                  <a:schemeClr val="accent6">
                    <a:lumMod val="75000"/>
                  </a:schemeClr>
                </a:solidFill>
                <a:latin typeface="Arial Rounded MT Bold" panose="020F0704030504030204" pitchFamily="34" charset="0"/>
              </a:rPr>
              <a:t> de </a:t>
            </a:r>
            <a:r>
              <a:rPr lang="en-GB" altLang="es-ES" dirty="0" err="1">
                <a:solidFill>
                  <a:schemeClr val="accent6">
                    <a:lumMod val="75000"/>
                  </a:schemeClr>
                </a:solidFill>
                <a:latin typeface="Arial Rounded MT Bold" panose="020F0704030504030204" pitchFamily="34" charset="0"/>
              </a:rPr>
              <a:t>comunicación</a:t>
            </a:r>
            <a:r>
              <a:rPr lang="en-GB" altLang="es-ES" dirty="0">
                <a:solidFill>
                  <a:schemeClr val="accent6">
                    <a:lumMod val="75000"/>
                  </a:schemeClr>
                </a:solidFill>
                <a:latin typeface="Arial Rounded MT Bold" panose="020F0704030504030204" pitchFamily="34" charset="0"/>
              </a:rPr>
              <a:t> </a:t>
            </a:r>
            <a:r>
              <a:rPr lang="en-GB" altLang="es-ES" dirty="0" err="1">
                <a:solidFill>
                  <a:schemeClr val="accent6">
                    <a:lumMod val="75000"/>
                  </a:schemeClr>
                </a:solidFill>
                <a:latin typeface="Arial Rounded MT Bold" panose="020F0704030504030204" pitchFamily="34" charset="0"/>
              </a:rPr>
              <a:t>interculturales</a:t>
            </a:r>
            <a:endParaRPr lang="en-GB" altLang="es-ES" dirty="0">
              <a:solidFill>
                <a:schemeClr val="accent6">
                  <a:lumMod val="75000"/>
                </a:schemeClr>
              </a:solidFill>
              <a:latin typeface="Arial Rounded MT Bold" panose="020F0704030504030204" pitchFamily="34" charset="0"/>
            </a:endParaRPr>
          </a:p>
        </p:txBody>
      </p:sp>
    </p:spTree>
    <p:extLst>
      <p:ext uri="{BB962C8B-B14F-4D97-AF65-F5344CB8AC3E}">
        <p14:creationId xmlns:p14="http://schemas.microsoft.com/office/powerpoint/2010/main" val="177920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773276" y="1709790"/>
            <a:ext cx="87683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s-ES" dirty="0">
                <a:solidFill>
                  <a:srgbClr val="70AD47">
                    <a:lumMod val="75000"/>
                  </a:srgbClr>
                </a:solidFill>
                <a:latin typeface="Arial Rounded MT Bold" panose="020F0704030504030204" pitchFamily="34" charset="0"/>
              </a:rPr>
              <a:t>1</a:t>
            </a:r>
            <a:r>
              <a:rPr kumimoji="0" lang="en-GB" altLang="es-ES" sz="1800" b="0" i="0" u="none" strike="noStrike" kern="1200" cap="none" spc="0" normalizeH="0" baseline="0" noProof="0" dirty="0">
                <a:ln>
                  <a:noFill/>
                </a:ln>
                <a:solidFill>
                  <a:srgbClr val="70AD47">
                    <a:lumMod val="75000"/>
                  </a:srgbClr>
                </a:solidFill>
                <a:effectLst/>
                <a:uLnTx/>
                <a:uFillTx/>
                <a:latin typeface="Arial Rounded MT Bold" panose="020F0704030504030204" pitchFamily="34" charset="0"/>
                <a:ea typeface="+mn-ea"/>
                <a:cs typeface="+mn-cs"/>
              </a:rPr>
              <a:t>. </a:t>
            </a:r>
            <a:r>
              <a:rPr kumimoji="0" lang="en-GB" altLang="es-ES" sz="1800" b="0" i="0" u="none" strike="noStrike" kern="1200" cap="none" spc="0" normalizeH="0" baseline="0" noProof="0" dirty="0" smtClean="0">
                <a:ln>
                  <a:noFill/>
                </a:ln>
                <a:solidFill>
                  <a:srgbClr val="70AD47">
                    <a:lumMod val="75000"/>
                  </a:srgbClr>
                </a:solidFill>
                <a:effectLst/>
                <a:uLnTx/>
                <a:uFillTx/>
                <a:latin typeface="Arial Rounded MT Bold" panose="020F0704030504030204" pitchFamily="34" charset="0"/>
                <a:ea typeface="+mn-ea"/>
                <a:cs typeface="+mn-cs"/>
              </a:rPr>
              <a:t>No </a:t>
            </a:r>
            <a:r>
              <a:rPr kumimoji="0" lang="en-GB" altLang="es-ES" sz="1800" b="0" i="0" u="none" strike="noStrike" kern="1200" cap="none" spc="0" normalizeH="0" baseline="0" noProof="0" dirty="0" err="1" smtClean="0">
                <a:ln>
                  <a:noFill/>
                </a:ln>
                <a:solidFill>
                  <a:srgbClr val="70AD47">
                    <a:lumMod val="75000"/>
                  </a:srgbClr>
                </a:solidFill>
                <a:effectLst/>
                <a:uLnTx/>
                <a:uFillTx/>
                <a:latin typeface="Arial Rounded MT Bold" panose="020F0704030504030204" pitchFamily="34" charset="0"/>
                <a:ea typeface="+mn-ea"/>
                <a:cs typeface="+mn-cs"/>
              </a:rPr>
              <a:t>todos</a:t>
            </a:r>
            <a:r>
              <a:rPr kumimoji="0" lang="en-GB" altLang="es-ES" sz="1800" b="0" i="0" u="none" strike="noStrike" kern="1200" cap="none" spc="0" normalizeH="0" baseline="0" noProof="0" dirty="0" smtClean="0">
                <a:ln>
                  <a:noFill/>
                </a:ln>
                <a:solidFill>
                  <a:srgbClr val="70AD47">
                    <a:lumMod val="75000"/>
                  </a:srgbClr>
                </a:solidFill>
                <a:effectLst/>
                <a:uLnTx/>
                <a:uFillTx/>
                <a:latin typeface="Arial Rounded MT Bold" panose="020F0704030504030204" pitchFamily="34" charset="0"/>
                <a:ea typeface="+mn-ea"/>
                <a:cs typeface="+mn-cs"/>
              </a:rPr>
              <a:t> </a:t>
            </a:r>
            <a:r>
              <a:rPr kumimoji="0" lang="en-GB" altLang="es-ES" sz="1800" b="0" i="0" u="none" strike="noStrike" kern="1200" cap="none" spc="0" normalizeH="0" baseline="0" noProof="0" dirty="0" err="1" smtClean="0">
                <a:ln>
                  <a:noFill/>
                </a:ln>
                <a:solidFill>
                  <a:srgbClr val="70AD47">
                    <a:lumMod val="75000"/>
                  </a:srgbClr>
                </a:solidFill>
                <a:effectLst/>
                <a:uLnTx/>
                <a:uFillTx/>
                <a:latin typeface="Arial Rounded MT Bold" panose="020F0704030504030204" pitchFamily="34" charset="0"/>
                <a:ea typeface="+mn-ea"/>
                <a:cs typeface="+mn-cs"/>
              </a:rPr>
              <a:t>los</a:t>
            </a:r>
            <a:r>
              <a:rPr kumimoji="0" lang="en-GB" altLang="es-ES" sz="1800" b="0" i="0" u="none" strike="noStrike" kern="1200" cap="none" spc="0" normalizeH="0" baseline="0" noProof="0" dirty="0" smtClean="0">
                <a:ln>
                  <a:noFill/>
                </a:ln>
                <a:solidFill>
                  <a:srgbClr val="70AD47">
                    <a:lumMod val="75000"/>
                  </a:srgbClr>
                </a:solidFill>
                <a:effectLst/>
                <a:uLnTx/>
                <a:uFillTx/>
                <a:latin typeface="Arial Rounded MT Bold" panose="020F0704030504030204" pitchFamily="34" charset="0"/>
                <a:ea typeface="+mn-ea"/>
                <a:cs typeface="+mn-cs"/>
              </a:rPr>
              <a:t> </a:t>
            </a:r>
            <a:r>
              <a:rPr kumimoji="0" lang="en-GB" altLang="es-ES" sz="1800" b="0" i="0" u="none" strike="noStrike" kern="1200" cap="none" spc="0" normalizeH="0" baseline="0" noProof="0" dirty="0" err="1" smtClean="0">
                <a:ln>
                  <a:noFill/>
                </a:ln>
                <a:solidFill>
                  <a:srgbClr val="70AD47">
                    <a:lumMod val="75000"/>
                  </a:srgbClr>
                </a:solidFill>
                <a:effectLst/>
                <a:uLnTx/>
                <a:uFillTx/>
                <a:latin typeface="Arial Rounded MT Bold" panose="020F0704030504030204" pitchFamily="34" charset="0"/>
                <a:ea typeface="+mn-ea"/>
                <a:cs typeface="+mn-cs"/>
              </a:rPr>
              <a:t>conflictos</a:t>
            </a:r>
            <a:r>
              <a:rPr kumimoji="0" lang="en-GB" altLang="es-ES" sz="1800" b="0" i="0" u="none" strike="noStrike" kern="1200" cap="none" spc="0" normalizeH="0" baseline="0" noProof="0" dirty="0" smtClean="0">
                <a:ln>
                  <a:noFill/>
                </a:ln>
                <a:solidFill>
                  <a:srgbClr val="70AD47">
                    <a:lumMod val="75000"/>
                  </a:srgbClr>
                </a:solidFill>
                <a:effectLst/>
                <a:uLnTx/>
                <a:uFillTx/>
                <a:latin typeface="Arial Rounded MT Bold" panose="020F0704030504030204" pitchFamily="34" charset="0"/>
                <a:ea typeface="+mn-ea"/>
                <a:cs typeface="+mn-cs"/>
              </a:rPr>
              <a:t> son </a:t>
            </a:r>
            <a:r>
              <a:rPr kumimoji="0" lang="en-GB" altLang="es-ES" sz="1800" b="0" i="0" u="none" strike="noStrike" kern="1200" cap="none" spc="0" normalizeH="0" baseline="0" noProof="0" dirty="0" err="1" smtClean="0">
                <a:ln>
                  <a:noFill/>
                </a:ln>
                <a:solidFill>
                  <a:srgbClr val="70AD47">
                    <a:lumMod val="75000"/>
                  </a:srgbClr>
                </a:solidFill>
                <a:effectLst/>
                <a:uLnTx/>
                <a:uFillTx/>
                <a:latin typeface="Arial Rounded MT Bold" panose="020F0704030504030204" pitchFamily="34" charset="0"/>
                <a:ea typeface="+mn-ea"/>
                <a:cs typeface="+mn-cs"/>
              </a:rPr>
              <a:t>necesariamente</a:t>
            </a:r>
            <a:r>
              <a:rPr kumimoji="0" lang="en-GB" altLang="es-ES" sz="1800" b="0" i="0" u="none" strike="noStrike" kern="1200" cap="none" spc="0" normalizeH="0" noProof="0" dirty="0" smtClean="0">
                <a:ln>
                  <a:noFill/>
                </a:ln>
                <a:solidFill>
                  <a:srgbClr val="70AD47">
                    <a:lumMod val="75000"/>
                  </a:srgbClr>
                </a:solidFill>
                <a:effectLst/>
                <a:uLnTx/>
                <a:uFillTx/>
                <a:latin typeface="Arial Rounded MT Bold" panose="020F0704030504030204" pitchFamily="34" charset="0"/>
                <a:ea typeface="+mn-ea"/>
                <a:cs typeface="+mn-cs"/>
              </a:rPr>
              <a:t> </a:t>
            </a:r>
            <a:r>
              <a:rPr kumimoji="0" lang="en-GB" altLang="es-ES" sz="1800" b="0" i="0" u="none" strike="noStrike" kern="1200" cap="none" spc="0" normalizeH="0" noProof="0" dirty="0" err="1" smtClean="0">
                <a:ln>
                  <a:noFill/>
                </a:ln>
                <a:solidFill>
                  <a:srgbClr val="70AD47">
                    <a:lumMod val="75000"/>
                  </a:srgbClr>
                </a:solidFill>
                <a:effectLst/>
                <a:uLnTx/>
                <a:uFillTx/>
                <a:latin typeface="Arial Rounded MT Bold" panose="020F0704030504030204" pitchFamily="34" charset="0"/>
                <a:ea typeface="+mn-ea"/>
                <a:cs typeface="+mn-cs"/>
              </a:rPr>
              <a:t>malos</a:t>
            </a:r>
            <a:endParaRPr kumimoji="0" lang="en-GB" altLang="es-ES" sz="1800" b="0" i="0" u="none" strike="noStrike" kern="1200" cap="none" spc="0" normalizeH="0" baseline="0" noProof="0" dirty="0">
              <a:ln>
                <a:noFill/>
              </a:ln>
              <a:solidFill>
                <a:srgbClr val="70AD47">
                  <a:lumMod val="75000"/>
                </a:srgbClr>
              </a:solidFill>
              <a:effectLst/>
              <a:uLnTx/>
              <a:uFillTx/>
              <a:latin typeface="Arial Rounded MT Bold" panose="020F0704030504030204" pitchFamily="34" charset="0"/>
              <a:ea typeface="+mn-ea"/>
              <a:cs typeface="+mn-cs"/>
            </a:endParaRPr>
          </a:p>
        </p:txBody>
      </p:sp>
      <p:sp>
        <p:nvSpPr>
          <p:cNvPr id="6" name="CasellaDiTesto 5">
            <a:extLst>
              <a:ext uri="{FF2B5EF4-FFF2-40B4-BE49-F238E27FC236}">
                <a16:creationId xmlns:a16="http://schemas.microsoft.com/office/drawing/2014/main" xmlns="" id="{31D7F427-1898-42DA-A9A3-FFA774D73B23}"/>
              </a:ext>
            </a:extLst>
          </p:cNvPr>
          <p:cNvSpPr txBox="1"/>
          <p:nvPr/>
        </p:nvSpPr>
        <p:spPr>
          <a:xfrm>
            <a:off x="2773276" y="2263788"/>
            <a:ext cx="8328074" cy="3970318"/>
          </a:xfrm>
          <a:prstGeom prst="rect">
            <a:avLst/>
          </a:prstGeom>
          <a:noFill/>
        </p:spPr>
        <p:txBody>
          <a:bodyPr wrap="square" rtlCol="0">
            <a:spAutoFit/>
          </a:bodyPr>
          <a:lstStyle/>
          <a:p>
            <a:r>
              <a:rPr lang="en-US" dirty="0" smtClean="0">
                <a:latin typeface="Arial Rounded MT Bold" panose="020F0704030504030204" pitchFamily="34" charset="0"/>
              </a:rPr>
              <a:t>No </a:t>
            </a:r>
            <a:r>
              <a:rPr lang="en-US" dirty="0" err="1" smtClean="0">
                <a:latin typeface="Arial Rounded MT Bold" panose="020F0704030504030204" pitchFamily="34" charset="0"/>
              </a:rPr>
              <a:t>importa</a:t>
            </a:r>
            <a:r>
              <a:rPr lang="en-US" dirty="0" smtClean="0">
                <a:latin typeface="Arial Rounded MT Bold" panose="020F0704030504030204" pitchFamily="34" charset="0"/>
              </a:rPr>
              <a:t> lo </a:t>
            </a:r>
            <a:r>
              <a:rPr lang="en-US" dirty="0" err="1" smtClean="0">
                <a:latin typeface="Arial Rounded MT Bold" panose="020F0704030504030204" pitchFamily="34" charset="0"/>
              </a:rPr>
              <a:t>bien</a:t>
            </a:r>
            <a:r>
              <a:rPr lang="en-US" dirty="0" smtClean="0">
                <a:latin typeface="Arial Rounded MT Bold" panose="020F0704030504030204" pitchFamily="34" charset="0"/>
              </a:rPr>
              <a:t> que </a:t>
            </a:r>
            <a:r>
              <a:rPr lang="en-US" dirty="0" err="1" smtClean="0">
                <a:latin typeface="Arial Rounded MT Bold" panose="020F0704030504030204" pitchFamily="34" charset="0"/>
              </a:rPr>
              <a:t>establezcamos</a:t>
            </a:r>
            <a:r>
              <a:rPr lang="en-US" dirty="0" smtClean="0">
                <a:latin typeface="Arial Rounded MT Bold" panose="020F0704030504030204" pitchFamily="34" charset="0"/>
              </a:rPr>
              <a:t> </a:t>
            </a:r>
            <a:r>
              <a:rPr lang="en-US" dirty="0" err="1" smtClean="0">
                <a:latin typeface="Arial Rounded MT Bold" panose="020F0704030504030204" pitchFamily="34" charset="0"/>
              </a:rPr>
              <a:t>reglas</a:t>
            </a:r>
            <a:r>
              <a:rPr lang="en-US" dirty="0" smtClean="0">
                <a:latin typeface="Arial Rounded MT Bold" panose="020F0704030504030204" pitchFamily="34" charset="0"/>
              </a:rPr>
              <a:t> y </a:t>
            </a:r>
            <a:r>
              <a:rPr lang="en-US" dirty="0" err="1" smtClean="0">
                <a:latin typeface="Arial Rounded MT Bold" panose="020F0704030504030204" pitchFamily="34" charset="0"/>
              </a:rPr>
              <a:t>planifiquemos</a:t>
            </a:r>
            <a:r>
              <a:rPr lang="en-US" dirty="0" smtClean="0">
                <a:latin typeface="Arial Rounded MT Bold" panose="020F0704030504030204" pitchFamily="34" charset="0"/>
              </a:rPr>
              <a:t> </a:t>
            </a:r>
            <a:r>
              <a:rPr lang="en-US" dirty="0" err="1" smtClean="0">
                <a:latin typeface="Arial Rounded MT Bold" panose="020F0704030504030204" pitchFamily="34" charset="0"/>
              </a:rPr>
              <a:t>nuestras</a:t>
            </a:r>
            <a:r>
              <a:rPr lang="en-US" dirty="0" smtClean="0">
                <a:latin typeface="Arial Rounded MT Bold" panose="020F0704030504030204" pitchFamily="34" charset="0"/>
              </a:rPr>
              <a:t> </a:t>
            </a:r>
            <a:r>
              <a:rPr lang="en-US" dirty="0" err="1" smtClean="0">
                <a:latin typeface="Arial Rounded MT Bold" panose="020F0704030504030204" pitchFamily="34" charset="0"/>
              </a:rPr>
              <a:t>reuniones</a:t>
            </a:r>
            <a:r>
              <a:rPr lang="en-US" dirty="0" smtClean="0">
                <a:latin typeface="Arial Rounded MT Bold" panose="020F0704030504030204" pitchFamily="34" charset="0"/>
              </a:rPr>
              <a:t>, </a:t>
            </a:r>
            <a:r>
              <a:rPr lang="en-US" dirty="0" err="1" smtClean="0">
                <a:latin typeface="Arial Rounded MT Bold" panose="020F0704030504030204" pitchFamily="34" charset="0"/>
              </a:rPr>
              <a:t>siempre</a:t>
            </a:r>
            <a:r>
              <a:rPr lang="en-US" dirty="0" smtClean="0">
                <a:latin typeface="Arial Rounded MT Bold" panose="020F0704030504030204" pitchFamily="34" charset="0"/>
              </a:rPr>
              <a:t> </a:t>
            </a:r>
            <a:r>
              <a:rPr lang="en-US" dirty="0" err="1" smtClean="0">
                <a:latin typeface="Arial Rounded MT Bold" panose="020F0704030504030204" pitchFamily="34" charset="0"/>
              </a:rPr>
              <a:t>tendremos</a:t>
            </a:r>
            <a:r>
              <a:rPr lang="en-US" dirty="0" smtClean="0">
                <a:latin typeface="Arial Rounded MT Bold" panose="020F0704030504030204" pitchFamily="34" charset="0"/>
              </a:rPr>
              <a:t> </a:t>
            </a:r>
            <a:r>
              <a:rPr lang="en-US" dirty="0" err="1" smtClean="0">
                <a:latin typeface="Arial Rounded MT Bold" panose="020F0704030504030204" pitchFamily="34" charset="0"/>
              </a:rPr>
              <a:t>conflictos</a:t>
            </a:r>
            <a:r>
              <a:rPr lang="en-US" dirty="0" smtClean="0">
                <a:latin typeface="Arial Rounded MT Bold" panose="020F0704030504030204" pitchFamily="34" charset="0"/>
              </a:rPr>
              <a:t> </a:t>
            </a:r>
            <a:r>
              <a:rPr lang="en-US" dirty="0" err="1" smtClean="0">
                <a:latin typeface="Arial Rounded MT Bold" panose="020F0704030504030204" pitchFamily="34" charset="0"/>
              </a:rPr>
              <a:t>en</a:t>
            </a:r>
            <a:r>
              <a:rPr lang="en-US" dirty="0" smtClean="0">
                <a:latin typeface="Arial Rounded MT Bold" panose="020F0704030504030204" pitchFamily="34" charset="0"/>
              </a:rPr>
              <a:t> </a:t>
            </a:r>
            <a:r>
              <a:rPr lang="en-US" dirty="0" err="1" smtClean="0">
                <a:latin typeface="Arial Rounded MT Bold" panose="020F0704030504030204" pitchFamily="34" charset="0"/>
              </a:rPr>
              <a:t>nuestro</a:t>
            </a:r>
            <a:r>
              <a:rPr lang="en-US" dirty="0" smtClean="0">
                <a:latin typeface="Arial Rounded MT Bold" panose="020F0704030504030204" pitchFamily="34" charset="0"/>
              </a:rPr>
              <a:t> </a:t>
            </a:r>
            <a:r>
              <a:rPr lang="en-US" dirty="0" err="1" smtClean="0">
                <a:latin typeface="Arial Rounded MT Bold" panose="020F0704030504030204" pitchFamily="34" charset="0"/>
              </a:rPr>
              <a:t>equipo</a:t>
            </a:r>
            <a:r>
              <a:rPr lang="en-US" dirty="0" smtClean="0">
                <a:latin typeface="Arial Rounded MT Bold" panose="020F0704030504030204" pitchFamily="34" charset="0"/>
              </a:rPr>
              <a:t>. </a:t>
            </a:r>
            <a:endParaRPr lang="en-US" dirty="0">
              <a:latin typeface="Arial Rounded MT Bold" panose="020F0704030504030204" pitchFamily="34" charset="0"/>
            </a:endParaRPr>
          </a:p>
          <a:p>
            <a:endParaRPr lang="en-US" dirty="0">
              <a:latin typeface="Arial Rounded MT Bold" panose="020F0704030504030204" pitchFamily="34" charset="0"/>
            </a:endParaRPr>
          </a:p>
          <a:p>
            <a:r>
              <a:rPr lang="en-US" dirty="0" smtClean="0">
                <a:latin typeface="Arial Rounded MT Bold" panose="020F0704030504030204" pitchFamily="34" charset="0"/>
              </a:rPr>
              <a:t>Sin embargo, no </a:t>
            </a:r>
            <a:r>
              <a:rPr lang="en-US" dirty="0" err="1" smtClean="0">
                <a:latin typeface="Arial Rounded MT Bold" panose="020F0704030504030204" pitchFamily="34" charset="0"/>
              </a:rPr>
              <a:t>siempre</a:t>
            </a:r>
            <a:r>
              <a:rPr lang="en-US" dirty="0" smtClean="0">
                <a:latin typeface="Arial Rounded MT Bold" panose="020F0704030504030204" pitchFamily="34" charset="0"/>
              </a:rPr>
              <a:t> </a:t>
            </a:r>
            <a:r>
              <a:rPr lang="en-US" dirty="0" err="1" smtClean="0">
                <a:latin typeface="Arial Rounded MT Bold" panose="020F0704030504030204" pitchFamily="34" charset="0"/>
              </a:rPr>
              <a:t>es</a:t>
            </a:r>
            <a:r>
              <a:rPr lang="en-US" dirty="0" smtClean="0">
                <a:latin typeface="Arial Rounded MT Bold" panose="020F0704030504030204" pitchFamily="34" charset="0"/>
              </a:rPr>
              <a:t> </a:t>
            </a:r>
            <a:r>
              <a:rPr lang="en-US" dirty="0" err="1" smtClean="0">
                <a:latin typeface="Arial Rounded MT Bold" panose="020F0704030504030204" pitchFamily="34" charset="0"/>
              </a:rPr>
              <a:t>negativo</a:t>
            </a:r>
            <a:r>
              <a:rPr lang="en-US" dirty="0" smtClean="0">
                <a:latin typeface="Arial Rounded MT Bold" panose="020F0704030504030204" pitchFamily="34" charset="0"/>
              </a:rPr>
              <a:t> </a:t>
            </a:r>
            <a:r>
              <a:rPr lang="en-US" dirty="0" err="1" smtClean="0">
                <a:latin typeface="Arial Rounded MT Bold" panose="020F0704030504030204" pitchFamily="34" charset="0"/>
              </a:rPr>
              <a:t>tener</a:t>
            </a:r>
            <a:r>
              <a:rPr lang="en-US" dirty="0" smtClean="0">
                <a:latin typeface="Arial Rounded MT Bold" panose="020F0704030504030204" pitchFamily="34" charset="0"/>
              </a:rPr>
              <a:t> </a:t>
            </a:r>
            <a:r>
              <a:rPr lang="en-US" dirty="0" err="1" smtClean="0">
                <a:latin typeface="Arial Rounded MT Bold" panose="020F0704030504030204" pitchFamily="34" charset="0"/>
              </a:rPr>
              <a:t>conflictos</a:t>
            </a:r>
            <a:r>
              <a:rPr lang="en-US" dirty="0" smtClean="0">
                <a:latin typeface="Arial Rounded MT Bold" panose="020F0704030504030204" pitchFamily="34" charset="0"/>
              </a:rPr>
              <a:t>, de </a:t>
            </a:r>
            <a:r>
              <a:rPr lang="en-US" dirty="0" err="1" smtClean="0">
                <a:latin typeface="Arial Rounded MT Bold" panose="020F0704030504030204" pitchFamily="34" charset="0"/>
              </a:rPr>
              <a:t>hecho</a:t>
            </a:r>
            <a:r>
              <a:rPr lang="en-US" dirty="0" smtClean="0">
                <a:latin typeface="Arial Rounded MT Bold" panose="020F0704030504030204" pitchFamily="34" charset="0"/>
              </a:rPr>
              <a:t>, </a:t>
            </a:r>
            <a:r>
              <a:rPr lang="en-US" dirty="0" err="1" smtClean="0">
                <a:latin typeface="Arial Rounded MT Bold" panose="020F0704030504030204" pitchFamily="34" charset="0"/>
              </a:rPr>
              <a:t>pueden</a:t>
            </a:r>
            <a:r>
              <a:rPr lang="en-US" dirty="0" smtClean="0">
                <a:latin typeface="Arial Rounded MT Bold" panose="020F0704030504030204" pitchFamily="34" charset="0"/>
              </a:rPr>
              <a:t>, </a:t>
            </a:r>
            <a:r>
              <a:rPr lang="en-US" dirty="0" err="1" smtClean="0">
                <a:latin typeface="Arial Rounded MT Bold" panose="020F0704030504030204" pitchFamily="34" charset="0"/>
              </a:rPr>
              <a:t>correctamente</a:t>
            </a:r>
            <a:r>
              <a:rPr lang="en-US" dirty="0" smtClean="0">
                <a:latin typeface="Arial Rounded MT Bold" panose="020F0704030504030204" pitchFamily="34" charset="0"/>
              </a:rPr>
              <a:t> </a:t>
            </a:r>
            <a:r>
              <a:rPr lang="en-US" dirty="0" err="1" smtClean="0">
                <a:latin typeface="Arial Rounded MT Bold" panose="020F0704030504030204" pitchFamily="34" charset="0"/>
              </a:rPr>
              <a:t>gestionados</a:t>
            </a:r>
            <a:r>
              <a:rPr lang="en-US" dirty="0" smtClean="0">
                <a:latin typeface="Arial Rounded MT Bold" panose="020F0704030504030204" pitchFamily="34" charset="0"/>
              </a:rPr>
              <a:t>, </a:t>
            </a:r>
            <a:r>
              <a:rPr lang="en-US" dirty="0" err="1" smtClean="0">
                <a:latin typeface="Arial Rounded MT Bold" panose="020F0704030504030204" pitchFamily="34" charset="0"/>
              </a:rPr>
              <a:t>conducir</a:t>
            </a:r>
            <a:r>
              <a:rPr lang="en-US" dirty="0" smtClean="0">
                <a:latin typeface="Arial Rounded MT Bold" panose="020F0704030504030204" pitchFamily="34" charset="0"/>
              </a:rPr>
              <a:t> a </a:t>
            </a:r>
            <a:r>
              <a:rPr lang="en-US" dirty="0" err="1" smtClean="0">
                <a:latin typeface="Arial Rounded MT Bold" panose="020F0704030504030204" pitchFamily="34" charset="0"/>
              </a:rPr>
              <a:t>una</a:t>
            </a:r>
            <a:r>
              <a:rPr lang="en-US" dirty="0" smtClean="0">
                <a:latin typeface="Arial Rounded MT Bold" panose="020F0704030504030204" pitchFamily="34" charset="0"/>
              </a:rPr>
              <a:t> </a:t>
            </a:r>
            <a:r>
              <a:rPr lang="en-US" dirty="0" err="1" smtClean="0">
                <a:latin typeface="Arial Rounded MT Bold" panose="020F0704030504030204" pitchFamily="34" charset="0"/>
              </a:rPr>
              <a:t>mejor</a:t>
            </a:r>
            <a:r>
              <a:rPr lang="en-US" dirty="0" smtClean="0">
                <a:latin typeface="Arial Rounded MT Bold" panose="020F0704030504030204" pitchFamily="34" charset="0"/>
              </a:rPr>
              <a:t> </a:t>
            </a:r>
            <a:r>
              <a:rPr lang="en-US" dirty="0" err="1" smtClean="0">
                <a:latin typeface="Arial Rounded MT Bold" panose="020F0704030504030204" pitchFamily="34" charset="0"/>
              </a:rPr>
              <a:t>resolución</a:t>
            </a:r>
            <a:r>
              <a:rPr lang="en-US" dirty="0" smtClean="0">
                <a:latin typeface="Arial Rounded MT Bold" panose="020F0704030504030204" pitchFamily="34" charset="0"/>
              </a:rPr>
              <a:t> de </a:t>
            </a:r>
            <a:r>
              <a:rPr lang="en-US" dirty="0" err="1" smtClean="0">
                <a:latin typeface="Arial Rounded MT Bold" panose="020F0704030504030204" pitchFamily="34" charset="0"/>
              </a:rPr>
              <a:t>problemas</a:t>
            </a:r>
            <a:r>
              <a:rPr lang="en-US" dirty="0" smtClean="0">
                <a:latin typeface="Arial Rounded MT Bold" panose="020F0704030504030204" pitchFamily="34" charset="0"/>
              </a:rPr>
              <a:t> y a </a:t>
            </a:r>
            <a:r>
              <a:rPr lang="en-US" dirty="0" err="1" smtClean="0">
                <a:latin typeface="Arial Rounded MT Bold" panose="020F0704030504030204" pitchFamily="34" charset="0"/>
              </a:rPr>
              <a:t>conseguir</a:t>
            </a:r>
            <a:r>
              <a:rPr lang="en-US" dirty="0" smtClean="0">
                <a:latin typeface="Arial Rounded MT Bold" panose="020F0704030504030204" pitchFamily="34" charset="0"/>
              </a:rPr>
              <a:t> </a:t>
            </a:r>
            <a:r>
              <a:rPr lang="en-US" dirty="0" err="1" smtClean="0">
                <a:latin typeface="Arial Rounded MT Bold" panose="020F0704030504030204" pitchFamily="34" charset="0"/>
              </a:rPr>
              <a:t>una</a:t>
            </a:r>
            <a:r>
              <a:rPr lang="en-US" dirty="0" smtClean="0">
                <a:latin typeface="Arial Rounded MT Bold" panose="020F0704030504030204" pitchFamily="34" charset="0"/>
              </a:rPr>
              <a:t> </a:t>
            </a:r>
            <a:r>
              <a:rPr lang="en-US" dirty="0" err="1" smtClean="0">
                <a:latin typeface="Arial Rounded MT Bold" panose="020F0704030504030204" pitchFamily="34" charset="0"/>
              </a:rPr>
              <a:t>soluciones</a:t>
            </a:r>
            <a:r>
              <a:rPr lang="en-US" dirty="0" smtClean="0">
                <a:latin typeface="Arial Rounded MT Bold" panose="020F0704030504030204" pitchFamily="34" charset="0"/>
              </a:rPr>
              <a:t> </a:t>
            </a:r>
            <a:r>
              <a:rPr lang="en-US" dirty="0" err="1" smtClean="0">
                <a:latin typeface="Arial Rounded MT Bold" panose="020F0704030504030204" pitchFamily="34" charset="0"/>
              </a:rPr>
              <a:t>más</a:t>
            </a:r>
            <a:r>
              <a:rPr lang="en-US" dirty="0" smtClean="0">
                <a:latin typeface="Arial Rounded MT Bold" panose="020F0704030504030204" pitchFamily="34" charset="0"/>
              </a:rPr>
              <a:t> </a:t>
            </a:r>
            <a:r>
              <a:rPr lang="en-US" dirty="0" err="1" smtClean="0">
                <a:latin typeface="Arial Rounded MT Bold" panose="020F0704030504030204" pitchFamily="34" charset="0"/>
              </a:rPr>
              <a:t>creativas</a:t>
            </a:r>
            <a:r>
              <a:rPr lang="en-US" dirty="0" smtClean="0">
                <a:latin typeface="Arial Rounded MT Bold" panose="020F0704030504030204" pitchFamily="34" charset="0"/>
              </a:rPr>
              <a:t>.</a:t>
            </a:r>
            <a:endParaRPr lang="en-US" dirty="0">
              <a:latin typeface="Arial Rounded MT Bold" panose="020F0704030504030204" pitchFamily="34" charset="0"/>
            </a:endParaRPr>
          </a:p>
          <a:p>
            <a:endParaRPr lang="en-US" dirty="0">
              <a:latin typeface="Arial Rounded MT Bold" panose="020F0704030504030204" pitchFamily="34" charset="0"/>
            </a:endParaRPr>
          </a:p>
          <a:p>
            <a:r>
              <a:rPr lang="en-US" dirty="0" smtClean="0">
                <a:latin typeface="Arial Rounded MT Bold" panose="020F0704030504030204" pitchFamily="34" charset="0"/>
              </a:rPr>
              <a:t>Los </a:t>
            </a:r>
            <a:r>
              <a:rPr lang="en-US" dirty="0" err="1" smtClean="0">
                <a:latin typeface="Arial Rounded MT Bold" panose="020F0704030504030204" pitchFamily="34" charset="0"/>
              </a:rPr>
              <a:t>conflictos</a:t>
            </a:r>
            <a:r>
              <a:rPr lang="en-US" dirty="0" smtClean="0">
                <a:latin typeface="Arial Rounded MT Bold" panose="020F0704030504030204" pitchFamily="34" charset="0"/>
              </a:rPr>
              <a:t> con </a:t>
            </a:r>
            <a:r>
              <a:rPr lang="en-US" dirty="0" err="1" smtClean="0">
                <a:latin typeface="Arial Rounded MT Bold" panose="020F0704030504030204" pitchFamily="34" charset="0"/>
              </a:rPr>
              <a:t>resultados</a:t>
            </a:r>
            <a:r>
              <a:rPr lang="en-US" dirty="0" smtClean="0">
                <a:latin typeface="Arial Rounded MT Bold" panose="020F0704030504030204" pitchFamily="34" charset="0"/>
              </a:rPr>
              <a:t> </a:t>
            </a:r>
            <a:r>
              <a:rPr lang="en-US" dirty="0" err="1" smtClean="0">
                <a:latin typeface="Arial Rounded MT Bold" panose="020F0704030504030204" pitchFamily="34" charset="0"/>
              </a:rPr>
              <a:t>positivos</a:t>
            </a:r>
            <a:r>
              <a:rPr lang="en-US" dirty="0" smtClean="0">
                <a:latin typeface="Arial Rounded MT Bold" panose="020F0704030504030204" pitchFamily="34" charset="0"/>
              </a:rPr>
              <a:t> son </a:t>
            </a:r>
            <a:r>
              <a:rPr lang="en-US" dirty="0" err="1" smtClean="0">
                <a:latin typeface="Arial Rounded MT Bold" panose="020F0704030504030204" pitchFamily="34" charset="0"/>
              </a:rPr>
              <a:t>aquellos</a:t>
            </a:r>
            <a:r>
              <a:rPr lang="en-US" dirty="0" smtClean="0">
                <a:latin typeface="Arial Rounded MT Bold" panose="020F0704030504030204" pitchFamily="34" charset="0"/>
              </a:rPr>
              <a:t> </a:t>
            </a:r>
            <a:r>
              <a:rPr lang="en-US" dirty="0" err="1" smtClean="0">
                <a:latin typeface="Arial Rounded MT Bold" panose="020F0704030504030204" pitchFamily="34" charset="0"/>
              </a:rPr>
              <a:t>llamados</a:t>
            </a:r>
            <a:r>
              <a:rPr lang="en-US" dirty="0" smtClean="0">
                <a:latin typeface="Arial Rounded MT Bold" panose="020F0704030504030204" pitchFamily="34" charset="0"/>
              </a:rPr>
              <a:t> </a:t>
            </a:r>
            <a:r>
              <a:rPr lang="en-US" b="1" dirty="0" err="1" smtClean="0">
                <a:latin typeface="Arial Rounded MT Bold" panose="020F0704030504030204" pitchFamily="34" charset="0"/>
              </a:rPr>
              <a:t>sustanciales</a:t>
            </a:r>
            <a:r>
              <a:rPr lang="en-US" b="1" dirty="0" smtClean="0">
                <a:latin typeface="Arial Rounded MT Bold" panose="020F0704030504030204" pitchFamily="34" charset="0"/>
              </a:rPr>
              <a:t> </a:t>
            </a:r>
            <a:r>
              <a:rPr lang="en-US" dirty="0" smtClean="0">
                <a:latin typeface="Arial Rounded MT Bold" panose="020F0704030504030204" pitchFamily="34" charset="0"/>
              </a:rPr>
              <a:t>(¿</a:t>
            </a:r>
            <a:r>
              <a:rPr lang="en-US" dirty="0" err="1" smtClean="0">
                <a:latin typeface="Arial Rounded MT Bold" panose="020F0704030504030204" pitchFamily="34" charset="0"/>
              </a:rPr>
              <a:t>cómo</a:t>
            </a:r>
            <a:r>
              <a:rPr lang="en-US" dirty="0" smtClean="0">
                <a:latin typeface="Arial Rounded MT Bold" panose="020F0704030504030204" pitchFamily="34" charset="0"/>
              </a:rPr>
              <a:t> </a:t>
            </a:r>
            <a:r>
              <a:rPr lang="en-US" dirty="0" err="1" smtClean="0">
                <a:latin typeface="Arial Rounded MT Bold" panose="020F0704030504030204" pitchFamily="34" charset="0"/>
              </a:rPr>
              <a:t>deberíamos</a:t>
            </a:r>
            <a:r>
              <a:rPr lang="en-US" dirty="0" smtClean="0">
                <a:latin typeface="Arial Rounded MT Bold" panose="020F0704030504030204" pitchFamily="34" charset="0"/>
              </a:rPr>
              <a:t> </a:t>
            </a:r>
            <a:r>
              <a:rPr lang="en-US" dirty="0" err="1" smtClean="0">
                <a:latin typeface="Arial Rounded MT Bold" panose="020F0704030504030204" pitchFamily="34" charset="0"/>
              </a:rPr>
              <a:t>hacer</a:t>
            </a:r>
            <a:r>
              <a:rPr lang="en-US" dirty="0" smtClean="0">
                <a:latin typeface="Arial Rounded MT Bold" panose="020F0704030504030204" pitchFamily="34" charset="0"/>
              </a:rPr>
              <a:t> </a:t>
            </a:r>
            <a:r>
              <a:rPr lang="en-US" dirty="0" err="1" smtClean="0">
                <a:latin typeface="Arial Rounded MT Bold" panose="020F0704030504030204" pitchFamily="34" charset="0"/>
              </a:rPr>
              <a:t>esto</a:t>
            </a:r>
            <a:r>
              <a:rPr lang="en-US" dirty="0" smtClean="0">
                <a:latin typeface="Arial Rounded MT Bold" panose="020F0704030504030204" pitchFamily="34" charset="0"/>
              </a:rPr>
              <a:t>?)</a:t>
            </a:r>
            <a:endParaRPr lang="en-US" dirty="0">
              <a:latin typeface="Arial Rounded MT Bold" panose="020F0704030504030204" pitchFamily="34" charset="0"/>
            </a:endParaRPr>
          </a:p>
          <a:p>
            <a:endParaRPr lang="en-US" b="1" dirty="0">
              <a:latin typeface="Arial Rounded MT Bold" panose="020F0704030504030204" pitchFamily="34" charset="0"/>
            </a:endParaRPr>
          </a:p>
          <a:p>
            <a:r>
              <a:rPr lang="en-US" dirty="0" smtClean="0">
                <a:latin typeface="Arial Rounded MT Bold" panose="020F0704030504030204" pitchFamily="34" charset="0"/>
              </a:rPr>
              <a:t>Los </a:t>
            </a:r>
            <a:r>
              <a:rPr lang="en-US" dirty="0" err="1" smtClean="0">
                <a:latin typeface="Arial Rounded MT Bold" panose="020F0704030504030204" pitchFamily="34" charset="0"/>
              </a:rPr>
              <a:t>conflictos</a:t>
            </a:r>
            <a:r>
              <a:rPr lang="en-US" dirty="0" smtClean="0">
                <a:latin typeface="Arial Rounded MT Bold" panose="020F0704030504030204" pitchFamily="34" charset="0"/>
              </a:rPr>
              <a:t> con </a:t>
            </a:r>
            <a:r>
              <a:rPr lang="en-US" dirty="0" err="1" smtClean="0">
                <a:latin typeface="Arial Rounded MT Bold" panose="020F0704030504030204" pitchFamily="34" charset="0"/>
              </a:rPr>
              <a:t>resultados</a:t>
            </a:r>
            <a:r>
              <a:rPr lang="en-US" dirty="0" smtClean="0">
                <a:latin typeface="Arial Rounded MT Bold" panose="020F0704030504030204" pitchFamily="34" charset="0"/>
              </a:rPr>
              <a:t> </a:t>
            </a:r>
            <a:r>
              <a:rPr lang="en-US" dirty="0" err="1" smtClean="0">
                <a:latin typeface="Arial Rounded MT Bold" panose="020F0704030504030204" pitchFamily="34" charset="0"/>
              </a:rPr>
              <a:t>negativos</a:t>
            </a:r>
            <a:r>
              <a:rPr lang="en-US" dirty="0" smtClean="0">
                <a:latin typeface="Arial Rounded MT Bold" panose="020F0704030504030204" pitchFamily="34" charset="0"/>
              </a:rPr>
              <a:t> son </a:t>
            </a:r>
            <a:r>
              <a:rPr lang="en-US" dirty="0" err="1" smtClean="0">
                <a:latin typeface="Arial Rounded MT Bold" panose="020F0704030504030204" pitchFamily="34" charset="0"/>
              </a:rPr>
              <a:t>aquellos</a:t>
            </a:r>
            <a:r>
              <a:rPr lang="en-US" dirty="0" smtClean="0">
                <a:latin typeface="Arial Rounded MT Bold" panose="020F0704030504030204" pitchFamily="34" charset="0"/>
              </a:rPr>
              <a:t> que </a:t>
            </a:r>
            <a:r>
              <a:rPr lang="en-US" dirty="0" err="1" smtClean="0">
                <a:latin typeface="Arial Rounded MT Bold" panose="020F0704030504030204" pitchFamily="34" charset="0"/>
              </a:rPr>
              <a:t>giran</a:t>
            </a:r>
            <a:r>
              <a:rPr lang="en-US" dirty="0" smtClean="0">
                <a:latin typeface="Arial Rounded MT Bold" panose="020F0704030504030204" pitchFamily="34" charset="0"/>
              </a:rPr>
              <a:t> </a:t>
            </a:r>
            <a:r>
              <a:rPr lang="en-US" dirty="0" err="1" smtClean="0">
                <a:latin typeface="Arial Rounded MT Bold" panose="020F0704030504030204" pitchFamily="34" charset="0"/>
              </a:rPr>
              <a:t>en</a:t>
            </a:r>
            <a:r>
              <a:rPr lang="en-US" dirty="0" smtClean="0">
                <a:latin typeface="Arial Rounded MT Bold" panose="020F0704030504030204" pitchFamily="34" charset="0"/>
              </a:rPr>
              <a:t> </a:t>
            </a:r>
            <a:r>
              <a:rPr lang="en-US" dirty="0" err="1" smtClean="0">
                <a:latin typeface="Arial Rounded MT Bold" panose="020F0704030504030204" pitchFamily="34" charset="0"/>
              </a:rPr>
              <a:t>torno</a:t>
            </a:r>
            <a:r>
              <a:rPr lang="en-US" dirty="0" smtClean="0">
                <a:latin typeface="Arial Rounded MT Bold" panose="020F0704030504030204" pitchFamily="34" charset="0"/>
              </a:rPr>
              <a:t> a la </a:t>
            </a:r>
            <a:r>
              <a:rPr lang="en-US" b="1" dirty="0" err="1" smtClean="0">
                <a:latin typeface="Arial Rounded MT Bold" panose="020F0704030504030204" pitchFamily="34" charset="0"/>
              </a:rPr>
              <a:t>personalidad</a:t>
            </a:r>
            <a:r>
              <a:rPr lang="en-US" b="1" dirty="0" smtClean="0">
                <a:latin typeface="Arial Rounded MT Bold" panose="020F0704030504030204" pitchFamily="34" charset="0"/>
              </a:rPr>
              <a:t> </a:t>
            </a:r>
            <a:r>
              <a:rPr lang="en-US" dirty="0">
                <a:latin typeface="Arial Rounded MT Bold" panose="020F0704030504030204" pitchFamily="34" charset="0"/>
              </a:rPr>
              <a:t>– </a:t>
            </a:r>
            <a:r>
              <a:rPr lang="en-US" dirty="0" smtClean="0">
                <a:latin typeface="Arial Rounded MT Bold" panose="020F0704030504030204" pitchFamily="34" charset="0"/>
              </a:rPr>
              <a:t>no </a:t>
            </a:r>
            <a:r>
              <a:rPr lang="en-US" dirty="0" err="1" smtClean="0">
                <a:latin typeface="Arial Rounded MT Bold" panose="020F0704030504030204" pitchFamily="34" charset="0"/>
              </a:rPr>
              <a:t>conducen</a:t>
            </a:r>
            <a:r>
              <a:rPr lang="en-US" dirty="0" smtClean="0">
                <a:latin typeface="Arial Rounded MT Bold" panose="020F0704030504030204" pitchFamily="34" charset="0"/>
              </a:rPr>
              <a:t> a </a:t>
            </a:r>
            <a:r>
              <a:rPr lang="en-US" dirty="0" err="1" smtClean="0">
                <a:latin typeface="Arial Rounded MT Bold" panose="020F0704030504030204" pitchFamily="34" charset="0"/>
              </a:rPr>
              <a:t>una</a:t>
            </a:r>
            <a:r>
              <a:rPr lang="en-US" dirty="0" smtClean="0">
                <a:latin typeface="Arial Rounded MT Bold" panose="020F0704030504030204" pitchFamily="34" charset="0"/>
              </a:rPr>
              <a:t> </a:t>
            </a:r>
            <a:r>
              <a:rPr lang="en-US" dirty="0" err="1" smtClean="0">
                <a:latin typeface="Arial Rounded MT Bold" panose="020F0704030504030204" pitchFamily="34" charset="0"/>
              </a:rPr>
              <a:t>solución</a:t>
            </a:r>
            <a:r>
              <a:rPr lang="en-US" dirty="0" smtClean="0">
                <a:latin typeface="Arial Rounded MT Bold" panose="020F0704030504030204" pitchFamily="34" charset="0"/>
              </a:rPr>
              <a:t> ( ‘</a:t>
            </a:r>
            <a:r>
              <a:rPr lang="en-US" dirty="0" err="1" smtClean="0">
                <a:latin typeface="Arial Rounded MT Bold" panose="020F0704030504030204" pitchFamily="34" charset="0"/>
              </a:rPr>
              <a:t>tú</a:t>
            </a:r>
            <a:r>
              <a:rPr lang="en-US" dirty="0" smtClean="0">
                <a:latin typeface="Arial Rounded MT Bold" panose="020F0704030504030204" pitchFamily="34" charset="0"/>
              </a:rPr>
              <a:t> </a:t>
            </a:r>
            <a:r>
              <a:rPr lang="en-US" dirty="0" err="1" smtClean="0">
                <a:latin typeface="Arial Rounded MT Bold" panose="020F0704030504030204" pitchFamily="34" charset="0"/>
              </a:rPr>
              <a:t>siempre</a:t>
            </a:r>
            <a:r>
              <a:rPr lang="en-US" dirty="0" smtClean="0">
                <a:latin typeface="Arial Rounded MT Bold" panose="020F0704030504030204" pitchFamily="34" charset="0"/>
              </a:rPr>
              <a:t>…’, ‘</a:t>
            </a:r>
            <a:r>
              <a:rPr lang="en-US" dirty="0" err="1" smtClean="0">
                <a:latin typeface="Arial Rounded MT Bold" panose="020F0704030504030204" pitchFamily="34" charset="0"/>
              </a:rPr>
              <a:t>tú</a:t>
            </a:r>
            <a:r>
              <a:rPr lang="en-US" dirty="0" smtClean="0">
                <a:latin typeface="Arial Rounded MT Bold" panose="020F0704030504030204" pitchFamily="34" charset="0"/>
              </a:rPr>
              <a:t> </a:t>
            </a:r>
            <a:r>
              <a:rPr lang="en-US" dirty="0" err="1" smtClean="0">
                <a:latin typeface="Arial Rounded MT Bold" panose="020F0704030504030204" pitchFamily="34" charset="0"/>
              </a:rPr>
              <a:t>nunca</a:t>
            </a:r>
            <a:r>
              <a:rPr lang="en-US" dirty="0" smtClean="0">
                <a:latin typeface="Arial Rounded MT Bold" panose="020F0704030504030204" pitchFamily="34" charset="0"/>
              </a:rPr>
              <a:t>’). </a:t>
            </a:r>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2773276" y="395291"/>
            <a:ext cx="7338871" cy="1200329"/>
          </a:xfrm>
          <a:prstGeom prst="rect">
            <a:avLst/>
          </a:prstGeom>
          <a:noFill/>
        </p:spPr>
        <p:txBody>
          <a:bodyPr wrap="square" rtlCol="0">
            <a:spAutoFit/>
          </a:bodyPr>
          <a:lstStyle/>
          <a:p>
            <a:r>
              <a:rPr lang="en-GB" sz="3600" b="1" dirty="0" err="1" smtClean="0">
                <a:solidFill>
                  <a:schemeClr val="accent1">
                    <a:lumMod val="75000"/>
                  </a:schemeClr>
                </a:solidFill>
                <a:latin typeface="Arial Rounded MT Bold" panose="020F0704030504030204" pitchFamily="34" charset="0"/>
              </a:rPr>
              <a:t>Resolución</a:t>
            </a:r>
            <a:r>
              <a:rPr lang="en-GB" sz="3600" b="1" dirty="0" smtClean="0">
                <a:solidFill>
                  <a:schemeClr val="accent1">
                    <a:lumMod val="75000"/>
                  </a:schemeClr>
                </a:solidFill>
                <a:latin typeface="Arial Rounded MT Bold" panose="020F0704030504030204" pitchFamily="34" charset="0"/>
              </a:rPr>
              <a:t> de </a:t>
            </a:r>
            <a:r>
              <a:rPr lang="en-GB" sz="3600" b="1" dirty="0" err="1" smtClean="0">
                <a:solidFill>
                  <a:schemeClr val="accent1">
                    <a:lumMod val="75000"/>
                  </a:schemeClr>
                </a:solidFill>
                <a:latin typeface="Arial Rounded MT Bold" panose="020F0704030504030204" pitchFamily="34" charset="0"/>
              </a:rPr>
              <a:t>conflictos</a:t>
            </a:r>
            <a:r>
              <a:rPr lang="en-GB" sz="3600" b="1" dirty="0" smtClean="0">
                <a:solidFill>
                  <a:schemeClr val="accent1">
                    <a:lumMod val="75000"/>
                  </a:schemeClr>
                </a:solidFill>
                <a:latin typeface="Arial Rounded MT Bold" panose="020F0704030504030204" pitchFamily="34" charset="0"/>
              </a:rPr>
              <a:t> </a:t>
            </a:r>
            <a:r>
              <a:rPr lang="en-GB" sz="3600" b="1" dirty="0" err="1" smtClean="0">
                <a:solidFill>
                  <a:schemeClr val="accent1">
                    <a:lumMod val="75000"/>
                  </a:schemeClr>
                </a:solidFill>
                <a:latin typeface="Arial Rounded MT Bold" panose="020F0704030504030204" pitchFamily="34" charset="0"/>
              </a:rPr>
              <a:t>en</a:t>
            </a:r>
            <a:r>
              <a:rPr lang="en-GB" sz="3600" b="1" dirty="0" smtClean="0">
                <a:solidFill>
                  <a:schemeClr val="accent1">
                    <a:lumMod val="75000"/>
                  </a:schemeClr>
                </a:solidFill>
                <a:latin typeface="Arial Rounded MT Bold" panose="020F0704030504030204" pitchFamily="34" charset="0"/>
              </a:rPr>
              <a:t> </a:t>
            </a:r>
            <a:r>
              <a:rPr lang="en-GB" sz="3600" b="1" dirty="0" err="1" smtClean="0">
                <a:solidFill>
                  <a:schemeClr val="accent1">
                    <a:lumMod val="75000"/>
                  </a:schemeClr>
                </a:solidFill>
                <a:latin typeface="Arial Rounded MT Bold" panose="020F0704030504030204" pitchFamily="34" charset="0"/>
              </a:rPr>
              <a:t>Entornos</a:t>
            </a:r>
            <a:r>
              <a:rPr lang="en-GB" sz="3600" b="1" dirty="0" smtClean="0">
                <a:solidFill>
                  <a:schemeClr val="accent1">
                    <a:lumMod val="75000"/>
                  </a:schemeClr>
                </a:solidFill>
                <a:latin typeface="Arial Rounded MT Bold" panose="020F0704030504030204" pitchFamily="34" charset="0"/>
              </a:rPr>
              <a:t> </a:t>
            </a:r>
            <a:r>
              <a:rPr lang="en-GB" sz="3600" b="1" dirty="0" err="1" smtClean="0">
                <a:solidFill>
                  <a:schemeClr val="accent1">
                    <a:lumMod val="75000"/>
                  </a:schemeClr>
                </a:solidFill>
                <a:latin typeface="Arial Rounded MT Bold" panose="020F0704030504030204" pitchFamily="34" charset="0"/>
              </a:rPr>
              <a:t>Virtuales</a:t>
            </a:r>
            <a:endParaRPr lang="en-GB" sz="3600" b="1" dirty="0">
              <a:solidFill>
                <a:schemeClr val="accent1">
                  <a:lumMod val="75000"/>
                </a:schemeClr>
              </a:solidFill>
            </a:endParaRPr>
          </a:p>
        </p:txBody>
      </p:sp>
    </p:spTree>
    <p:extLst>
      <p:ext uri="{BB962C8B-B14F-4D97-AF65-F5344CB8AC3E}">
        <p14:creationId xmlns:p14="http://schemas.microsoft.com/office/powerpoint/2010/main" val="153550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773276" y="1525124"/>
            <a:ext cx="87683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s-ES" dirty="0">
                <a:solidFill>
                  <a:srgbClr val="70AD47">
                    <a:lumMod val="75000"/>
                  </a:srgbClr>
                </a:solidFill>
                <a:latin typeface="Arial Rounded MT Bold" panose="020F0704030504030204" pitchFamily="34" charset="0"/>
              </a:rPr>
              <a:t>2. </a:t>
            </a:r>
            <a:r>
              <a:rPr lang="en-GB" altLang="es-ES" dirty="0" err="1" smtClean="0">
                <a:solidFill>
                  <a:srgbClr val="70AD47">
                    <a:lumMod val="75000"/>
                  </a:srgbClr>
                </a:solidFill>
                <a:latin typeface="Arial Rounded MT Bold" panose="020F0704030504030204" pitchFamily="34" charset="0"/>
              </a:rPr>
              <a:t>Principales</a:t>
            </a:r>
            <a:r>
              <a:rPr lang="en-GB" altLang="es-ES" dirty="0" smtClean="0">
                <a:solidFill>
                  <a:srgbClr val="70AD47">
                    <a:lumMod val="75000"/>
                  </a:srgbClr>
                </a:solidFill>
                <a:latin typeface="Arial Rounded MT Bold" panose="020F0704030504030204" pitchFamily="34" charset="0"/>
              </a:rPr>
              <a:t> </a:t>
            </a:r>
            <a:r>
              <a:rPr lang="en-GB" altLang="es-ES" dirty="0" err="1" smtClean="0">
                <a:solidFill>
                  <a:srgbClr val="70AD47">
                    <a:lumMod val="75000"/>
                  </a:srgbClr>
                </a:solidFill>
                <a:latin typeface="Arial Rounded MT Bold" panose="020F0704030504030204" pitchFamily="34" charset="0"/>
              </a:rPr>
              <a:t>causas</a:t>
            </a:r>
            <a:r>
              <a:rPr lang="en-GB" altLang="es-ES" dirty="0" smtClean="0">
                <a:solidFill>
                  <a:srgbClr val="70AD47">
                    <a:lumMod val="75000"/>
                  </a:srgbClr>
                </a:solidFill>
                <a:latin typeface="Arial Rounded MT Bold" panose="020F0704030504030204" pitchFamily="34" charset="0"/>
              </a:rPr>
              <a:t> de </a:t>
            </a:r>
            <a:r>
              <a:rPr lang="en-GB" altLang="es-ES" dirty="0" err="1" smtClean="0">
                <a:solidFill>
                  <a:srgbClr val="70AD47">
                    <a:lumMod val="75000"/>
                  </a:srgbClr>
                </a:solidFill>
                <a:latin typeface="Arial Rounded MT Bold" panose="020F0704030504030204" pitchFamily="34" charset="0"/>
              </a:rPr>
              <a:t>conflictos</a:t>
            </a:r>
            <a:endParaRPr kumimoji="0" lang="en-GB" altLang="es-ES" sz="1800" b="0" i="0" u="none" strike="noStrike" kern="1200" cap="none" spc="0" normalizeH="0" baseline="0" noProof="0" dirty="0">
              <a:ln>
                <a:noFill/>
              </a:ln>
              <a:solidFill>
                <a:srgbClr val="70AD47">
                  <a:lumMod val="75000"/>
                </a:srgbClr>
              </a:solidFill>
              <a:effectLst/>
              <a:uLnTx/>
              <a:uFillTx/>
              <a:latin typeface="Arial Rounded MT Bold" panose="020F0704030504030204" pitchFamily="34" charset="0"/>
              <a:ea typeface="+mn-ea"/>
              <a:cs typeface="+mn-cs"/>
            </a:endParaRPr>
          </a:p>
        </p:txBody>
      </p:sp>
      <p:sp>
        <p:nvSpPr>
          <p:cNvPr id="6" name="CasellaDiTesto 5">
            <a:extLst>
              <a:ext uri="{FF2B5EF4-FFF2-40B4-BE49-F238E27FC236}">
                <a16:creationId xmlns:a16="http://schemas.microsoft.com/office/drawing/2014/main" xmlns="" id="{31D7F427-1898-42DA-A9A3-FFA774D73B23}"/>
              </a:ext>
            </a:extLst>
          </p:cNvPr>
          <p:cNvSpPr txBox="1"/>
          <p:nvPr/>
        </p:nvSpPr>
        <p:spPr>
          <a:xfrm>
            <a:off x="2773277" y="1916182"/>
            <a:ext cx="8768335" cy="4524315"/>
          </a:xfrm>
          <a:prstGeom prst="rect">
            <a:avLst/>
          </a:prstGeom>
          <a:noFill/>
        </p:spPr>
        <p:txBody>
          <a:bodyPr wrap="square" rtlCol="0">
            <a:spAutoFit/>
          </a:bodyPr>
          <a:lstStyle/>
          <a:p>
            <a:r>
              <a:rPr lang="es-ES" dirty="0">
                <a:latin typeface="Arial Rounded MT Bold" panose="020F0704030504030204" pitchFamily="34" charset="0"/>
              </a:rPr>
              <a:t>En el entorno virtual, la comunicación no verbal se reduce drásticamente. Esto podría evitar que las personas formen conexiones y establezcan una buena relación. </a:t>
            </a:r>
            <a:endParaRPr lang="es-ES" dirty="0" smtClean="0">
              <a:latin typeface="Arial Rounded MT Bold" panose="020F0704030504030204" pitchFamily="34" charset="0"/>
            </a:endParaRPr>
          </a:p>
          <a:p>
            <a:endParaRPr lang="es-ES" dirty="0">
              <a:latin typeface="Arial Rounded MT Bold" panose="020F0704030504030204" pitchFamily="34" charset="0"/>
            </a:endParaRPr>
          </a:p>
          <a:p>
            <a:r>
              <a:rPr lang="es-ES" dirty="0" smtClean="0">
                <a:latin typeface="Arial Rounded MT Bold" panose="020F0704030504030204" pitchFamily="34" charset="0"/>
              </a:rPr>
              <a:t>En distintos </a:t>
            </a:r>
            <a:r>
              <a:rPr lang="es-ES" dirty="0">
                <a:latin typeface="Arial Rounded MT Bold" panose="020F0704030504030204" pitchFamily="34" charset="0"/>
              </a:rPr>
              <a:t>estilos de comunicación, al no ser un hablante nativo del idioma utilizado dentro del equipo, la falta de claridad puede generar conflictos. </a:t>
            </a:r>
            <a:endParaRPr lang="es-ES" dirty="0" smtClean="0">
              <a:latin typeface="Arial Rounded MT Bold" panose="020F0704030504030204" pitchFamily="34" charset="0"/>
            </a:endParaRPr>
          </a:p>
          <a:p>
            <a:endParaRPr lang="es-ES" dirty="0">
              <a:latin typeface="Arial Rounded MT Bold" panose="020F0704030504030204" pitchFamily="34" charset="0"/>
            </a:endParaRPr>
          </a:p>
          <a:p>
            <a:r>
              <a:rPr lang="es-ES" dirty="0" smtClean="0">
                <a:latin typeface="Arial Rounded MT Bold" panose="020F0704030504030204" pitchFamily="34" charset="0"/>
              </a:rPr>
              <a:t>La </a:t>
            </a:r>
            <a:r>
              <a:rPr lang="es-ES" dirty="0">
                <a:latin typeface="Arial Rounded MT Bold" panose="020F0704030504030204" pitchFamily="34" charset="0"/>
              </a:rPr>
              <a:t>información escrita puede parecer más fría e impersonal. </a:t>
            </a:r>
            <a:r>
              <a:rPr lang="es-ES" dirty="0" smtClean="0">
                <a:latin typeface="Arial Rounded MT Bold" panose="020F0704030504030204" pitchFamily="34" charset="0"/>
              </a:rPr>
              <a:t>La </a:t>
            </a:r>
            <a:r>
              <a:rPr lang="es-ES" dirty="0">
                <a:latin typeface="Arial Rounded MT Bold" panose="020F0704030504030204" pitchFamily="34" charset="0"/>
              </a:rPr>
              <a:t>mala interpretación de las reglas, la mala calidad del sonido y otros problemas técnicos pueden generar aún más frustración y generar conflictos. Algunas personas, incluso debido a la mala calidad de la iluminación o la configuración de la cámara, se verán </a:t>
            </a:r>
            <a:r>
              <a:rPr lang="es-ES" dirty="0" smtClean="0">
                <a:latin typeface="Arial Rounded MT Bold" panose="020F0704030504030204" pitchFamily="34" charset="0"/>
              </a:rPr>
              <a:t>en las reuniones virtuales distintos a como son normalmente. </a:t>
            </a:r>
          </a:p>
          <a:p>
            <a:endParaRPr lang="es-ES" dirty="0">
              <a:latin typeface="Arial Rounded MT Bold" panose="020F0704030504030204" pitchFamily="34" charset="0"/>
            </a:endParaRPr>
          </a:p>
          <a:p>
            <a:r>
              <a:rPr lang="es-ES" dirty="0" smtClean="0">
                <a:latin typeface="Arial Rounded MT Bold" panose="020F0704030504030204" pitchFamily="34" charset="0"/>
              </a:rPr>
              <a:t>Sin </a:t>
            </a:r>
            <a:r>
              <a:rPr lang="es-ES" dirty="0">
                <a:latin typeface="Arial Rounded MT Bold" panose="020F0704030504030204" pitchFamily="34" charset="0"/>
              </a:rPr>
              <a:t>embargo, usted, como líder de un equipo virtual, debe poder facilitar y resolver esos problemas.</a:t>
            </a:r>
            <a:endParaRPr lang="it-IT" dirty="0">
              <a:latin typeface="Arial Rounded MT Bold" panose="020F0704030504030204" pitchFamily="34" charset="0"/>
            </a:endParaRPr>
          </a:p>
        </p:txBody>
      </p:sp>
      <p:sp>
        <p:nvSpPr>
          <p:cNvPr id="13" name="TextBox 2"/>
          <p:cNvSpPr txBox="1"/>
          <p:nvPr/>
        </p:nvSpPr>
        <p:spPr>
          <a:xfrm>
            <a:off x="2773276" y="395291"/>
            <a:ext cx="7338871" cy="1200329"/>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Resolución</a:t>
            </a:r>
            <a:r>
              <a:rPr lang="en-GB" sz="3600" b="1" dirty="0">
                <a:solidFill>
                  <a:schemeClr val="accent1">
                    <a:lumMod val="75000"/>
                  </a:schemeClr>
                </a:solidFill>
                <a:latin typeface="Arial Rounded MT Bold" panose="020F0704030504030204" pitchFamily="34" charset="0"/>
              </a:rPr>
              <a:t> de </a:t>
            </a:r>
            <a:r>
              <a:rPr lang="en-GB" sz="3600" b="1" dirty="0" err="1">
                <a:solidFill>
                  <a:schemeClr val="accent1">
                    <a:lumMod val="75000"/>
                  </a:schemeClr>
                </a:solidFill>
                <a:latin typeface="Arial Rounded MT Bold" panose="020F0704030504030204" pitchFamily="34" charset="0"/>
              </a:rPr>
              <a:t>conflictos</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en</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Entornos</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Virtuales</a:t>
            </a:r>
            <a:endParaRPr lang="en-GB" sz="3600" b="1" dirty="0">
              <a:solidFill>
                <a:schemeClr val="accent1">
                  <a:lumMod val="75000"/>
                </a:schemeClr>
              </a:solidFill>
            </a:endParaRPr>
          </a:p>
        </p:txBody>
      </p:sp>
    </p:spTree>
    <p:extLst>
      <p:ext uri="{BB962C8B-B14F-4D97-AF65-F5344CB8AC3E}">
        <p14:creationId xmlns:p14="http://schemas.microsoft.com/office/powerpoint/2010/main" val="59356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773276" y="1709790"/>
            <a:ext cx="87683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s-ES" dirty="0">
                <a:solidFill>
                  <a:srgbClr val="70AD47">
                    <a:lumMod val="75000"/>
                  </a:srgbClr>
                </a:solidFill>
                <a:latin typeface="Arial Rounded MT Bold" panose="020F0704030504030204" pitchFamily="34" charset="0"/>
              </a:rPr>
              <a:t>3. </a:t>
            </a:r>
            <a:r>
              <a:rPr lang="en-GB" altLang="es-ES" dirty="0" err="1" smtClean="0">
                <a:solidFill>
                  <a:srgbClr val="70AD47">
                    <a:lumMod val="75000"/>
                  </a:srgbClr>
                </a:solidFill>
                <a:latin typeface="Arial Rounded MT Bold" panose="020F0704030504030204" pitchFamily="34" charset="0"/>
              </a:rPr>
              <a:t>Comprensión</a:t>
            </a:r>
            <a:r>
              <a:rPr lang="en-GB" altLang="es-ES" dirty="0" smtClean="0">
                <a:solidFill>
                  <a:srgbClr val="70AD47">
                    <a:lumMod val="75000"/>
                  </a:srgbClr>
                </a:solidFill>
                <a:latin typeface="Arial Rounded MT Bold" panose="020F0704030504030204" pitchFamily="34" charset="0"/>
              </a:rPr>
              <a:t> de </a:t>
            </a:r>
            <a:r>
              <a:rPr lang="en-GB" altLang="es-ES" dirty="0" err="1" smtClean="0">
                <a:solidFill>
                  <a:srgbClr val="70AD47">
                    <a:lumMod val="75000"/>
                  </a:srgbClr>
                </a:solidFill>
                <a:latin typeface="Arial Rounded MT Bold" panose="020F0704030504030204" pitchFamily="34" charset="0"/>
              </a:rPr>
              <a:t>los</a:t>
            </a:r>
            <a:r>
              <a:rPr lang="en-GB" altLang="es-ES" dirty="0" smtClean="0">
                <a:solidFill>
                  <a:srgbClr val="70AD47">
                    <a:lumMod val="75000"/>
                  </a:srgbClr>
                </a:solidFill>
                <a:latin typeface="Arial Rounded MT Bold" panose="020F0704030504030204" pitchFamily="34" charset="0"/>
              </a:rPr>
              <a:t> </a:t>
            </a:r>
            <a:r>
              <a:rPr lang="en-GB" altLang="es-ES" dirty="0" err="1" smtClean="0">
                <a:solidFill>
                  <a:srgbClr val="70AD47">
                    <a:lumMod val="75000"/>
                  </a:srgbClr>
                </a:solidFill>
                <a:latin typeface="Arial Rounded MT Bold" panose="020F0704030504030204" pitchFamily="34" charset="0"/>
              </a:rPr>
              <a:t>estilos</a:t>
            </a:r>
            <a:r>
              <a:rPr lang="en-GB" altLang="es-ES" dirty="0" smtClean="0">
                <a:solidFill>
                  <a:srgbClr val="70AD47">
                    <a:lumMod val="75000"/>
                  </a:srgbClr>
                </a:solidFill>
                <a:latin typeface="Arial Rounded MT Bold" panose="020F0704030504030204" pitchFamily="34" charset="0"/>
              </a:rPr>
              <a:t> de </a:t>
            </a:r>
            <a:r>
              <a:rPr lang="en-GB" altLang="es-ES" dirty="0" err="1" smtClean="0">
                <a:solidFill>
                  <a:srgbClr val="70AD47">
                    <a:lumMod val="75000"/>
                  </a:srgbClr>
                </a:solidFill>
                <a:latin typeface="Arial Rounded MT Bold" panose="020F0704030504030204" pitchFamily="34" charset="0"/>
              </a:rPr>
              <a:t>gestión</a:t>
            </a:r>
            <a:r>
              <a:rPr lang="en-GB" altLang="es-ES" dirty="0" smtClean="0">
                <a:solidFill>
                  <a:srgbClr val="70AD47">
                    <a:lumMod val="75000"/>
                  </a:srgbClr>
                </a:solidFill>
                <a:latin typeface="Arial Rounded MT Bold" panose="020F0704030504030204" pitchFamily="34" charset="0"/>
              </a:rPr>
              <a:t> de </a:t>
            </a:r>
            <a:r>
              <a:rPr lang="en-GB" altLang="es-ES" dirty="0" err="1" smtClean="0">
                <a:solidFill>
                  <a:srgbClr val="70AD47">
                    <a:lumMod val="75000"/>
                  </a:srgbClr>
                </a:solidFill>
                <a:latin typeface="Arial Rounded MT Bold" panose="020F0704030504030204" pitchFamily="34" charset="0"/>
              </a:rPr>
              <a:t>los</a:t>
            </a:r>
            <a:r>
              <a:rPr lang="en-GB" altLang="es-ES" dirty="0" smtClean="0">
                <a:solidFill>
                  <a:srgbClr val="70AD47">
                    <a:lumMod val="75000"/>
                  </a:srgbClr>
                </a:solidFill>
                <a:latin typeface="Arial Rounded MT Bold" panose="020F0704030504030204" pitchFamily="34" charset="0"/>
              </a:rPr>
              <a:t> </a:t>
            </a:r>
            <a:r>
              <a:rPr lang="en-GB" altLang="es-ES" dirty="0" err="1" smtClean="0">
                <a:solidFill>
                  <a:srgbClr val="70AD47">
                    <a:lumMod val="75000"/>
                  </a:srgbClr>
                </a:solidFill>
                <a:latin typeface="Arial Rounded MT Bold" panose="020F0704030504030204" pitchFamily="34" charset="0"/>
              </a:rPr>
              <a:t>conflictos</a:t>
            </a:r>
            <a:endParaRPr kumimoji="0" lang="en-GB" altLang="es-ES" sz="1800" b="0" i="0" u="none" strike="noStrike" kern="1200" cap="none" spc="0" normalizeH="0" baseline="0" noProof="0" dirty="0">
              <a:ln>
                <a:noFill/>
              </a:ln>
              <a:solidFill>
                <a:srgbClr val="70AD47">
                  <a:lumMod val="75000"/>
                </a:srgbClr>
              </a:solidFill>
              <a:effectLst/>
              <a:uLnTx/>
              <a:uFillTx/>
              <a:latin typeface="Arial Rounded MT Bold" panose="020F0704030504030204" pitchFamily="34" charset="0"/>
              <a:ea typeface="+mn-ea"/>
              <a:cs typeface="+mn-cs"/>
            </a:endParaRPr>
          </a:p>
        </p:txBody>
      </p:sp>
      <p:sp>
        <p:nvSpPr>
          <p:cNvPr id="6" name="CasellaDiTesto 5">
            <a:extLst>
              <a:ext uri="{FF2B5EF4-FFF2-40B4-BE49-F238E27FC236}">
                <a16:creationId xmlns:a16="http://schemas.microsoft.com/office/drawing/2014/main" xmlns="" id="{31D7F427-1898-42DA-A9A3-FFA774D73B23}"/>
              </a:ext>
            </a:extLst>
          </p:cNvPr>
          <p:cNvSpPr txBox="1"/>
          <p:nvPr/>
        </p:nvSpPr>
        <p:spPr>
          <a:xfrm>
            <a:off x="2773276" y="2216286"/>
            <a:ext cx="7615062" cy="5632311"/>
          </a:xfrm>
          <a:prstGeom prst="rect">
            <a:avLst/>
          </a:prstGeom>
          <a:noFill/>
        </p:spPr>
        <p:txBody>
          <a:bodyPr wrap="square" rtlCol="0">
            <a:spAutoFit/>
          </a:bodyPr>
          <a:lstStyle/>
          <a:p>
            <a:r>
              <a:rPr lang="it-IT" b="1" dirty="0" smtClean="0">
                <a:latin typeface="Arial Rounded MT Bold" panose="020F0704030504030204" pitchFamily="34" charset="0"/>
              </a:rPr>
              <a:t>Colaborativo</a:t>
            </a:r>
            <a:r>
              <a:rPr lang="it-IT" dirty="0" smtClean="0">
                <a:latin typeface="Arial Rounded MT Bold" panose="020F0704030504030204" pitchFamily="34" charset="0"/>
              </a:rPr>
              <a:t> </a:t>
            </a:r>
            <a:r>
              <a:rPr lang="it-IT" dirty="0">
                <a:latin typeface="Arial Rounded MT Bold" panose="020F0704030504030204" pitchFamily="34" charset="0"/>
              </a:rPr>
              <a:t>– </a:t>
            </a:r>
            <a:r>
              <a:rPr lang="it-IT" dirty="0" smtClean="0">
                <a:latin typeface="Arial Rounded MT Bold" panose="020F0704030504030204" pitchFamily="34" charset="0"/>
              </a:rPr>
              <a:t>todas las partes están orientadas a la solución </a:t>
            </a:r>
            <a:r>
              <a:rPr lang="it-IT" dirty="0">
                <a:latin typeface="Arial Rounded MT Bold" panose="020F0704030504030204" pitchFamily="34" charset="0"/>
              </a:rPr>
              <a:t>– </a:t>
            </a:r>
            <a:r>
              <a:rPr lang="it-IT" dirty="0" smtClean="0">
                <a:latin typeface="Arial Rounded MT Bold" panose="020F0704030504030204" pitchFamily="34" charset="0"/>
              </a:rPr>
              <a:t>todos ganan</a:t>
            </a:r>
            <a:endParaRPr lang="it-IT" dirty="0">
              <a:latin typeface="Arial Rounded MT Bold" panose="020F0704030504030204" pitchFamily="34" charset="0"/>
            </a:endParaRPr>
          </a:p>
          <a:p>
            <a:r>
              <a:rPr lang="it-IT" b="1" dirty="0" smtClean="0">
                <a:latin typeface="Arial Rounded MT Bold" panose="020F0704030504030204" pitchFamily="34" charset="0"/>
              </a:rPr>
              <a:t>Comprometido</a:t>
            </a:r>
            <a:r>
              <a:rPr lang="it-IT" dirty="0" smtClean="0">
                <a:latin typeface="Arial Rounded MT Bold" panose="020F0704030504030204" pitchFamily="34" charset="0"/>
              </a:rPr>
              <a:t> </a:t>
            </a:r>
            <a:r>
              <a:rPr lang="it-IT" dirty="0">
                <a:latin typeface="Arial Rounded MT Bold" panose="020F0704030504030204" pitchFamily="34" charset="0"/>
              </a:rPr>
              <a:t>– </a:t>
            </a:r>
            <a:r>
              <a:rPr lang="it-IT" dirty="0" smtClean="0">
                <a:latin typeface="Arial Rounded MT Bold" panose="020F0704030504030204" pitchFamily="34" charset="0"/>
              </a:rPr>
              <a:t>todas las partes ganan y ceden algo</a:t>
            </a:r>
            <a:endParaRPr lang="it-IT" dirty="0">
              <a:latin typeface="Arial Rounded MT Bold" panose="020F0704030504030204" pitchFamily="34" charset="0"/>
            </a:endParaRPr>
          </a:p>
          <a:p>
            <a:r>
              <a:rPr lang="it-IT" b="1" dirty="0" smtClean="0">
                <a:latin typeface="Arial Rounded MT Bold" panose="020F0704030504030204" pitchFamily="34" charset="0"/>
              </a:rPr>
              <a:t>Evasivo</a:t>
            </a:r>
            <a:r>
              <a:rPr lang="it-IT" dirty="0" smtClean="0">
                <a:latin typeface="Arial Rounded MT Bold" panose="020F0704030504030204" pitchFamily="34" charset="0"/>
              </a:rPr>
              <a:t>– se evitan los conflictos, se suprimen, no se da ningún paso para solucionarlos</a:t>
            </a:r>
            <a:endParaRPr lang="it-IT" dirty="0">
              <a:latin typeface="Arial Rounded MT Bold" panose="020F0704030504030204" pitchFamily="34" charset="0"/>
            </a:endParaRPr>
          </a:p>
          <a:p>
            <a:r>
              <a:rPr lang="it-IT" b="1" dirty="0" smtClean="0">
                <a:latin typeface="Arial Rounded MT Bold" panose="020F0704030504030204" pitchFamily="34" charset="0"/>
              </a:rPr>
              <a:t>Competitivo</a:t>
            </a:r>
            <a:r>
              <a:rPr lang="it-IT" dirty="0" smtClean="0">
                <a:latin typeface="Arial Rounded MT Bold" panose="020F0704030504030204" pitchFamily="34" charset="0"/>
              </a:rPr>
              <a:t> </a:t>
            </a:r>
            <a:r>
              <a:rPr lang="it-IT" dirty="0">
                <a:latin typeface="Arial Rounded MT Bold" panose="020F0704030504030204" pitchFamily="34" charset="0"/>
              </a:rPr>
              <a:t>– </a:t>
            </a:r>
            <a:r>
              <a:rPr lang="it-IT" dirty="0" smtClean="0">
                <a:latin typeface="Arial Rounded MT Bold" panose="020F0704030504030204" pitchFamily="34" charset="0"/>
              </a:rPr>
              <a:t>ganar/perder</a:t>
            </a:r>
            <a:endParaRPr lang="it-IT" dirty="0">
              <a:latin typeface="Arial Rounded MT Bold" panose="020F0704030504030204" pitchFamily="34" charset="0"/>
            </a:endParaRPr>
          </a:p>
          <a:p>
            <a:r>
              <a:rPr lang="it-IT" b="1" dirty="0" smtClean="0">
                <a:latin typeface="Arial Rounded MT Bold" panose="020F0704030504030204" pitchFamily="34" charset="0"/>
              </a:rPr>
              <a:t>Acogedor </a:t>
            </a:r>
            <a:r>
              <a:rPr lang="it-IT" dirty="0">
                <a:latin typeface="Arial Rounded MT Bold" panose="020F0704030504030204" pitchFamily="34" charset="0"/>
              </a:rPr>
              <a:t>–</a:t>
            </a:r>
            <a:r>
              <a:rPr lang="it-IT" b="1" dirty="0">
                <a:latin typeface="Arial Rounded MT Bold" panose="020F0704030504030204" pitchFamily="34" charset="0"/>
              </a:rPr>
              <a:t> </a:t>
            </a:r>
            <a:r>
              <a:rPr lang="it-IT" dirty="0" smtClean="0">
                <a:latin typeface="Arial Rounded MT Bold" panose="020F0704030504030204" pitchFamily="34" charset="0"/>
              </a:rPr>
              <a:t>una parte cede ante la otra</a:t>
            </a:r>
            <a:endParaRPr lang="it-IT" dirty="0">
              <a:latin typeface="Arial Rounded MT Bold" panose="020F0704030504030204" pitchFamily="34" charset="0"/>
            </a:endParaRPr>
          </a:p>
          <a:p>
            <a:endParaRPr lang="it-IT" dirty="0" smtClean="0">
              <a:latin typeface="Arial Rounded MT Bold" panose="020F0704030504030204" pitchFamily="34" charset="0"/>
            </a:endParaRPr>
          </a:p>
          <a:p>
            <a:endParaRPr lang="it-IT" dirty="0">
              <a:latin typeface="Arial Rounded MT Bold" panose="020F0704030504030204" pitchFamily="34" charset="0"/>
            </a:endParaRPr>
          </a:p>
          <a:p>
            <a:r>
              <a:rPr lang="it-IT" dirty="0" smtClean="0">
                <a:latin typeface="Arial Rounded MT Bold" panose="020F0704030504030204" pitchFamily="34" charset="0"/>
              </a:rPr>
              <a:t>Los primeros 2 estilos son los más productivos ya que están orientados a encontrar una solución.</a:t>
            </a:r>
            <a:endParaRPr lang="it-IT" dirty="0">
              <a:latin typeface="Arial Rounded MT Bold" panose="020F0704030504030204" pitchFamily="34" charset="0"/>
            </a:endParaRPr>
          </a:p>
          <a:p>
            <a:endParaRPr lang="it-IT" dirty="0">
              <a:latin typeface="Arial Rounded MT Bold" panose="020F0704030504030204" pitchFamily="34" charset="0"/>
            </a:endParaRPr>
          </a:p>
          <a:p>
            <a:r>
              <a:rPr lang="it-IT" dirty="0" smtClean="0">
                <a:latin typeface="Arial Rounded MT Bold" panose="020F0704030504030204" pitchFamily="34" charset="0"/>
              </a:rPr>
              <a:t>El estilo evasivo es el más peligroso ya que el problema nunca sale a la luz y por tanto no se soluciona. </a:t>
            </a:r>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2773276" y="395291"/>
            <a:ext cx="7338871" cy="1200329"/>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Resolución</a:t>
            </a:r>
            <a:r>
              <a:rPr lang="en-GB" sz="3600" b="1" dirty="0">
                <a:solidFill>
                  <a:schemeClr val="accent1">
                    <a:lumMod val="75000"/>
                  </a:schemeClr>
                </a:solidFill>
                <a:latin typeface="Arial Rounded MT Bold" panose="020F0704030504030204" pitchFamily="34" charset="0"/>
              </a:rPr>
              <a:t> de </a:t>
            </a:r>
            <a:r>
              <a:rPr lang="en-GB" sz="3600" b="1" dirty="0" err="1">
                <a:solidFill>
                  <a:schemeClr val="accent1">
                    <a:lumMod val="75000"/>
                  </a:schemeClr>
                </a:solidFill>
                <a:latin typeface="Arial Rounded MT Bold" panose="020F0704030504030204" pitchFamily="34" charset="0"/>
              </a:rPr>
              <a:t>conflictos</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en</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Entornos</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Virtuales</a:t>
            </a:r>
            <a:endParaRPr lang="en-GB" sz="3600" b="1" dirty="0">
              <a:solidFill>
                <a:schemeClr val="accent1">
                  <a:lumMod val="75000"/>
                </a:schemeClr>
              </a:solidFill>
            </a:endParaRPr>
          </a:p>
        </p:txBody>
      </p:sp>
    </p:spTree>
    <p:extLst>
      <p:ext uri="{BB962C8B-B14F-4D97-AF65-F5344CB8AC3E}">
        <p14:creationId xmlns:p14="http://schemas.microsoft.com/office/powerpoint/2010/main" val="424672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DF87B33-58E1-425E-87C0-9B8B61829378}"/>
              </a:ext>
            </a:extLst>
          </p:cNvPr>
          <p:cNvPicPr>
            <a:picLocks noChangeAspect="1"/>
          </p:cNvPicPr>
          <p:nvPr/>
        </p:nvPicPr>
        <p:blipFill>
          <a:blip r:embed="rId2"/>
          <a:stretch>
            <a:fillRect/>
          </a:stretch>
        </p:blipFill>
        <p:spPr>
          <a:xfrm>
            <a:off x="7695216" y="1752804"/>
            <a:ext cx="4496784" cy="4336330"/>
          </a:xfrm>
          <a:prstGeom prst="rect">
            <a:avLst/>
          </a:prstGeom>
        </p:spPr>
      </p:pic>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773276" y="1709790"/>
            <a:ext cx="87683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s-ES" dirty="0">
                <a:solidFill>
                  <a:srgbClr val="70AD47">
                    <a:lumMod val="75000"/>
                  </a:srgbClr>
                </a:solidFill>
                <a:latin typeface="Arial Rounded MT Bold" panose="020F0704030504030204" pitchFamily="34" charset="0"/>
              </a:rPr>
              <a:t>3. </a:t>
            </a:r>
            <a:r>
              <a:rPr lang="en-GB" altLang="es-ES" dirty="0" err="1" smtClean="0">
                <a:solidFill>
                  <a:srgbClr val="70AD47">
                    <a:lumMod val="75000"/>
                  </a:srgbClr>
                </a:solidFill>
                <a:latin typeface="Arial Rounded MT Bold" panose="020F0704030504030204" pitchFamily="34" charset="0"/>
              </a:rPr>
              <a:t>Pasos</a:t>
            </a:r>
            <a:r>
              <a:rPr lang="en-GB" altLang="es-ES" dirty="0" smtClean="0">
                <a:solidFill>
                  <a:srgbClr val="70AD47">
                    <a:lumMod val="75000"/>
                  </a:srgbClr>
                </a:solidFill>
                <a:latin typeface="Arial Rounded MT Bold" panose="020F0704030504030204" pitchFamily="34" charset="0"/>
              </a:rPr>
              <a:t> </a:t>
            </a:r>
            <a:r>
              <a:rPr lang="en-GB" altLang="es-ES" dirty="0" err="1" smtClean="0">
                <a:solidFill>
                  <a:srgbClr val="70AD47">
                    <a:lumMod val="75000"/>
                  </a:srgbClr>
                </a:solidFill>
                <a:latin typeface="Arial Rounded MT Bold" panose="020F0704030504030204" pitchFamily="34" charset="0"/>
              </a:rPr>
              <a:t>en</a:t>
            </a:r>
            <a:r>
              <a:rPr lang="en-GB" altLang="es-ES" dirty="0" smtClean="0">
                <a:solidFill>
                  <a:srgbClr val="70AD47">
                    <a:lumMod val="75000"/>
                  </a:srgbClr>
                </a:solidFill>
                <a:latin typeface="Arial Rounded MT Bold" panose="020F0704030504030204" pitchFamily="34" charset="0"/>
              </a:rPr>
              <a:t> la </a:t>
            </a:r>
            <a:r>
              <a:rPr lang="en-GB" altLang="es-ES" dirty="0" err="1" smtClean="0">
                <a:solidFill>
                  <a:srgbClr val="70AD47">
                    <a:lumMod val="75000"/>
                  </a:srgbClr>
                </a:solidFill>
                <a:latin typeface="Arial Rounded MT Bold" panose="020F0704030504030204" pitchFamily="34" charset="0"/>
              </a:rPr>
              <a:t>resolución</a:t>
            </a:r>
            <a:r>
              <a:rPr lang="en-GB" altLang="es-ES" dirty="0" smtClean="0">
                <a:solidFill>
                  <a:srgbClr val="70AD47">
                    <a:lumMod val="75000"/>
                  </a:srgbClr>
                </a:solidFill>
                <a:latin typeface="Arial Rounded MT Bold" panose="020F0704030504030204" pitchFamily="34" charset="0"/>
              </a:rPr>
              <a:t> de </a:t>
            </a:r>
            <a:r>
              <a:rPr lang="en-GB" altLang="es-ES" dirty="0" err="1" smtClean="0">
                <a:solidFill>
                  <a:srgbClr val="70AD47">
                    <a:lumMod val="75000"/>
                  </a:srgbClr>
                </a:solidFill>
                <a:latin typeface="Arial Rounded MT Bold" panose="020F0704030504030204" pitchFamily="34" charset="0"/>
              </a:rPr>
              <a:t>conflictos</a:t>
            </a:r>
            <a:endParaRPr kumimoji="0" lang="en-GB" altLang="es-ES" sz="1800" b="0" i="0" u="none" strike="noStrike" kern="1200" cap="none" spc="0" normalizeH="0" baseline="0" noProof="0" dirty="0">
              <a:ln>
                <a:noFill/>
              </a:ln>
              <a:solidFill>
                <a:srgbClr val="70AD47">
                  <a:lumMod val="75000"/>
                </a:srgbClr>
              </a:solidFill>
              <a:effectLst/>
              <a:uLnTx/>
              <a:uFillTx/>
              <a:latin typeface="Arial Rounded MT Bold" panose="020F0704030504030204" pitchFamily="34" charset="0"/>
              <a:ea typeface="+mn-ea"/>
              <a:cs typeface="+mn-cs"/>
            </a:endParaRPr>
          </a:p>
        </p:txBody>
      </p:sp>
      <p:sp>
        <p:nvSpPr>
          <p:cNvPr id="6" name="CasellaDiTesto 5">
            <a:extLst>
              <a:ext uri="{FF2B5EF4-FFF2-40B4-BE49-F238E27FC236}">
                <a16:creationId xmlns:a16="http://schemas.microsoft.com/office/drawing/2014/main" xmlns="" id="{31D7F427-1898-42DA-A9A3-FFA774D73B23}"/>
              </a:ext>
            </a:extLst>
          </p:cNvPr>
          <p:cNvSpPr txBox="1"/>
          <p:nvPr/>
        </p:nvSpPr>
        <p:spPr>
          <a:xfrm>
            <a:off x="2773276" y="2216286"/>
            <a:ext cx="5446897" cy="5909310"/>
          </a:xfrm>
          <a:prstGeom prst="rect">
            <a:avLst/>
          </a:prstGeom>
          <a:noFill/>
        </p:spPr>
        <p:txBody>
          <a:bodyPr wrap="square" rtlCol="0">
            <a:spAutoFit/>
          </a:bodyPr>
          <a:lstStyle/>
          <a:p>
            <a:r>
              <a:rPr lang="it-IT" dirty="0" smtClean="0">
                <a:latin typeface="Arial Rounded MT Bold" panose="020F0704030504030204" pitchFamily="34" charset="0"/>
              </a:rPr>
              <a:t>Paso 1</a:t>
            </a:r>
            <a:r>
              <a:rPr lang="it-IT" dirty="0">
                <a:latin typeface="Arial Rounded MT Bold" panose="020F0704030504030204" pitchFamily="34" charset="0"/>
              </a:rPr>
              <a:t>. </a:t>
            </a:r>
            <a:r>
              <a:rPr lang="it-IT" dirty="0" smtClean="0">
                <a:latin typeface="Arial Rounded MT Bold" panose="020F0704030504030204" pitchFamily="34" charset="0"/>
              </a:rPr>
              <a:t>Separar el problema de la personalidad</a:t>
            </a:r>
            <a:endParaRPr lang="it-IT" dirty="0">
              <a:latin typeface="Arial Rounded MT Bold" panose="020F0704030504030204" pitchFamily="34" charset="0"/>
            </a:endParaRPr>
          </a:p>
          <a:p>
            <a:r>
              <a:rPr lang="it-IT" dirty="0" smtClean="0">
                <a:latin typeface="Arial Rounded MT Bold" panose="020F0704030504030204" pitchFamily="34" charset="0"/>
              </a:rPr>
              <a:t>‘parece que el problema con el que nos enfrentamos es...’</a:t>
            </a:r>
            <a:endParaRPr lang="it-IT" dirty="0">
              <a:latin typeface="Arial Rounded MT Bold" panose="020F0704030504030204" pitchFamily="34" charset="0"/>
            </a:endParaRPr>
          </a:p>
          <a:p>
            <a:endParaRPr lang="it-IT" dirty="0">
              <a:latin typeface="Arial Rounded MT Bold" panose="020F0704030504030204" pitchFamily="34" charset="0"/>
            </a:endParaRPr>
          </a:p>
          <a:p>
            <a:r>
              <a:rPr lang="it-IT" dirty="0" smtClean="0">
                <a:latin typeface="Arial Rounded MT Bold" panose="020F0704030504030204" pitchFamily="34" charset="0"/>
              </a:rPr>
              <a:t>Paso 2</a:t>
            </a:r>
            <a:r>
              <a:rPr lang="it-IT" dirty="0">
                <a:latin typeface="Arial Rounded MT Bold" panose="020F0704030504030204" pitchFamily="34" charset="0"/>
              </a:rPr>
              <a:t>. </a:t>
            </a:r>
            <a:r>
              <a:rPr lang="it-IT" dirty="0" smtClean="0">
                <a:latin typeface="Arial Rounded MT Bold" panose="020F0704030504030204" pitchFamily="34" charset="0"/>
              </a:rPr>
              <a:t>Aclarar los puntos de acuerdo</a:t>
            </a:r>
            <a:endParaRPr lang="it-IT" dirty="0">
              <a:latin typeface="Arial Rounded MT Bold" panose="020F0704030504030204" pitchFamily="34" charset="0"/>
            </a:endParaRPr>
          </a:p>
          <a:p>
            <a:r>
              <a:rPr lang="it-IT" dirty="0" smtClean="0">
                <a:latin typeface="Arial Rounded MT Bold" panose="020F0704030504030204" pitchFamily="34" charset="0"/>
              </a:rPr>
              <a:t>Debe existir algún punto donde todas las partes estén de acuerdo. Indicarlo claramente. ‘nosotros/ambos/todos estamos de acuerdo...’ </a:t>
            </a:r>
            <a:endParaRPr lang="it-IT" dirty="0">
              <a:latin typeface="Arial Rounded MT Bold" panose="020F0704030504030204" pitchFamily="34" charset="0"/>
            </a:endParaRPr>
          </a:p>
          <a:p>
            <a:endParaRPr lang="it-IT" dirty="0">
              <a:latin typeface="Arial Rounded MT Bold" panose="020F0704030504030204" pitchFamily="34" charset="0"/>
            </a:endParaRPr>
          </a:p>
          <a:p>
            <a:r>
              <a:rPr lang="it-IT" dirty="0" smtClean="0">
                <a:latin typeface="Arial Rounded MT Bold" panose="020F0704030504030204" pitchFamily="34" charset="0"/>
              </a:rPr>
              <a:t>Paso 3</a:t>
            </a:r>
            <a:r>
              <a:rPr lang="it-IT" dirty="0">
                <a:latin typeface="Arial Rounded MT Bold" panose="020F0704030504030204" pitchFamily="34" charset="0"/>
              </a:rPr>
              <a:t>. </a:t>
            </a:r>
            <a:r>
              <a:rPr lang="it-IT" dirty="0" smtClean="0">
                <a:latin typeface="Arial Rounded MT Bold" panose="020F0704030504030204" pitchFamily="34" charset="0"/>
              </a:rPr>
              <a:t>Aclarar los puntos de desacuerdo y las razones ‘la diferencia en nuestros puntos de vista es...’</a:t>
            </a:r>
            <a:endParaRPr lang="it-IT" dirty="0">
              <a:latin typeface="Arial Rounded MT Bold" panose="020F0704030504030204" pitchFamily="34" charset="0"/>
            </a:endParaRPr>
          </a:p>
          <a:p>
            <a:endParaRPr lang="it-IT" dirty="0">
              <a:latin typeface="Arial Rounded MT Bold" panose="020F0704030504030204" pitchFamily="34" charset="0"/>
            </a:endParaRPr>
          </a:p>
          <a:p>
            <a:r>
              <a:rPr lang="it-IT" dirty="0" smtClean="0">
                <a:latin typeface="Arial Rounded MT Bold" panose="020F0704030504030204" pitchFamily="34" charset="0"/>
              </a:rPr>
              <a:t>Paso 4</a:t>
            </a:r>
            <a:r>
              <a:rPr lang="it-IT" dirty="0">
                <a:latin typeface="Arial Rounded MT Bold" panose="020F0704030504030204" pitchFamily="34" charset="0"/>
              </a:rPr>
              <a:t>. </a:t>
            </a:r>
            <a:r>
              <a:rPr lang="it-IT" dirty="0" smtClean="0">
                <a:latin typeface="Arial Rounded MT Bold" panose="020F0704030504030204" pitchFamily="34" charset="0"/>
              </a:rPr>
              <a:t>Mostrar empatía y escuchar a todas las </a:t>
            </a:r>
            <a:r>
              <a:rPr lang="it-IT" dirty="0">
                <a:latin typeface="Arial Rounded MT Bold" panose="020F0704030504030204" pitchFamily="34" charset="0"/>
              </a:rPr>
              <a:t>partes </a:t>
            </a:r>
            <a:r>
              <a:rPr lang="it-IT" dirty="0" smtClean="0">
                <a:latin typeface="Arial Rounded MT Bold" panose="020F0704030504030204" pitchFamily="34" charset="0"/>
              </a:rPr>
              <a:t>‘entendemos como te sientes...</a:t>
            </a:r>
            <a:r>
              <a:rPr lang="it-IT" dirty="0" smtClean="0">
                <a:latin typeface="Arial Rounded MT Bold" panose="020F0704030504030204" pitchFamily="34" charset="0"/>
              </a:rPr>
              <a:t>’</a:t>
            </a:r>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2773276" y="395291"/>
            <a:ext cx="7338871" cy="1200329"/>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Resolución</a:t>
            </a:r>
            <a:r>
              <a:rPr lang="en-GB" sz="3600" b="1" dirty="0">
                <a:solidFill>
                  <a:schemeClr val="accent1">
                    <a:lumMod val="75000"/>
                  </a:schemeClr>
                </a:solidFill>
                <a:latin typeface="Arial Rounded MT Bold" panose="020F0704030504030204" pitchFamily="34" charset="0"/>
              </a:rPr>
              <a:t> de </a:t>
            </a:r>
            <a:r>
              <a:rPr lang="en-GB" sz="3600" b="1" dirty="0" err="1">
                <a:solidFill>
                  <a:schemeClr val="accent1">
                    <a:lumMod val="75000"/>
                  </a:schemeClr>
                </a:solidFill>
                <a:latin typeface="Arial Rounded MT Bold" panose="020F0704030504030204" pitchFamily="34" charset="0"/>
              </a:rPr>
              <a:t>conflictos</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en</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Entornos</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Virtuales</a:t>
            </a:r>
            <a:endParaRPr lang="en-GB" sz="3600" b="1" dirty="0">
              <a:solidFill>
                <a:schemeClr val="accent1">
                  <a:lumMod val="75000"/>
                </a:schemeClr>
              </a:solidFill>
            </a:endParaRPr>
          </a:p>
        </p:txBody>
      </p:sp>
    </p:spTree>
    <p:extLst>
      <p:ext uri="{BB962C8B-B14F-4D97-AF65-F5344CB8AC3E}">
        <p14:creationId xmlns:p14="http://schemas.microsoft.com/office/powerpoint/2010/main" val="82019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posing for the camera&#10;&#10;Description automatically generated">
            <a:extLst>
              <a:ext uri="{FF2B5EF4-FFF2-40B4-BE49-F238E27FC236}">
                <a16:creationId xmlns:a16="http://schemas.microsoft.com/office/drawing/2014/main" xmlns="" id="{8EF2AFB1-EEB4-48DC-A818-097146BD7B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9894" y="1942540"/>
            <a:ext cx="3916144" cy="3776409"/>
          </a:xfrm>
          <a:prstGeom prst="rect">
            <a:avLst/>
          </a:prstGeom>
        </p:spPr>
      </p:pic>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6447265" y="1701184"/>
            <a:ext cx="5342658" cy="646331"/>
          </a:xfrm>
          <a:prstGeom prst="rect">
            <a:avLst/>
          </a:prstGeom>
          <a:noFill/>
        </p:spPr>
        <p:txBody>
          <a:bodyPr wrap="square" rtlCol="0">
            <a:spAutoFit/>
          </a:bodyPr>
          <a:lstStyle/>
          <a:p>
            <a:pPr>
              <a:defRPr/>
            </a:pPr>
            <a:r>
              <a:rPr lang="en-GB" altLang="es-ES" dirty="0">
                <a:solidFill>
                  <a:srgbClr val="70AD47">
                    <a:lumMod val="75000"/>
                  </a:srgbClr>
                </a:solidFill>
                <a:latin typeface="Arial Rounded MT Bold" panose="020F0704030504030204" pitchFamily="34" charset="0"/>
              </a:rPr>
              <a:t>4. </a:t>
            </a:r>
            <a:r>
              <a:rPr lang="en-GB" altLang="es-ES" dirty="0" err="1">
                <a:solidFill>
                  <a:srgbClr val="70AD47">
                    <a:lumMod val="75000"/>
                  </a:srgbClr>
                </a:solidFill>
                <a:latin typeface="Arial Rounded MT Bold" panose="020F0704030504030204" pitchFamily="34" charset="0"/>
              </a:rPr>
              <a:t>Pasos</a:t>
            </a:r>
            <a:r>
              <a:rPr lang="en-GB" altLang="es-ES" dirty="0">
                <a:solidFill>
                  <a:srgbClr val="70AD47">
                    <a:lumMod val="75000"/>
                  </a:srgbClr>
                </a:solidFill>
                <a:latin typeface="Arial Rounded MT Bold" panose="020F0704030504030204" pitchFamily="34" charset="0"/>
              </a:rPr>
              <a:t> </a:t>
            </a:r>
            <a:r>
              <a:rPr lang="en-GB" altLang="es-ES" dirty="0" err="1">
                <a:solidFill>
                  <a:srgbClr val="70AD47">
                    <a:lumMod val="75000"/>
                  </a:srgbClr>
                </a:solidFill>
                <a:latin typeface="Arial Rounded MT Bold" panose="020F0704030504030204" pitchFamily="34" charset="0"/>
              </a:rPr>
              <a:t>en</a:t>
            </a:r>
            <a:r>
              <a:rPr lang="en-GB" altLang="es-ES" dirty="0">
                <a:solidFill>
                  <a:srgbClr val="70AD47">
                    <a:lumMod val="75000"/>
                  </a:srgbClr>
                </a:solidFill>
                <a:latin typeface="Arial Rounded MT Bold" panose="020F0704030504030204" pitchFamily="34" charset="0"/>
              </a:rPr>
              <a:t> la </a:t>
            </a:r>
            <a:r>
              <a:rPr lang="en-GB" altLang="es-ES" dirty="0" err="1">
                <a:solidFill>
                  <a:srgbClr val="70AD47">
                    <a:lumMod val="75000"/>
                  </a:srgbClr>
                </a:solidFill>
                <a:latin typeface="Arial Rounded MT Bold" panose="020F0704030504030204" pitchFamily="34" charset="0"/>
              </a:rPr>
              <a:t>resolución</a:t>
            </a:r>
            <a:r>
              <a:rPr lang="en-GB" altLang="es-ES" dirty="0">
                <a:solidFill>
                  <a:srgbClr val="70AD47">
                    <a:lumMod val="75000"/>
                  </a:srgbClr>
                </a:solidFill>
                <a:latin typeface="Arial Rounded MT Bold" panose="020F0704030504030204" pitchFamily="34" charset="0"/>
              </a:rPr>
              <a:t> de </a:t>
            </a:r>
            <a:r>
              <a:rPr lang="en-GB" altLang="es-ES" dirty="0" err="1">
                <a:solidFill>
                  <a:srgbClr val="70AD47">
                    <a:lumMod val="75000"/>
                  </a:srgbClr>
                </a:solidFill>
                <a:latin typeface="Arial Rounded MT Bold" panose="020F0704030504030204" pitchFamily="34" charset="0"/>
              </a:rPr>
              <a:t>conflictos</a:t>
            </a:r>
            <a:endParaRPr lang="en-GB" altLang="es-ES" dirty="0">
              <a:solidFill>
                <a:srgbClr val="70AD47">
                  <a:lumMod val="75000"/>
                </a:srgbClr>
              </a:solidFill>
              <a:latin typeface="Arial Rounded MT Bold" panose="020F07040305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s-ES" sz="1800" b="0" i="0" u="none" strike="noStrike" kern="1200" cap="none" spc="0" normalizeH="0" baseline="0" noProof="0" dirty="0">
              <a:ln>
                <a:noFill/>
              </a:ln>
              <a:solidFill>
                <a:srgbClr val="70AD47">
                  <a:lumMod val="75000"/>
                </a:srgbClr>
              </a:solidFill>
              <a:effectLst/>
              <a:uLnTx/>
              <a:uFillTx/>
              <a:latin typeface="Arial Rounded MT Bold" panose="020F0704030504030204" pitchFamily="34" charset="0"/>
              <a:ea typeface="+mn-ea"/>
              <a:cs typeface="+mn-cs"/>
            </a:endParaRPr>
          </a:p>
        </p:txBody>
      </p:sp>
      <p:sp>
        <p:nvSpPr>
          <p:cNvPr id="6" name="CasellaDiTesto 5">
            <a:extLst>
              <a:ext uri="{FF2B5EF4-FFF2-40B4-BE49-F238E27FC236}">
                <a16:creationId xmlns:a16="http://schemas.microsoft.com/office/drawing/2014/main" xmlns="" id="{31D7F427-1898-42DA-A9A3-FFA774D73B23}"/>
              </a:ext>
            </a:extLst>
          </p:cNvPr>
          <p:cNvSpPr txBox="1"/>
          <p:nvPr/>
        </p:nvSpPr>
        <p:spPr>
          <a:xfrm>
            <a:off x="6442711" y="2193292"/>
            <a:ext cx="5446897" cy="5078313"/>
          </a:xfrm>
          <a:prstGeom prst="rect">
            <a:avLst/>
          </a:prstGeom>
          <a:noFill/>
        </p:spPr>
        <p:txBody>
          <a:bodyPr wrap="square" rtlCol="0">
            <a:spAutoFit/>
          </a:bodyPr>
          <a:lstStyle/>
          <a:p>
            <a:r>
              <a:rPr lang="it-IT" dirty="0" smtClean="0">
                <a:latin typeface="Arial Rounded MT Bold" panose="020F0704030504030204" pitchFamily="34" charset="0"/>
              </a:rPr>
              <a:t>Paso 5</a:t>
            </a:r>
            <a:r>
              <a:rPr lang="it-IT" dirty="0">
                <a:latin typeface="Arial Rounded MT Bold" panose="020F0704030504030204" pitchFamily="34" charset="0"/>
              </a:rPr>
              <a:t>. </a:t>
            </a:r>
            <a:r>
              <a:rPr lang="it-IT" dirty="0" smtClean="0">
                <a:latin typeface="Arial Rounded MT Bold" panose="020F0704030504030204" pitchFamily="34" charset="0"/>
              </a:rPr>
              <a:t>Discutir pros y contras, tormenta de idea sobre alternativas</a:t>
            </a:r>
            <a:endParaRPr lang="it-IT" dirty="0">
              <a:latin typeface="Arial Rounded MT Bold" panose="020F0704030504030204" pitchFamily="34" charset="0"/>
            </a:endParaRPr>
          </a:p>
          <a:p>
            <a:endParaRPr lang="it-IT" dirty="0">
              <a:latin typeface="Arial Rounded MT Bold" panose="020F0704030504030204" pitchFamily="34" charset="0"/>
            </a:endParaRPr>
          </a:p>
          <a:p>
            <a:r>
              <a:rPr lang="it-IT" dirty="0" smtClean="0">
                <a:latin typeface="Arial Rounded MT Bold" panose="020F0704030504030204" pitchFamily="34" charset="0"/>
              </a:rPr>
              <a:t>Paso 6</a:t>
            </a:r>
            <a:r>
              <a:rPr lang="it-IT" dirty="0">
                <a:latin typeface="Arial Rounded MT Bold" panose="020F0704030504030204" pitchFamily="34" charset="0"/>
              </a:rPr>
              <a:t>. </a:t>
            </a:r>
            <a:r>
              <a:rPr lang="it-IT" dirty="0" smtClean="0">
                <a:latin typeface="Arial Rounded MT Bold" panose="020F0704030504030204" pitchFamily="34" charset="0"/>
              </a:rPr>
              <a:t>Preguntar al grupo como se pueden combinar las soluciones para conseguir un resultado ganador</a:t>
            </a:r>
            <a:endParaRPr lang="it-IT" dirty="0">
              <a:latin typeface="Arial Rounded MT Bold" panose="020F0704030504030204" pitchFamily="34" charset="0"/>
            </a:endParaRPr>
          </a:p>
          <a:p>
            <a:endParaRPr lang="it-IT" dirty="0">
              <a:latin typeface="Arial Rounded MT Bold" panose="020F0704030504030204" pitchFamily="34" charset="0"/>
            </a:endParaRPr>
          </a:p>
          <a:p>
            <a:r>
              <a:rPr lang="it-IT" dirty="0" smtClean="0">
                <a:latin typeface="Arial Rounded MT Bold" panose="020F0704030504030204" pitchFamily="34" charset="0"/>
              </a:rPr>
              <a:t>Paso 7</a:t>
            </a:r>
            <a:r>
              <a:rPr lang="it-IT" dirty="0">
                <a:latin typeface="Arial Rounded MT Bold" panose="020F0704030504030204" pitchFamily="34" charset="0"/>
              </a:rPr>
              <a:t>. </a:t>
            </a:r>
            <a:r>
              <a:rPr lang="it-IT" dirty="0" smtClean="0">
                <a:latin typeface="Arial Rounded MT Bold" panose="020F0704030504030204" pitchFamily="34" charset="0"/>
              </a:rPr>
              <a:t>Si no se llega a un consenso en el paso previo, votar entre todos la mejor solución</a:t>
            </a:r>
            <a:endParaRPr lang="it-IT" dirty="0">
              <a:latin typeface="Arial Rounded MT Bold" panose="020F0704030504030204" pitchFamily="34" charset="0"/>
            </a:endParaRPr>
          </a:p>
          <a:p>
            <a:endParaRPr lang="it-IT" dirty="0">
              <a:latin typeface="Arial Rounded MT Bold" panose="020F0704030504030204" pitchFamily="34" charset="0"/>
            </a:endParaRPr>
          </a:p>
          <a:p>
            <a:r>
              <a:rPr lang="it-IT" dirty="0" smtClean="0">
                <a:latin typeface="Arial Rounded MT Bold" panose="020F0704030504030204" pitchFamily="34" charset="0"/>
              </a:rPr>
              <a:t>Paso 8</a:t>
            </a:r>
            <a:r>
              <a:rPr lang="it-IT" dirty="0">
                <a:latin typeface="Arial Rounded MT Bold" panose="020F0704030504030204" pitchFamily="34" charset="0"/>
              </a:rPr>
              <a:t>. </a:t>
            </a:r>
            <a:r>
              <a:rPr lang="it-IT" dirty="0" smtClean="0">
                <a:latin typeface="Arial Rounded MT Bold" panose="020F0704030504030204" pitchFamily="34" charset="0"/>
              </a:rPr>
              <a:t>Añadir un tercero si fuera necesario, alguien neutral que pueda encontrar una solución</a:t>
            </a:r>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2773276" y="395291"/>
            <a:ext cx="7338871" cy="1200329"/>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Resolución</a:t>
            </a:r>
            <a:r>
              <a:rPr lang="en-GB" sz="3600" b="1" dirty="0">
                <a:solidFill>
                  <a:schemeClr val="accent1">
                    <a:lumMod val="75000"/>
                  </a:schemeClr>
                </a:solidFill>
                <a:latin typeface="Arial Rounded MT Bold" panose="020F0704030504030204" pitchFamily="34" charset="0"/>
              </a:rPr>
              <a:t> de </a:t>
            </a:r>
            <a:r>
              <a:rPr lang="en-GB" sz="3600" b="1" dirty="0" err="1">
                <a:solidFill>
                  <a:schemeClr val="accent1">
                    <a:lumMod val="75000"/>
                  </a:schemeClr>
                </a:solidFill>
                <a:latin typeface="Arial Rounded MT Bold" panose="020F0704030504030204" pitchFamily="34" charset="0"/>
              </a:rPr>
              <a:t>conflictos</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en</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Entornos</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Virtuales</a:t>
            </a:r>
            <a:endParaRPr lang="en-GB" sz="3600" b="1" dirty="0">
              <a:solidFill>
                <a:schemeClr val="accent1">
                  <a:lumMod val="75000"/>
                </a:schemeClr>
              </a:solidFill>
            </a:endParaRPr>
          </a:p>
        </p:txBody>
      </p:sp>
    </p:spTree>
    <p:extLst>
      <p:ext uri="{BB962C8B-B14F-4D97-AF65-F5344CB8AC3E}">
        <p14:creationId xmlns:p14="http://schemas.microsoft.com/office/powerpoint/2010/main" val="144355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drawing&#10;&#10;Description automatically generated">
            <a:extLst>
              <a:ext uri="{FF2B5EF4-FFF2-40B4-BE49-F238E27FC236}">
                <a16:creationId xmlns:a16="http://schemas.microsoft.com/office/drawing/2014/main" xmlns="" id="{166079B8-7E02-4687-B055-FBF5C5CBCA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0382" y="4093960"/>
            <a:ext cx="5934789" cy="2573906"/>
          </a:xfrm>
          <a:prstGeom prst="rect">
            <a:avLst/>
          </a:prstGeom>
        </p:spPr>
      </p:pic>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652423" y="1551782"/>
            <a:ext cx="53426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s-ES" dirty="0">
                <a:solidFill>
                  <a:srgbClr val="70AD47">
                    <a:lumMod val="75000"/>
                  </a:srgbClr>
                </a:solidFill>
                <a:latin typeface="Arial Rounded MT Bold" panose="020F0704030504030204" pitchFamily="34" charset="0"/>
              </a:rPr>
              <a:t>5. </a:t>
            </a:r>
            <a:r>
              <a:rPr lang="en-GB" altLang="es-ES" dirty="0" err="1" smtClean="0">
                <a:solidFill>
                  <a:srgbClr val="70AD47">
                    <a:lumMod val="75000"/>
                  </a:srgbClr>
                </a:solidFill>
                <a:latin typeface="Arial Rounded MT Bold" panose="020F0704030504030204" pitchFamily="34" charset="0"/>
              </a:rPr>
              <a:t>Práctica</a:t>
            </a:r>
            <a:r>
              <a:rPr lang="en-GB" altLang="es-ES" dirty="0" smtClean="0">
                <a:solidFill>
                  <a:srgbClr val="70AD47">
                    <a:lumMod val="75000"/>
                  </a:srgbClr>
                </a:solidFill>
                <a:latin typeface="Arial Rounded MT Bold" panose="020F0704030504030204" pitchFamily="34" charset="0"/>
              </a:rPr>
              <a:t> </a:t>
            </a:r>
            <a:r>
              <a:rPr lang="en-GB" altLang="es-ES" dirty="0" err="1" smtClean="0">
                <a:solidFill>
                  <a:srgbClr val="70AD47">
                    <a:lumMod val="75000"/>
                  </a:srgbClr>
                </a:solidFill>
                <a:latin typeface="Arial Rounded MT Bold" panose="020F0704030504030204" pitchFamily="34" charset="0"/>
              </a:rPr>
              <a:t>en</a:t>
            </a:r>
            <a:r>
              <a:rPr lang="en-GB" altLang="es-ES" dirty="0" smtClean="0">
                <a:solidFill>
                  <a:srgbClr val="70AD47">
                    <a:lumMod val="75000"/>
                  </a:srgbClr>
                </a:solidFill>
                <a:latin typeface="Arial Rounded MT Bold" panose="020F0704030504030204" pitchFamily="34" charset="0"/>
              </a:rPr>
              <a:t> la </a:t>
            </a:r>
            <a:r>
              <a:rPr lang="en-GB" altLang="es-ES" dirty="0" err="1" smtClean="0">
                <a:solidFill>
                  <a:srgbClr val="70AD47">
                    <a:lumMod val="75000"/>
                  </a:srgbClr>
                </a:solidFill>
                <a:latin typeface="Arial Rounded MT Bold" panose="020F0704030504030204" pitchFamily="34" charset="0"/>
              </a:rPr>
              <a:t>resolución</a:t>
            </a:r>
            <a:r>
              <a:rPr lang="en-GB" altLang="es-ES" dirty="0" smtClean="0">
                <a:solidFill>
                  <a:srgbClr val="70AD47">
                    <a:lumMod val="75000"/>
                  </a:srgbClr>
                </a:solidFill>
                <a:latin typeface="Arial Rounded MT Bold" panose="020F0704030504030204" pitchFamily="34" charset="0"/>
              </a:rPr>
              <a:t> de </a:t>
            </a:r>
            <a:r>
              <a:rPr lang="en-GB" altLang="es-ES" dirty="0" err="1" smtClean="0">
                <a:solidFill>
                  <a:srgbClr val="70AD47">
                    <a:lumMod val="75000"/>
                  </a:srgbClr>
                </a:solidFill>
                <a:latin typeface="Arial Rounded MT Bold" panose="020F0704030504030204" pitchFamily="34" charset="0"/>
              </a:rPr>
              <a:t>conflictos</a:t>
            </a:r>
            <a:endParaRPr kumimoji="0" lang="en-GB" altLang="es-ES" sz="1800" b="0" i="0" u="none" strike="noStrike" kern="1200" cap="none" spc="0" normalizeH="0" baseline="0" noProof="0" dirty="0">
              <a:ln>
                <a:noFill/>
              </a:ln>
              <a:solidFill>
                <a:srgbClr val="70AD47">
                  <a:lumMod val="75000"/>
                </a:srgbClr>
              </a:solidFill>
              <a:effectLst/>
              <a:uLnTx/>
              <a:uFillTx/>
              <a:latin typeface="Arial Rounded MT Bold" panose="020F0704030504030204" pitchFamily="34" charset="0"/>
              <a:ea typeface="+mn-ea"/>
              <a:cs typeface="+mn-cs"/>
            </a:endParaRPr>
          </a:p>
        </p:txBody>
      </p:sp>
      <p:sp>
        <p:nvSpPr>
          <p:cNvPr id="6" name="CasellaDiTesto 5">
            <a:extLst>
              <a:ext uri="{FF2B5EF4-FFF2-40B4-BE49-F238E27FC236}">
                <a16:creationId xmlns:a16="http://schemas.microsoft.com/office/drawing/2014/main" xmlns="" id="{31D7F427-1898-42DA-A9A3-FFA774D73B23}"/>
              </a:ext>
            </a:extLst>
          </p:cNvPr>
          <p:cNvSpPr txBox="1"/>
          <p:nvPr/>
        </p:nvSpPr>
        <p:spPr>
          <a:xfrm>
            <a:off x="2652423" y="1911563"/>
            <a:ext cx="9237185" cy="3416320"/>
          </a:xfrm>
          <a:prstGeom prst="rect">
            <a:avLst/>
          </a:prstGeom>
          <a:noFill/>
        </p:spPr>
        <p:txBody>
          <a:bodyPr wrap="square" rtlCol="0">
            <a:spAutoFit/>
          </a:bodyPr>
          <a:lstStyle/>
          <a:p>
            <a:r>
              <a:rPr lang="es-ES" dirty="0">
                <a:latin typeface="Arial Rounded MT Bold" panose="020F0704030504030204" pitchFamily="34" charset="0"/>
              </a:rPr>
              <a:t>Asigne tiempo para actividades de formación de equipos más allá del horario de trabajo habitual. De esta forma el equipo estará preparado y sabrá actuar cuando se produzca una situación inesperada. </a:t>
            </a:r>
            <a:endParaRPr lang="es-ES" dirty="0" smtClean="0">
              <a:latin typeface="Arial Rounded MT Bold" panose="020F0704030504030204" pitchFamily="34" charset="0"/>
            </a:endParaRPr>
          </a:p>
          <a:p>
            <a:endParaRPr lang="es-ES" dirty="0">
              <a:latin typeface="Arial Rounded MT Bold" panose="020F0704030504030204" pitchFamily="34" charset="0"/>
            </a:endParaRPr>
          </a:p>
          <a:p>
            <a:r>
              <a:rPr lang="es-ES" dirty="0" smtClean="0">
                <a:latin typeface="Arial Rounded MT Bold" panose="020F0704030504030204" pitchFamily="34" charset="0"/>
              </a:rPr>
              <a:t>Discuta </a:t>
            </a:r>
            <a:r>
              <a:rPr lang="es-ES" dirty="0">
                <a:latin typeface="Arial Rounded MT Bold" panose="020F0704030504030204" pitchFamily="34" charset="0"/>
              </a:rPr>
              <a:t>sobre estilos de manejo de conflictos, pasos y reglas para prevenir conflictos destructivos que derrochan energía. </a:t>
            </a:r>
            <a:endParaRPr lang="es-ES" dirty="0" smtClean="0">
              <a:latin typeface="Arial Rounded MT Bold" panose="020F0704030504030204" pitchFamily="34" charset="0"/>
            </a:endParaRPr>
          </a:p>
          <a:p>
            <a:endParaRPr lang="es-ES" dirty="0">
              <a:latin typeface="Arial Rounded MT Bold" panose="020F0704030504030204" pitchFamily="34" charset="0"/>
            </a:endParaRPr>
          </a:p>
          <a:p>
            <a:r>
              <a:rPr lang="es-ES" dirty="0" smtClean="0">
                <a:latin typeface="Arial Rounded MT Bold" panose="020F0704030504030204" pitchFamily="34" charset="0"/>
              </a:rPr>
              <a:t>Organice sesiones prácticas </a:t>
            </a:r>
            <a:r>
              <a:rPr lang="es-ES" dirty="0">
                <a:latin typeface="Arial Rounded MT Bold" panose="020F0704030504030204" pitchFamily="34" charset="0"/>
              </a:rPr>
              <a:t>para resolver conflictos "virtuales" (pida a los miembros del equipo que imaginen una situación y cómo la resolverían).</a:t>
            </a:r>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2773276" y="395291"/>
            <a:ext cx="7338871" cy="1200329"/>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Resolución</a:t>
            </a:r>
            <a:r>
              <a:rPr lang="en-GB" sz="3600" b="1" dirty="0">
                <a:solidFill>
                  <a:schemeClr val="accent1">
                    <a:lumMod val="75000"/>
                  </a:schemeClr>
                </a:solidFill>
                <a:latin typeface="Arial Rounded MT Bold" panose="020F0704030504030204" pitchFamily="34" charset="0"/>
              </a:rPr>
              <a:t> de </a:t>
            </a:r>
            <a:r>
              <a:rPr lang="en-GB" sz="3600" b="1" dirty="0" err="1">
                <a:solidFill>
                  <a:schemeClr val="accent1">
                    <a:lumMod val="75000"/>
                  </a:schemeClr>
                </a:solidFill>
                <a:latin typeface="Arial Rounded MT Bold" panose="020F0704030504030204" pitchFamily="34" charset="0"/>
              </a:rPr>
              <a:t>conflictos</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en</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Entornos</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Virtuales</a:t>
            </a:r>
            <a:endParaRPr lang="en-GB" sz="3600" b="1" dirty="0">
              <a:solidFill>
                <a:schemeClr val="accent1">
                  <a:lumMod val="75000"/>
                </a:schemeClr>
              </a:solidFill>
            </a:endParaRPr>
          </a:p>
        </p:txBody>
      </p:sp>
    </p:spTree>
    <p:extLst>
      <p:ext uri="{BB962C8B-B14F-4D97-AF65-F5344CB8AC3E}">
        <p14:creationId xmlns:p14="http://schemas.microsoft.com/office/powerpoint/2010/main" val="390265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455457" y="1531410"/>
            <a:ext cx="9088299" cy="4524315"/>
          </a:xfrm>
          <a:prstGeom prst="rect">
            <a:avLst/>
          </a:prstGeom>
          <a:noFill/>
        </p:spPr>
        <p:txBody>
          <a:bodyPr wrap="square" rtlCol="0">
            <a:spAutoFit/>
          </a:bodyPr>
          <a:lstStyle/>
          <a:p>
            <a:pPr algn="just"/>
            <a:r>
              <a:rPr lang="es-ES" dirty="0">
                <a:latin typeface="Arial Rounded MT Bold" panose="020F0704030504030204" pitchFamily="34" charset="0"/>
              </a:rPr>
              <a:t>La negociación electrónica o negociación electrónica se puede definir como "el proceso </a:t>
            </a:r>
            <a:r>
              <a:rPr lang="es-ES" dirty="0" smtClean="0">
                <a:latin typeface="Arial Rounded MT Bold" panose="020F0704030504030204" pitchFamily="34" charset="0"/>
              </a:rPr>
              <a:t>de </a:t>
            </a:r>
            <a:r>
              <a:rPr lang="es-ES" dirty="0">
                <a:latin typeface="Arial Rounded MT Bold" panose="020F0704030504030204" pitchFamily="34" charset="0"/>
              </a:rPr>
              <a:t>llevar a cabo negociaciones entre socios comerciales utilizando medios electrónicos ”. </a:t>
            </a:r>
            <a:endParaRPr lang="es-ES" dirty="0" smtClean="0">
              <a:latin typeface="Arial Rounded MT Bold" panose="020F0704030504030204" pitchFamily="34" charset="0"/>
            </a:endParaRPr>
          </a:p>
          <a:p>
            <a:pPr algn="just"/>
            <a:endParaRPr lang="es-ES" dirty="0">
              <a:latin typeface="Arial Rounded MT Bold" panose="020F0704030504030204" pitchFamily="34" charset="0"/>
            </a:endParaRPr>
          </a:p>
          <a:p>
            <a:pPr algn="just"/>
            <a:r>
              <a:rPr lang="es-ES" dirty="0" smtClean="0">
                <a:latin typeface="Arial Rounded MT Bold" panose="020F0704030504030204" pitchFamily="34" charset="0"/>
              </a:rPr>
              <a:t>Esto </a:t>
            </a:r>
            <a:r>
              <a:rPr lang="es-ES" dirty="0">
                <a:latin typeface="Arial Rounded MT Bold" panose="020F0704030504030204" pitchFamily="34" charset="0"/>
              </a:rPr>
              <a:t>puede referirse a la negociación por teléfono, correo electrónico, mensajería instantánea, videoconferencia, pero también a la negociación y toma de decisiones automatizadas basadas en inteligencia artificial (como la negociación de </a:t>
            </a:r>
            <a:r>
              <a:rPr lang="es-ES" dirty="0" err="1">
                <a:latin typeface="Arial Rounded MT Bold" panose="020F0704030504030204" pitchFamily="34" charset="0"/>
              </a:rPr>
              <a:t>bot</a:t>
            </a:r>
            <a:r>
              <a:rPr lang="es-ES" dirty="0">
                <a:latin typeface="Arial Rounded MT Bold" panose="020F0704030504030204" pitchFamily="34" charset="0"/>
              </a:rPr>
              <a:t> a humano o de </a:t>
            </a:r>
            <a:r>
              <a:rPr lang="es-ES" dirty="0" err="1">
                <a:latin typeface="Arial Rounded MT Bold" panose="020F0704030504030204" pitchFamily="34" charset="0"/>
              </a:rPr>
              <a:t>bot</a:t>
            </a:r>
            <a:r>
              <a:rPr lang="es-ES" dirty="0">
                <a:latin typeface="Arial Rounded MT Bold" panose="020F0704030504030204" pitchFamily="34" charset="0"/>
              </a:rPr>
              <a:t> a </a:t>
            </a:r>
            <a:r>
              <a:rPr lang="es-ES" dirty="0" err="1">
                <a:latin typeface="Arial Rounded MT Bold" panose="020F0704030504030204" pitchFamily="34" charset="0"/>
              </a:rPr>
              <a:t>bot</a:t>
            </a:r>
            <a:r>
              <a:rPr lang="es-ES" dirty="0">
                <a:latin typeface="Arial Rounded MT Bold" panose="020F0704030504030204" pitchFamily="34" charset="0"/>
              </a:rPr>
              <a:t>, </a:t>
            </a:r>
            <a:r>
              <a:rPr lang="es-ES" dirty="0" smtClean="0">
                <a:latin typeface="Arial Rounded MT Bold" panose="020F0704030504030204" pitchFamily="34" charset="0"/>
              </a:rPr>
              <a:t>ofertas, </a:t>
            </a:r>
            <a:r>
              <a:rPr lang="es-ES" dirty="0">
                <a:latin typeface="Arial Rounded MT Bold" panose="020F0704030504030204" pitchFamily="34" charset="0"/>
              </a:rPr>
              <a:t>negociación). </a:t>
            </a:r>
            <a:endParaRPr lang="es-ES" dirty="0" smtClean="0">
              <a:latin typeface="Arial Rounded MT Bold" panose="020F0704030504030204" pitchFamily="34" charset="0"/>
            </a:endParaRPr>
          </a:p>
          <a:p>
            <a:pPr algn="just"/>
            <a:endParaRPr lang="es-ES" dirty="0">
              <a:latin typeface="Arial Rounded MT Bold" panose="020F0704030504030204" pitchFamily="34" charset="0"/>
            </a:endParaRPr>
          </a:p>
          <a:p>
            <a:pPr algn="just"/>
            <a:r>
              <a:rPr lang="es-ES" dirty="0" smtClean="0">
                <a:latin typeface="Arial Rounded MT Bold" panose="020F0704030504030204" pitchFamily="34" charset="0"/>
              </a:rPr>
              <a:t>La </a:t>
            </a:r>
            <a:r>
              <a:rPr lang="es-ES" dirty="0">
                <a:latin typeface="Arial Rounded MT Bold" panose="020F0704030504030204" pitchFamily="34" charset="0"/>
              </a:rPr>
              <a:t>necesidad de negociar a distancia, "sin </a:t>
            </a:r>
            <a:r>
              <a:rPr lang="es-ES" dirty="0" smtClean="0">
                <a:latin typeface="Arial Rounded MT Bold" panose="020F0704030504030204" pitchFamily="34" charset="0"/>
              </a:rPr>
              <a:t>mesa“, </a:t>
            </a:r>
            <a:r>
              <a:rPr lang="es-ES" dirty="0">
                <a:latin typeface="Arial Rounded MT Bold" panose="020F0704030504030204" pitchFamily="34" charset="0"/>
              </a:rPr>
              <a:t>aumentó significativamente durante la crisis del COVID19, debido al distanciamiento social y las restricciones de </a:t>
            </a:r>
            <a:r>
              <a:rPr lang="es-ES" dirty="0" smtClean="0">
                <a:latin typeface="Arial Rounded MT Bold" panose="020F0704030504030204" pitchFamily="34" charset="0"/>
              </a:rPr>
              <a:t>viajes. </a:t>
            </a:r>
          </a:p>
          <a:p>
            <a:pPr algn="just"/>
            <a:endParaRPr lang="es-ES" dirty="0">
              <a:latin typeface="Arial Rounded MT Bold" panose="020F0704030504030204" pitchFamily="34" charset="0"/>
            </a:endParaRPr>
          </a:p>
          <a:p>
            <a:pPr algn="just"/>
            <a:r>
              <a:rPr lang="es-ES" dirty="0" smtClean="0">
                <a:latin typeface="Arial Rounded MT Bold" panose="020F0704030504030204" pitchFamily="34" charset="0"/>
              </a:rPr>
              <a:t>Mientras </a:t>
            </a:r>
            <a:r>
              <a:rPr lang="es-ES" dirty="0">
                <a:latin typeface="Arial Rounded MT Bold" panose="020F0704030504030204" pitchFamily="34" charset="0"/>
              </a:rPr>
              <a:t>que la negociación basada en inteligencia artificial todavía se está desarrollando, la negociación electrónica de persona a persona no es ni mejor ni peor, solo es </a:t>
            </a:r>
            <a:r>
              <a:rPr lang="es-ES" dirty="0" smtClean="0">
                <a:latin typeface="Arial Rounded MT Bold" panose="020F0704030504030204" pitchFamily="34" charset="0"/>
              </a:rPr>
              <a:t>distinta de </a:t>
            </a:r>
            <a:r>
              <a:rPr lang="es-ES" dirty="0">
                <a:latin typeface="Arial Rounded MT Bold" panose="020F0704030504030204" pitchFamily="34" charset="0"/>
              </a:rPr>
              <a:t>la negociación tradicional cara a cara.</a:t>
            </a:r>
            <a:endParaRPr lang="en-GB" dirty="0">
              <a:latin typeface="Arial Rounded MT Bold" panose="020F0704030504030204" pitchFamily="34" charset="0"/>
            </a:endParaRPr>
          </a:p>
        </p:txBody>
      </p:sp>
      <p:sp>
        <p:nvSpPr>
          <p:cNvPr id="11" name="TextBox 2"/>
          <p:cNvSpPr txBox="1"/>
          <p:nvPr/>
        </p:nvSpPr>
        <p:spPr>
          <a:xfrm>
            <a:off x="2773275" y="395290"/>
            <a:ext cx="7338871" cy="646331"/>
          </a:xfrm>
          <a:prstGeom prst="rect">
            <a:avLst/>
          </a:prstGeom>
          <a:noFill/>
        </p:spPr>
        <p:txBody>
          <a:bodyPr wrap="square" rtlCol="0">
            <a:spAutoFit/>
          </a:bodyPr>
          <a:lstStyle/>
          <a:p>
            <a:r>
              <a:rPr lang="en-GB" sz="3600" b="1" dirty="0" err="1" smtClean="0">
                <a:solidFill>
                  <a:schemeClr val="accent1">
                    <a:lumMod val="75000"/>
                  </a:schemeClr>
                </a:solidFill>
                <a:latin typeface="Arial Rounded MT Bold" panose="020F0704030504030204" pitchFamily="34" charset="0"/>
              </a:rPr>
              <a:t>Negociación</a:t>
            </a:r>
            <a:r>
              <a:rPr lang="en-GB" sz="3600" b="1" dirty="0" smtClean="0">
                <a:solidFill>
                  <a:schemeClr val="accent1">
                    <a:lumMod val="75000"/>
                  </a:schemeClr>
                </a:solidFill>
                <a:latin typeface="Arial Rounded MT Bold" panose="020F0704030504030204" pitchFamily="34" charset="0"/>
              </a:rPr>
              <a:t> </a:t>
            </a:r>
            <a:r>
              <a:rPr lang="en-GB" sz="3600" b="1" dirty="0" err="1" smtClean="0">
                <a:solidFill>
                  <a:schemeClr val="accent1">
                    <a:lumMod val="75000"/>
                  </a:schemeClr>
                </a:solidFill>
                <a:latin typeface="Arial Rounded MT Bold" panose="020F0704030504030204" pitchFamily="34" charset="0"/>
              </a:rPr>
              <a:t>electrónica</a:t>
            </a:r>
            <a:endParaRPr lang="en-GB" sz="3600" b="1" dirty="0">
              <a:solidFill>
                <a:schemeClr val="accent1">
                  <a:lumMod val="75000"/>
                </a:schemeClr>
              </a:solidFill>
            </a:endParaRPr>
          </a:p>
        </p:txBody>
      </p:sp>
      <p:sp>
        <p:nvSpPr>
          <p:cNvPr id="10" name="CasellaDiTesto 1">
            <a:extLst>
              <a:ext uri="{FF2B5EF4-FFF2-40B4-BE49-F238E27FC236}">
                <a16:creationId xmlns:a16="http://schemas.microsoft.com/office/drawing/2014/main" xmlns="" id="{06F79B47-BDD6-46B4-991B-B89327DE0BDD}"/>
              </a:ext>
            </a:extLst>
          </p:cNvPr>
          <p:cNvSpPr txBox="1"/>
          <p:nvPr/>
        </p:nvSpPr>
        <p:spPr>
          <a:xfrm>
            <a:off x="2455457" y="1161667"/>
            <a:ext cx="53426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s-ES" sz="1800" b="0" i="0" u="none" strike="noStrike" kern="1200" cap="none" spc="0" normalizeH="0" baseline="0" noProof="0" dirty="0">
                <a:ln>
                  <a:noFill/>
                </a:ln>
                <a:solidFill>
                  <a:srgbClr val="70AD47">
                    <a:lumMod val="75000"/>
                  </a:srgbClr>
                </a:solidFill>
                <a:effectLst/>
                <a:uLnTx/>
                <a:uFillTx/>
                <a:latin typeface="Arial Rounded MT Bold" panose="020F0704030504030204" pitchFamily="34" charset="0"/>
                <a:ea typeface="+mn-ea"/>
                <a:cs typeface="+mn-cs"/>
              </a:rPr>
              <a:t>1. </a:t>
            </a:r>
            <a:r>
              <a:rPr kumimoji="0" lang="en-GB" altLang="es-ES" sz="1800" b="0" i="0" u="none" strike="noStrike" kern="1200" cap="none" spc="0" normalizeH="0" baseline="0" noProof="0" dirty="0" err="1" smtClean="0">
                <a:ln>
                  <a:noFill/>
                </a:ln>
                <a:solidFill>
                  <a:srgbClr val="70AD47">
                    <a:lumMod val="75000"/>
                  </a:srgbClr>
                </a:solidFill>
                <a:effectLst/>
                <a:uLnTx/>
                <a:uFillTx/>
                <a:latin typeface="Arial Rounded MT Bold" panose="020F0704030504030204" pitchFamily="34" charset="0"/>
                <a:ea typeface="+mn-ea"/>
                <a:cs typeface="+mn-cs"/>
              </a:rPr>
              <a:t>Antecedentes</a:t>
            </a:r>
            <a:endParaRPr kumimoji="0" lang="en-GB" altLang="es-ES" sz="1800" b="0" i="0" u="none" strike="noStrike" kern="1200" cap="none" spc="0" normalizeH="0" baseline="0" noProof="0" dirty="0">
              <a:ln>
                <a:noFill/>
              </a:ln>
              <a:solidFill>
                <a:srgbClr val="70AD47">
                  <a:lumMod val="75000"/>
                </a:srgbClr>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320100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toy&#10;&#10;Description automatically generated">
            <a:extLst>
              <a:ext uri="{FF2B5EF4-FFF2-40B4-BE49-F238E27FC236}">
                <a16:creationId xmlns:a16="http://schemas.microsoft.com/office/drawing/2014/main" xmlns="" id="{3759CADC-AD72-4324-89DC-A249F05F56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525" y="2026134"/>
            <a:ext cx="4055475" cy="4124688"/>
          </a:xfrm>
          <a:prstGeom prst="rect">
            <a:avLst/>
          </a:prstGeom>
        </p:spPr>
      </p:pic>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214972" y="956412"/>
            <a:ext cx="53426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s-ES" sz="1800" b="0" i="0" u="none" strike="noStrike" kern="1200" cap="none" spc="0" normalizeH="0" baseline="0" noProof="0" dirty="0">
                <a:ln>
                  <a:noFill/>
                </a:ln>
                <a:solidFill>
                  <a:srgbClr val="70AD47">
                    <a:lumMod val="75000"/>
                  </a:srgbClr>
                </a:solidFill>
                <a:effectLst/>
                <a:uLnTx/>
                <a:uFillTx/>
                <a:latin typeface="Arial Rounded MT Bold" panose="020F0704030504030204" pitchFamily="34" charset="0"/>
                <a:ea typeface="+mn-ea"/>
                <a:cs typeface="+mn-cs"/>
              </a:rPr>
              <a:t>1. </a:t>
            </a:r>
            <a:r>
              <a:rPr kumimoji="0" lang="en-GB" altLang="es-ES" sz="1800" b="0" i="0" u="none" strike="noStrike" kern="1200" cap="none" spc="0" normalizeH="0" baseline="0" noProof="0" dirty="0" smtClean="0">
                <a:ln>
                  <a:noFill/>
                </a:ln>
                <a:solidFill>
                  <a:srgbClr val="70AD47">
                    <a:lumMod val="75000"/>
                  </a:srgbClr>
                </a:solidFill>
                <a:effectLst/>
                <a:uLnTx/>
                <a:uFillTx/>
                <a:latin typeface="Arial Rounded MT Bold" panose="020F0704030504030204" pitchFamily="34" charset="0"/>
                <a:ea typeface="+mn-ea"/>
                <a:cs typeface="+mn-cs"/>
              </a:rPr>
              <a:t>Pros de la e-</a:t>
            </a:r>
            <a:r>
              <a:rPr kumimoji="0" lang="en-GB" altLang="es-ES" sz="1800" b="0" i="0" u="none" strike="noStrike" kern="1200" cap="none" spc="0" normalizeH="0" baseline="0" noProof="0" dirty="0" err="1" smtClean="0">
                <a:ln>
                  <a:noFill/>
                </a:ln>
                <a:solidFill>
                  <a:srgbClr val="70AD47">
                    <a:lumMod val="75000"/>
                  </a:srgbClr>
                </a:solidFill>
                <a:effectLst/>
                <a:uLnTx/>
                <a:uFillTx/>
                <a:latin typeface="Arial Rounded MT Bold" panose="020F0704030504030204" pitchFamily="34" charset="0"/>
                <a:ea typeface="+mn-ea"/>
                <a:cs typeface="+mn-cs"/>
              </a:rPr>
              <a:t>negociación</a:t>
            </a:r>
            <a:endParaRPr kumimoji="0" lang="en-GB" altLang="es-ES" sz="1800" b="0" i="0" u="none" strike="noStrike" kern="1200" cap="none" spc="0" normalizeH="0" baseline="0" noProof="0" dirty="0">
              <a:ln>
                <a:noFill/>
              </a:ln>
              <a:solidFill>
                <a:srgbClr val="70AD47">
                  <a:lumMod val="75000"/>
                </a:srgbClr>
              </a:solidFill>
              <a:effectLst/>
              <a:uLnTx/>
              <a:uFillTx/>
              <a:latin typeface="Arial Rounded MT Bold" panose="020F0704030504030204" pitchFamily="34" charset="0"/>
              <a:ea typeface="+mn-ea"/>
              <a:cs typeface="+mn-cs"/>
            </a:endParaRPr>
          </a:p>
        </p:txBody>
      </p:sp>
      <p:sp>
        <p:nvSpPr>
          <p:cNvPr id="6" name="CasellaDiTesto 5">
            <a:extLst>
              <a:ext uri="{FF2B5EF4-FFF2-40B4-BE49-F238E27FC236}">
                <a16:creationId xmlns:a16="http://schemas.microsoft.com/office/drawing/2014/main" xmlns="" id="{31D7F427-1898-42DA-A9A3-FFA774D73B23}"/>
              </a:ext>
            </a:extLst>
          </p:cNvPr>
          <p:cNvSpPr txBox="1"/>
          <p:nvPr/>
        </p:nvSpPr>
        <p:spPr>
          <a:xfrm>
            <a:off x="2214972" y="1342477"/>
            <a:ext cx="6014627" cy="5355312"/>
          </a:xfrm>
          <a:prstGeom prst="rect">
            <a:avLst/>
          </a:prstGeom>
          <a:noFill/>
        </p:spPr>
        <p:txBody>
          <a:bodyPr wrap="square" rtlCol="0">
            <a:spAutoFit/>
          </a:bodyPr>
          <a:lstStyle/>
          <a:p>
            <a:r>
              <a:rPr lang="es-ES" dirty="0">
                <a:latin typeface="Arial Rounded MT Bold" panose="020F0704030504030204" pitchFamily="34" charset="0"/>
              </a:rPr>
              <a:t>El distanciamiento psicológico, específico de la negociación por medios electrónicos, puede ser beneficioso para la creatividad y la resolución de problemas, ya que proporciona tiempo para la reflexión (especialmente en el caso de la comunicación asincrónica como el </a:t>
            </a:r>
            <a:r>
              <a:rPr lang="es-ES" dirty="0" smtClean="0">
                <a:latin typeface="Arial Rounded MT Bold" panose="020F0704030504030204" pitchFamily="34" charset="0"/>
              </a:rPr>
              <a:t>email). </a:t>
            </a:r>
          </a:p>
          <a:p>
            <a:endParaRPr lang="es-ES" dirty="0">
              <a:latin typeface="Arial Rounded MT Bold" panose="020F0704030504030204" pitchFamily="34" charset="0"/>
            </a:endParaRPr>
          </a:p>
          <a:p>
            <a:r>
              <a:rPr lang="es-ES" dirty="0" smtClean="0">
                <a:latin typeface="Arial Rounded MT Bold" panose="020F0704030504030204" pitchFamily="34" charset="0"/>
              </a:rPr>
              <a:t>Algunas </a:t>
            </a:r>
            <a:r>
              <a:rPr lang="es-ES" dirty="0">
                <a:latin typeface="Arial Rounded MT Bold" panose="020F0704030504030204" pitchFamily="34" charset="0"/>
              </a:rPr>
              <a:t>personas que generalmente se sienten más incómodas en entornos sociales, pueden sentirse empoderadas y compartir más en entornos virtuales, lo que lleva a una resolución de problemas más </a:t>
            </a:r>
            <a:r>
              <a:rPr lang="es-ES" dirty="0" smtClean="0">
                <a:latin typeface="Arial Rounded MT Bold" panose="020F0704030504030204" pitchFamily="34" charset="0"/>
              </a:rPr>
              <a:t>eficaz </a:t>
            </a:r>
            <a:r>
              <a:rPr lang="es-ES" dirty="0">
                <a:latin typeface="Arial Rounded MT Bold" panose="020F0704030504030204" pitchFamily="34" charset="0"/>
              </a:rPr>
              <a:t>y soluciones creativas. </a:t>
            </a:r>
            <a:endParaRPr lang="es-ES" dirty="0" smtClean="0">
              <a:latin typeface="Arial Rounded MT Bold" panose="020F0704030504030204" pitchFamily="34" charset="0"/>
            </a:endParaRPr>
          </a:p>
          <a:p>
            <a:endParaRPr lang="es-ES" dirty="0">
              <a:latin typeface="Arial Rounded MT Bold" panose="020F0704030504030204" pitchFamily="34" charset="0"/>
            </a:endParaRPr>
          </a:p>
          <a:p>
            <a:r>
              <a:rPr lang="es-ES" dirty="0" smtClean="0">
                <a:latin typeface="Arial Rounded MT Bold" panose="020F0704030504030204" pitchFamily="34" charset="0"/>
              </a:rPr>
              <a:t>La </a:t>
            </a:r>
            <a:r>
              <a:rPr lang="es-ES" dirty="0">
                <a:latin typeface="Arial Rounded MT Bold" panose="020F0704030504030204" pitchFamily="34" charset="0"/>
              </a:rPr>
              <a:t>negociación electrónica es rentable </a:t>
            </a:r>
            <a:r>
              <a:rPr lang="es-ES" dirty="0" smtClean="0">
                <a:latin typeface="Arial Rounded MT Bold" panose="020F0704030504030204" pitchFamily="34" charset="0"/>
              </a:rPr>
              <a:t>en tiempo y costes, </a:t>
            </a:r>
            <a:r>
              <a:rPr lang="es-ES" dirty="0">
                <a:latin typeface="Arial Rounded MT Bold" panose="020F0704030504030204" pitchFamily="34" charset="0"/>
              </a:rPr>
              <a:t>especialmente para los negociadores de larga distancia. Al reducir los </a:t>
            </a:r>
            <a:r>
              <a:rPr lang="es-ES" dirty="0" smtClean="0">
                <a:latin typeface="Arial Rounded MT Bold" panose="020F0704030504030204" pitchFamily="34" charset="0"/>
              </a:rPr>
              <a:t>gastos de viajes, </a:t>
            </a:r>
            <a:r>
              <a:rPr lang="es-ES" dirty="0">
                <a:latin typeface="Arial Rounded MT Bold" panose="020F0704030504030204" pitchFamily="34" charset="0"/>
              </a:rPr>
              <a:t>las partes pueden permitirse más sesiones y aclaraciones y más participantes.</a:t>
            </a:r>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2773276" y="395291"/>
            <a:ext cx="7338871" cy="646331"/>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Negociación</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electrónica</a:t>
            </a:r>
            <a:endParaRPr lang="en-GB" sz="3600" b="1" dirty="0">
              <a:solidFill>
                <a:schemeClr val="accent1">
                  <a:lumMod val="75000"/>
                </a:schemeClr>
              </a:solidFill>
              <a:latin typeface="Arial Rounded MT Bold" panose="020F0704030504030204" pitchFamily="34" charset="0"/>
            </a:endParaRPr>
          </a:p>
        </p:txBody>
      </p:sp>
    </p:spTree>
    <p:extLst>
      <p:ext uri="{BB962C8B-B14F-4D97-AF65-F5344CB8AC3E}">
        <p14:creationId xmlns:p14="http://schemas.microsoft.com/office/powerpoint/2010/main" val="5241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193CD764-443A-4093-9286-256B7829FEE3}"/>
              </a:ext>
            </a:extLst>
          </p:cNvPr>
          <p:cNvSpPr/>
          <p:nvPr/>
        </p:nvSpPr>
        <p:spPr>
          <a:xfrm>
            <a:off x="3329354" y="540129"/>
            <a:ext cx="6096000" cy="769441"/>
          </a:xfrm>
          <a:prstGeom prst="rect">
            <a:avLst/>
          </a:prstGeom>
        </p:spPr>
        <p:txBody>
          <a:bodyPr wrap="square">
            <a:spAutoFit/>
          </a:bodyPr>
          <a:lstStyle/>
          <a:p>
            <a:r>
              <a:rPr lang="en-GB" altLang="it-IT" sz="4400" dirty="0" err="1">
                <a:latin typeface="Arial Rounded MT Bold" panose="020F0704030504030204" pitchFamily="34" charset="0"/>
              </a:rPr>
              <a:t>Objetivos</a:t>
            </a:r>
            <a:r>
              <a:rPr lang="en-GB" altLang="it-IT" sz="4400" dirty="0">
                <a:latin typeface="Arial Rounded MT Bold" panose="020F0704030504030204" pitchFamily="34" charset="0"/>
              </a:rPr>
              <a:t>/</a:t>
            </a:r>
            <a:r>
              <a:rPr lang="en-GB" altLang="it-IT" sz="4400" dirty="0" err="1">
                <a:latin typeface="Arial Rounded MT Bold" panose="020F0704030504030204" pitchFamily="34" charset="0"/>
              </a:rPr>
              <a:t>Metas</a:t>
            </a:r>
            <a:r>
              <a:rPr lang="en-GB" altLang="it-IT" sz="4400" dirty="0">
                <a:latin typeface="Arial Rounded MT Bold" panose="020F0704030504030204" pitchFamily="34" charset="0"/>
              </a:rPr>
              <a:t>  </a:t>
            </a:r>
            <a:endParaRPr lang="en-GB" sz="4400" b="1" dirty="0">
              <a:solidFill>
                <a:schemeClr val="accent1">
                  <a:lumMod val="75000"/>
                </a:schemeClr>
              </a:solidFill>
            </a:endParaRPr>
          </a:p>
        </p:txBody>
      </p:sp>
      <p:sp>
        <p:nvSpPr>
          <p:cNvPr id="2" name="Rettangolo 1">
            <a:extLst>
              <a:ext uri="{FF2B5EF4-FFF2-40B4-BE49-F238E27FC236}">
                <a16:creationId xmlns:a16="http://schemas.microsoft.com/office/drawing/2014/main" xmlns="" id="{8579AF14-3BBD-42D5-95E5-D56A40E10958}"/>
              </a:ext>
            </a:extLst>
          </p:cNvPr>
          <p:cNvSpPr/>
          <p:nvPr/>
        </p:nvSpPr>
        <p:spPr>
          <a:xfrm>
            <a:off x="2673842" y="1694291"/>
            <a:ext cx="5911395" cy="4278094"/>
          </a:xfrm>
          <a:prstGeom prst="rect">
            <a:avLst/>
          </a:prstGeom>
        </p:spPr>
        <p:txBody>
          <a:bodyPr wrap="square">
            <a:spAutoFit/>
          </a:bodyPr>
          <a:lstStyle/>
          <a:p>
            <a:pPr marL="82296" indent="0">
              <a:buFontTx/>
              <a:buNone/>
              <a:defRPr/>
            </a:pPr>
            <a:endParaRPr lang="en-GB" sz="2800" dirty="0">
              <a:latin typeface="Arial Rounded MT Bold" panose="020F0704030504030204" pitchFamily="34" charset="0"/>
            </a:endParaRPr>
          </a:p>
          <a:p>
            <a:pPr>
              <a:defRPr/>
            </a:pPr>
            <a:r>
              <a:rPr lang="en-GB" sz="2400" dirty="0" smtClean="0">
                <a:latin typeface="Arial Rounded MT Bold" panose="020F0704030504030204" pitchFamily="34" charset="0"/>
              </a:rPr>
              <a:t>-</a:t>
            </a:r>
            <a:r>
              <a:rPr lang="es-ES_tradnl" sz="2400" dirty="0">
                <a:latin typeface="Arial Rounded MT Bold" panose="020F0704030504030204" pitchFamily="34" charset="0"/>
              </a:rPr>
              <a:t>Desarrollar agendas eficaces y otras herramientas para mejorar la calidad de nuestras reuniones online</a:t>
            </a:r>
            <a:endParaRPr lang="en-GB" sz="2800" dirty="0">
              <a:latin typeface="Arial Rounded MT Bold" panose="020F0704030504030204" pitchFamily="34" charset="0"/>
            </a:endParaRPr>
          </a:p>
          <a:p>
            <a:pPr>
              <a:defRPr/>
            </a:pPr>
            <a:endParaRPr lang="en-GB" sz="2400" dirty="0">
              <a:latin typeface="Arial Rounded MT Bold" panose="020F0704030504030204" pitchFamily="34" charset="0"/>
            </a:endParaRPr>
          </a:p>
          <a:p>
            <a:pPr lvl="0">
              <a:defRPr/>
            </a:pPr>
            <a:r>
              <a:rPr lang="en-GB" sz="2400" dirty="0" smtClean="0">
                <a:latin typeface="Arial Rounded MT Bold" panose="020F0704030504030204" pitchFamily="34" charset="0"/>
              </a:rPr>
              <a:t>-</a:t>
            </a:r>
            <a:r>
              <a:rPr lang="es-ES_tradnl" sz="2400" dirty="0">
                <a:latin typeface="Arial Rounded MT Bold" panose="020F0704030504030204" pitchFamily="34" charset="0"/>
              </a:rPr>
              <a:t>Abordar conflictos y problemas de comunicación interculturales</a:t>
            </a:r>
            <a:endParaRPr lang="es-ES" sz="2400" dirty="0">
              <a:latin typeface="Arial Rounded MT Bold" panose="020F0704030504030204" pitchFamily="34" charset="0"/>
            </a:endParaRPr>
          </a:p>
          <a:p>
            <a:pPr>
              <a:defRPr/>
            </a:pPr>
            <a:endParaRPr lang="en-GB" sz="2400" dirty="0">
              <a:latin typeface="Arial Rounded MT Bold" panose="020F0704030504030204" pitchFamily="34" charset="0"/>
            </a:endParaRPr>
          </a:p>
          <a:p>
            <a:pPr>
              <a:defRPr/>
            </a:pPr>
            <a:r>
              <a:rPr lang="en-GB" sz="2400" dirty="0" smtClean="0">
                <a:latin typeface="Arial Rounded MT Bold" panose="020F0704030504030204" pitchFamily="34" charset="0"/>
              </a:rPr>
              <a:t>-</a:t>
            </a:r>
            <a:r>
              <a:rPr lang="es-ES" sz="2400" dirty="0">
                <a:latin typeface="Arial Rounded MT Bold" panose="020F0704030504030204" pitchFamily="34" charset="0"/>
              </a:rPr>
              <a:t>Llevar a cabo negociaciones de éxito usando medios electrónicos</a:t>
            </a:r>
            <a:endParaRPr lang="en-GB" sz="2400" dirty="0">
              <a:latin typeface="Arial Rounded MT Bold" panose="020F0704030504030204" pitchFamily="34" charset="0"/>
            </a:endParaRPr>
          </a:p>
          <a:p>
            <a:pPr>
              <a:defRPr/>
            </a:pPr>
            <a:endParaRPr lang="en-GB" sz="2800" dirty="0">
              <a:latin typeface="Arial Rounded MT Bold" panose="020F0704030504030204" pitchFamily="34" charset="0"/>
            </a:endParaRPr>
          </a:p>
        </p:txBody>
      </p:sp>
      <p:pic>
        <p:nvPicPr>
          <p:cNvPr id="3" name="Picture 2">
            <a:extLst>
              <a:ext uri="{FF2B5EF4-FFF2-40B4-BE49-F238E27FC236}">
                <a16:creationId xmlns:a16="http://schemas.microsoft.com/office/drawing/2014/main" xmlns="" id="{2A513350-D88E-486C-9E63-27608CC6769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423751" y="2264235"/>
            <a:ext cx="3802144" cy="378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93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320394" y="1639294"/>
            <a:ext cx="53426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s-ES" dirty="0">
                <a:solidFill>
                  <a:srgbClr val="70AD47">
                    <a:lumMod val="75000"/>
                  </a:srgbClr>
                </a:solidFill>
                <a:latin typeface="Arial Rounded MT Bold" panose="020F0704030504030204" pitchFamily="34" charset="0"/>
              </a:rPr>
              <a:t>2</a:t>
            </a:r>
            <a:r>
              <a:rPr kumimoji="0" lang="en-GB" altLang="es-ES" sz="1800" b="0" i="0" u="none" strike="noStrike" kern="1200" cap="none" spc="0" normalizeH="0" baseline="0" noProof="0" dirty="0">
                <a:ln>
                  <a:noFill/>
                </a:ln>
                <a:solidFill>
                  <a:srgbClr val="70AD47">
                    <a:lumMod val="75000"/>
                  </a:srgbClr>
                </a:solidFill>
                <a:effectLst/>
                <a:uLnTx/>
                <a:uFillTx/>
                <a:latin typeface="Arial Rounded MT Bold" panose="020F0704030504030204" pitchFamily="34" charset="0"/>
                <a:ea typeface="+mn-ea"/>
                <a:cs typeface="+mn-cs"/>
              </a:rPr>
              <a:t>. </a:t>
            </a:r>
            <a:r>
              <a:rPr kumimoji="0" lang="en-GB" altLang="es-ES" sz="1800" b="0" i="0" u="none" strike="noStrike" kern="1200" cap="none" spc="0" normalizeH="0" baseline="0" noProof="0" dirty="0" smtClean="0">
                <a:ln>
                  <a:noFill/>
                </a:ln>
                <a:solidFill>
                  <a:srgbClr val="70AD47">
                    <a:lumMod val="75000"/>
                  </a:srgbClr>
                </a:solidFill>
                <a:effectLst/>
                <a:uLnTx/>
                <a:uFillTx/>
                <a:latin typeface="Arial Rounded MT Bold" panose="020F0704030504030204" pitchFamily="34" charset="0"/>
                <a:ea typeface="+mn-ea"/>
                <a:cs typeface="+mn-cs"/>
              </a:rPr>
              <a:t>Contras de la e-</a:t>
            </a:r>
            <a:r>
              <a:rPr kumimoji="0" lang="en-GB" altLang="es-ES" sz="1800" b="0" i="0" u="none" strike="noStrike" kern="1200" cap="none" spc="0" normalizeH="0" baseline="0" noProof="0" dirty="0" err="1" smtClean="0">
                <a:ln>
                  <a:noFill/>
                </a:ln>
                <a:solidFill>
                  <a:srgbClr val="70AD47">
                    <a:lumMod val="75000"/>
                  </a:srgbClr>
                </a:solidFill>
                <a:effectLst/>
                <a:uLnTx/>
                <a:uFillTx/>
                <a:latin typeface="Arial Rounded MT Bold" panose="020F0704030504030204" pitchFamily="34" charset="0"/>
                <a:ea typeface="+mn-ea"/>
                <a:cs typeface="+mn-cs"/>
              </a:rPr>
              <a:t>negociación</a:t>
            </a:r>
            <a:endParaRPr kumimoji="0" lang="en-GB" altLang="es-ES" sz="1800" b="0" i="0" u="none" strike="noStrike" kern="1200" cap="none" spc="0" normalizeH="0" baseline="0" noProof="0" dirty="0">
              <a:ln>
                <a:noFill/>
              </a:ln>
              <a:solidFill>
                <a:srgbClr val="70AD47">
                  <a:lumMod val="75000"/>
                </a:srgbClr>
              </a:solidFill>
              <a:effectLst/>
              <a:uLnTx/>
              <a:uFillTx/>
              <a:latin typeface="Arial Rounded MT Bold" panose="020F0704030504030204" pitchFamily="34" charset="0"/>
              <a:ea typeface="+mn-ea"/>
              <a:cs typeface="+mn-cs"/>
            </a:endParaRPr>
          </a:p>
        </p:txBody>
      </p:sp>
      <p:sp>
        <p:nvSpPr>
          <p:cNvPr id="6" name="CasellaDiTesto 5">
            <a:extLst>
              <a:ext uri="{FF2B5EF4-FFF2-40B4-BE49-F238E27FC236}">
                <a16:creationId xmlns:a16="http://schemas.microsoft.com/office/drawing/2014/main" xmlns="" id="{31D7F427-1898-42DA-A9A3-FFA774D73B23}"/>
              </a:ext>
            </a:extLst>
          </p:cNvPr>
          <p:cNvSpPr txBox="1"/>
          <p:nvPr/>
        </p:nvSpPr>
        <p:spPr>
          <a:xfrm>
            <a:off x="2214973" y="2193292"/>
            <a:ext cx="9674636" cy="3416320"/>
          </a:xfrm>
          <a:prstGeom prst="rect">
            <a:avLst/>
          </a:prstGeom>
          <a:noFill/>
        </p:spPr>
        <p:txBody>
          <a:bodyPr wrap="square" rtlCol="0">
            <a:spAutoFit/>
          </a:bodyPr>
          <a:lstStyle/>
          <a:p>
            <a:pPr algn="just"/>
            <a:r>
              <a:rPr lang="es-ES" dirty="0">
                <a:latin typeface="Arial Rounded MT Bold" panose="020F0704030504030204" pitchFamily="34" charset="0"/>
              </a:rPr>
              <a:t>Durante la negociación electrónica es más difícil establecer una buena relación, especialmente si las personas nunca se </a:t>
            </a:r>
            <a:r>
              <a:rPr lang="es-ES" dirty="0" smtClean="0">
                <a:latin typeface="Arial Rounded MT Bold" panose="020F0704030504030204" pitchFamily="34" charset="0"/>
              </a:rPr>
              <a:t>han conocido antes cara </a:t>
            </a:r>
            <a:r>
              <a:rPr lang="es-ES" dirty="0">
                <a:latin typeface="Arial Rounded MT Bold" panose="020F0704030504030204" pitchFamily="34" charset="0"/>
              </a:rPr>
              <a:t>a </a:t>
            </a:r>
            <a:r>
              <a:rPr lang="es-ES" dirty="0" smtClean="0">
                <a:latin typeface="Arial Rounded MT Bold" panose="020F0704030504030204" pitchFamily="34" charset="0"/>
              </a:rPr>
              <a:t>cara. </a:t>
            </a:r>
          </a:p>
          <a:p>
            <a:pPr algn="just"/>
            <a:endParaRPr lang="es-ES" dirty="0">
              <a:latin typeface="Arial Rounded MT Bold" panose="020F0704030504030204" pitchFamily="34" charset="0"/>
            </a:endParaRPr>
          </a:p>
          <a:p>
            <a:pPr algn="just"/>
            <a:r>
              <a:rPr lang="es-ES" dirty="0" smtClean="0">
                <a:latin typeface="Arial Rounded MT Bold" panose="020F0704030504030204" pitchFamily="34" charset="0"/>
              </a:rPr>
              <a:t>La </a:t>
            </a:r>
            <a:r>
              <a:rPr lang="es-ES" dirty="0">
                <a:latin typeface="Arial Rounded MT Bold" panose="020F0704030504030204" pitchFamily="34" charset="0"/>
              </a:rPr>
              <a:t>comunicación no verbal es menos efectiva y algunas investigaciones muestran que un alto porcentaje de correos electrónicos se malinterpretan y pueden </a:t>
            </a:r>
            <a:r>
              <a:rPr lang="es-ES" dirty="0" smtClean="0">
                <a:latin typeface="Arial Rounded MT Bold" panose="020F0704030504030204" pitchFamily="34" charset="0"/>
              </a:rPr>
              <a:t>llegar a percibirse </a:t>
            </a:r>
            <a:r>
              <a:rPr lang="es-ES" dirty="0">
                <a:latin typeface="Arial Rounded MT Bold" panose="020F0704030504030204" pitchFamily="34" charset="0"/>
              </a:rPr>
              <a:t>como fríos o agresivos. </a:t>
            </a:r>
            <a:endParaRPr lang="es-ES" dirty="0" smtClean="0">
              <a:latin typeface="Arial Rounded MT Bold" panose="020F0704030504030204" pitchFamily="34" charset="0"/>
            </a:endParaRPr>
          </a:p>
          <a:p>
            <a:pPr algn="just"/>
            <a:endParaRPr lang="es-ES" dirty="0" smtClean="0">
              <a:latin typeface="Arial Rounded MT Bold" panose="020F0704030504030204" pitchFamily="34" charset="0"/>
            </a:endParaRPr>
          </a:p>
          <a:p>
            <a:pPr algn="just"/>
            <a:r>
              <a:rPr lang="es-ES" dirty="0" smtClean="0">
                <a:latin typeface="Arial Rounded MT Bold" panose="020F0704030504030204" pitchFamily="34" charset="0"/>
              </a:rPr>
              <a:t>Si </a:t>
            </a:r>
            <a:r>
              <a:rPr lang="es-ES" dirty="0">
                <a:latin typeface="Arial Rounded MT Bold" panose="020F0704030504030204" pitchFamily="34" charset="0"/>
              </a:rPr>
              <a:t>no se abordan adecuadamente, los problemas técnicos pueden ser frustrantes y dar lugar </a:t>
            </a:r>
            <a:r>
              <a:rPr lang="es-ES" dirty="0" smtClean="0">
                <a:latin typeface="Arial Rounded MT Bold" panose="020F0704030504030204" pitchFamily="34" charset="0"/>
              </a:rPr>
              <a:t>a negociaciones insatisfactorias</a:t>
            </a:r>
            <a:r>
              <a:rPr lang="es-ES" dirty="0">
                <a:latin typeface="Arial Rounded MT Bold" panose="020F0704030504030204" pitchFamily="34" charset="0"/>
              </a:rPr>
              <a:t>.</a:t>
            </a:r>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2773276" y="395291"/>
            <a:ext cx="7338871" cy="646331"/>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Negociación</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electrónica</a:t>
            </a:r>
            <a:endParaRPr lang="en-GB" sz="3600" b="1" dirty="0">
              <a:solidFill>
                <a:schemeClr val="accent1">
                  <a:lumMod val="75000"/>
                </a:schemeClr>
              </a:solidFill>
              <a:latin typeface="Arial Rounded MT Bold" panose="020F0704030504030204" pitchFamily="34" charset="0"/>
            </a:endParaRPr>
          </a:p>
        </p:txBody>
      </p:sp>
    </p:spTree>
    <p:extLst>
      <p:ext uri="{BB962C8B-B14F-4D97-AF65-F5344CB8AC3E}">
        <p14:creationId xmlns:p14="http://schemas.microsoft.com/office/powerpoint/2010/main" val="194367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5976594" y="1701184"/>
            <a:ext cx="58133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s-ES" dirty="0">
                <a:solidFill>
                  <a:srgbClr val="70AD47">
                    <a:lumMod val="75000"/>
                  </a:srgbClr>
                </a:solidFill>
                <a:latin typeface="Arial Rounded MT Bold" panose="020F0704030504030204" pitchFamily="34" charset="0"/>
              </a:rPr>
              <a:t>3</a:t>
            </a:r>
            <a:r>
              <a:rPr kumimoji="0" lang="en-GB" altLang="es-ES" sz="1800" b="0" i="0" u="none" strike="noStrike" kern="1200" cap="none" spc="0" normalizeH="0" baseline="0" noProof="0" dirty="0">
                <a:ln>
                  <a:noFill/>
                </a:ln>
                <a:solidFill>
                  <a:srgbClr val="70AD47">
                    <a:lumMod val="75000"/>
                  </a:srgbClr>
                </a:solidFill>
                <a:effectLst/>
                <a:uLnTx/>
                <a:uFillTx/>
                <a:latin typeface="Arial Rounded MT Bold" panose="020F0704030504030204" pitchFamily="34" charset="0"/>
                <a:ea typeface="+mn-ea"/>
                <a:cs typeface="+mn-cs"/>
              </a:rPr>
              <a:t>. </a:t>
            </a:r>
            <a:r>
              <a:rPr kumimoji="0" lang="en-GB" altLang="es-ES" sz="1800" b="0" i="0" u="none" strike="noStrike" kern="1200" cap="none" spc="0" normalizeH="0" baseline="0" noProof="0" dirty="0" smtClean="0">
                <a:ln>
                  <a:noFill/>
                </a:ln>
                <a:solidFill>
                  <a:srgbClr val="70AD47">
                    <a:lumMod val="75000"/>
                  </a:srgbClr>
                </a:solidFill>
                <a:effectLst/>
                <a:uLnTx/>
                <a:uFillTx/>
                <a:latin typeface="Arial Rounded MT Bold" panose="020F0704030504030204" pitchFamily="34" charset="0"/>
                <a:ea typeface="+mn-ea"/>
                <a:cs typeface="+mn-cs"/>
              </a:rPr>
              <a:t>¿</a:t>
            </a:r>
            <a:r>
              <a:rPr kumimoji="0" lang="en-GB" altLang="es-ES" sz="1800" b="0" i="0" u="none" strike="noStrike" kern="1200" cap="none" spc="0" normalizeH="0" baseline="0" noProof="0" dirty="0" err="1" smtClean="0">
                <a:ln>
                  <a:noFill/>
                </a:ln>
                <a:solidFill>
                  <a:srgbClr val="70AD47">
                    <a:lumMod val="75000"/>
                  </a:srgbClr>
                </a:solidFill>
                <a:effectLst/>
                <a:uLnTx/>
                <a:uFillTx/>
                <a:latin typeface="Arial Rounded MT Bold" panose="020F0704030504030204" pitchFamily="34" charset="0"/>
                <a:ea typeface="+mn-ea"/>
                <a:cs typeface="+mn-cs"/>
              </a:rPr>
              <a:t>Cuál</a:t>
            </a:r>
            <a:r>
              <a:rPr kumimoji="0" lang="en-GB" altLang="es-ES" sz="1800" b="0" i="0" u="none" strike="noStrike" kern="1200" cap="none" spc="0" normalizeH="0" baseline="0" noProof="0" dirty="0" smtClean="0">
                <a:ln>
                  <a:noFill/>
                </a:ln>
                <a:solidFill>
                  <a:srgbClr val="70AD47">
                    <a:lumMod val="75000"/>
                  </a:srgbClr>
                </a:solidFill>
                <a:effectLst/>
                <a:uLnTx/>
                <a:uFillTx/>
                <a:latin typeface="Arial Rounded MT Bold" panose="020F0704030504030204" pitchFamily="34" charset="0"/>
                <a:ea typeface="+mn-ea"/>
                <a:cs typeface="+mn-cs"/>
              </a:rPr>
              <a:t> </a:t>
            </a:r>
            <a:r>
              <a:rPr kumimoji="0" lang="en-GB" altLang="es-ES" sz="1800" b="0" i="0" u="none" strike="noStrike" kern="1200" cap="none" spc="0" normalizeH="0" baseline="0" noProof="0" dirty="0" err="1" smtClean="0">
                <a:ln>
                  <a:noFill/>
                </a:ln>
                <a:solidFill>
                  <a:srgbClr val="70AD47">
                    <a:lumMod val="75000"/>
                  </a:srgbClr>
                </a:solidFill>
                <a:effectLst/>
                <a:uLnTx/>
                <a:uFillTx/>
                <a:latin typeface="Arial Rounded MT Bold" panose="020F0704030504030204" pitchFamily="34" charset="0"/>
                <a:ea typeface="+mn-ea"/>
                <a:cs typeface="+mn-cs"/>
              </a:rPr>
              <a:t>es</a:t>
            </a:r>
            <a:r>
              <a:rPr kumimoji="0" lang="en-GB" altLang="es-ES" sz="1800" b="0" i="0" u="none" strike="noStrike" kern="1200" cap="none" spc="0" normalizeH="0" baseline="0" noProof="0" dirty="0" smtClean="0">
                <a:ln>
                  <a:noFill/>
                </a:ln>
                <a:solidFill>
                  <a:srgbClr val="70AD47">
                    <a:lumMod val="75000"/>
                  </a:srgbClr>
                </a:solidFill>
                <a:effectLst/>
                <a:uLnTx/>
                <a:uFillTx/>
                <a:latin typeface="Arial Rounded MT Bold" panose="020F0704030504030204" pitchFamily="34" charset="0"/>
                <a:ea typeface="+mn-ea"/>
                <a:cs typeface="+mn-cs"/>
              </a:rPr>
              <a:t> el </a:t>
            </a:r>
            <a:r>
              <a:rPr kumimoji="0" lang="en-GB" altLang="es-ES" sz="1800" b="0" i="0" u="none" strike="noStrike" kern="1200" cap="none" spc="0" normalizeH="0" baseline="0" noProof="0" dirty="0" err="1" smtClean="0">
                <a:ln>
                  <a:noFill/>
                </a:ln>
                <a:solidFill>
                  <a:srgbClr val="70AD47">
                    <a:lumMod val="75000"/>
                  </a:srgbClr>
                </a:solidFill>
                <a:effectLst/>
                <a:uLnTx/>
                <a:uFillTx/>
                <a:latin typeface="Arial Rounded MT Bold" panose="020F0704030504030204" pitchFamily="34" charset="0"/>
                <a:ea typeface="+mn-ea"/>
                <a:cs typeface="+mn-cs"/>
              </a:rPr>
              <a:t>mejor</a:t>
            </a:r>
            <a:r>
              <a:rPr kumimoji="0" lang="en-GB" altLang="es-ES" sz="1800" b="0" i="0" u="none" strike="noStrike" kern="1200" cap="none" spc="0" normalizeH="0" baseline="0" noProof="0" dirty="0" smtClean="0">
                <a:ln>
                  <a:noFill/>
                </a:ln>
                <a:solidFill>
                  <a:srgbClr val="70AD47">
                    <a:lumMod val="75000"/>
                  </a:srgbClr>
                </a:solidFill>
                <a:effectLst/>
                <a:uLnTx/>
                <a:uFillTx/>
                <a:latin typeface="Arial Rounded MT Bold" panose="020F0704030504030204" pitchFamily="34" charset="0"/>
                <a:ea typeface="+mn-ea"/>
                <a:cs typeface="+mn-cs"/>
              </a:rPr>
              <a:t> </a:t>
            </a:r>
            <a:r>
              <a:rPr kumimoji="0" lang="en-GB" altLang="es-ES" sz="1800" b="0" i="0" u="none" strike="noStrike" kern="1200" cap="none" spc="0" normalizeH="0" baseline="0" noProof="0" dirty="0" err="1" smtClean="0">
                <a:ln>
                  <a:noFill/>
                </a:ln>
                <a:solidFill>
                  <a:srgbClr val="70AD47">
                    <a:lumMod val="75000"/>
                  </a:srgbClr>
                </a:solidFill>
                <a:effectLst/>
                <a:uLnTx/>
                <a:uFillTx/>
                <a:latin typeface="Arial Rounded MT Bold" panose="020F0704030504030204" pitchFamily="34" charset="0"/>
                <a:ea typeface="+mn-ea"/>
                <a:cs typeface="+mn-cs"/>
              </a:rPr>
              <a:t>medio</a:t>
            </a:r>
            <a:r>
              <a:rPr kumimoji="0" lang="en-GB" altLang="es-ES" sz="1800" b="0" i="0" u="none" strike="noStrike" kern="1200" cap="none" spc="0" normalizeH="0" baseline="0" noProof="0" dirty="0" smtClean="0">
                <a:ln>
                  <a:noFill/>
                </a:ln>
                <a:solidFill>
                  <a:srgbClr val="70AD47">
                    <a:lumMod val="75000"/>
                  </a:srgbClr>
                </a:solidFill>
                <a:effectLst/>
                <a:uLnTx/>
                <a:uFillTx/>
                <a:latin typeface="Arial Rounded MT Bold" panose="020F0704030504030204" pitchFamily="34" charset="0"/>
                <a:ea typeface="+mn-ea"/>
                <a:cs typeface="+mn-cs"/>
              </a:rPr>
              <a:t> que </a:t>
            </a:r>
            <a:r>
              <a:rPr kumimoji="0" lang="en-GB" altLang="es-ES" sz="1800" b="0" i="0" u="none" strike="noStrike" kern="1200" cap="none" spc="0" normalizeH="0" baseline="0" noProof="0" dirty="0" err="1" smtClean="0">
                <a:ln>
                  <a:noFill/>
                </a:ln>
                <a:solidFill>
                  <a:srgbClr val="70AD47">
                    <a:lumMod val="75000"/>
                  </a:srgbClr>
                </a:solidFill>
                <a:effectLst/>
                <a:uLnTx/>
                <a:uFillTx/>
                <a:latin typeface="Arial Rounded MT Bold" panose="020F0704030504030204" pitchFamily="34" charset="0"/>
                <a:ea typeface="+mn-ea"/>
                <a:cs typeface="+mn-cs"/>
              </a:rPr>
              <a:t>podemos</a:t>
            </a:r>
            <a:r>
              <a:rPr kumimoji="0" lang="en-GB" altLang="es-ES" sz="1800" b="0" i="0" u="none" strike="noStrike" kern="1200" cap="none" spc="0" normalizeH="0" baseline="0" noProof="0" dirty="0" smtClean="0">
                <a:ln>
                  <a:noFill/>
                </a:ln>
                <a:solidFill>
                  <a:srgbClr val="70AD47">
                    <a:lumMod val="75000"/>
                  </a:srgbClr>
                </a:solidFill>
                <a:effectLst/>
                <a:uLnTx/>
                <a:uFillTx/>
                <a:latin typeface="Arial Rounded MT Bold" panose="020F0704030504030204" pitchFamily="34" charset="0"/>
                <a:ea typeface="+mn-ea"/>
                <a:cs typeface="+mn-cs"/>
              </a:rPr>
              <a:t> </a:t>
            </a:r>
            <a:r>
              <a:rPr kumimoji="0" lang="en-GB" altLang="es-ES" sz="1800" b="0" i="0" u="none" strike="noStrike" kern="1200" cap="none" spc="0" normalizeH="0" baseline="0" noProof="0" dirty="0" err="1" smtClean="0">
                <a:ln>
                  <a:noFill/>
                </a:ln>
                <a:solidFill>
                  <a:srgbClr val="70AD47">
                    <a:lumMod val="75000"/>
                  </a:srgbClr>
                </a:solidFill>
                <a:effectLst/>
                <a:uLnTx/>
                <a:uFillTx/>
                <a:latin typeface="Arial Rounded MT Bold" panose="020F0704030504030204" pitchFamily="34" charset="0"/>
                <a:ea typeface="+mn-ea"/>
                <a:cs typeface="+mn-cs"/>
              </a:rPr>
              <a:t>utilizar</a:t>
            </a:r>
            <a:r>
              <a:rPr kumimoji="0" lang="en-GB" altLang="es-ES" sz="1800" b="0" i="0" u="none" strike="noStrike" kern="1200" cap="none" spc="0" normalizeH="0" noProof="0" dirty="0" smtClean="0">
                <a:ln>
                  <a:noFill/>
                </a:ln>
                <a:solidFill>
                  <a:srgbClr val="70AD47">
                    <a:lumMod val="75000"/>
                  </a:srgbClr>
                </a:solidFill>
                <a:effectLst/>
                <a:uLnTx/>
                <a:uFillTx/>
                <a:latin typeface="Arial Rounded MT Bold" panose="020F0704030504030204" pitchFamily="34" charset="0"/>
                <a:ea typeface="+mn-ea"/>
                <a:cs typeface="+mn-cs"/>
              </a:rPr>
              <a:t> para la </a:t>
            </a:r>
            <a:r>
              <a:rPr kumimoji="0" lang="en-GB" altLang="es-ES" sz="1800" b="0" i="0" u="none" strike="noStrike" kern="1200" cap="none" spc="0" normalizeH="0" noProof="0" dirty="0" err="1" smtClean="0">
                <a:ln>
                  <a:noFill/>
                </a:ln>
                <a:solidFill>
                  <a:srgbClr val="70AD47">
                    <a:lumMod val="75000"/>
                  </a:srgbClr>
                </a:solidFill>
                <a:effectLst/>
                <a:uLnTx/>
                <a:uFillTx/>
                <a:latin typeface="Arial Rounded MT Bold" panose="020F0704030504030204" pitchFamily="34" charset="0"/>
                <a:ea typeface="+mn-ea"/>
                <a:cs typeface="+mn-cs"/>
              </a:rPr>
              <a:t>negociación</a:t>
            </a:r>
            <a:r>
              <a:rPr kumimoji="0" lang="en-GB" altLang="es-ES" sz="1800" b="0" i="0" u="none" strike="noStrike" kern="1200" cap="none" spc="0" normalizeH="0" noProof="0" dirty="0" smtClean="0">
                <a:ln>
                  <a:noFill/>
                </a:ln>
                <a:solidFill>
                  <a:srgbClr val="70AD47">
                    <a:lumMod val="75000"/>
                  </a:srgbClr>
                </a:solidFill>
                <a:effectLst/>
                <a:uLnTx/>
                <a:uFillTx/>
                <a:latin typeface="Arial Rounded MT Bold" panose="020F0704030504030204" pitchFamily="34" charset="0"/>
                <a:ea typeface="+mn-ea"/>
                <a:cs typeface="+mn-cs"/>
              </a:rPr>
              <a:t> </a:t>
            </a:r>
            <a:r>
              <a:rPr kumimoji="0" lang="en-GB" altLang="es-ES" sz="1800" b="0" i="0" u="none" strike="noStrike" kern="1200" cap="none" spc="0" normalizeH="0" noProof="0" dirty="0" err="1" smtClean="0">
                <a:ln>
                  <a:noFill/>
                </a:ln>
                <a:solidFill>
                  <a:srgbClr val="70AD47">
                    <a:lumMod val="75000"/>
                  </a:srgbClr>
                </a:solidFill>
                <a:effectLst/>
                <a:uLnTx/>
                <a:uFillTx/>
                <a:latin typeface="Arial Rounded MT Bold" panose="020F0704030504030204" pitchFamily="34" charset="0"/>
                <a:ea typeface="+mn-ea"/>
                <a:cs typeface="+mn-cs"/>
              </a:rPr>
              <a:t>electrónica</a:t>
            </a:r>
            <a:r>
              <a:rPr kumimoji="0" lang="en-GB" altLang="es-ES" sz="1800" b="0" i="0" u="none" strike="noStrike" kern="1200" cap="none" spc="0" normalizeH="0" baseline="0" noProof="0" dirty="0" smtClean="0">
                <a:ln>
                  <a:noFill/>
                </a:ln>
                <a:solidFill>
                  <a:srgbClr val="70AD47">
                    <a:lumMod val="75000"/>
                  </a:srgbClr>
                </a:solidFill>
                <a:effectLst/>
                <a:uLnTx/>
                <a:uFillTx/>
                <a:latin typeface="Arial Rounded MT Bold" panose="020F0704030504030204" pitchFamily="34" charset="0"/>
                <a:ea typeface="+mn-ea"/>
                <a:cs typeface="+mn-cs"/>
              </a:rPr>
              <a:t>?</a:t>
            </a:r>
            <a:endParaRPr kumimoji="0" lang="en-GB" altLang="es-ES" sz="1800" b="0" i="0" u="none" strike="noStrike" kern="1200" cap="none" spc="0" normalizeH="0" baseline="0" noProof="0" dirty="0">
              <a:ln>
                <a:noFill/>
              </a:ln>
              <a:solidFill>
                <a:srgbClr val="70AD47">
                  <a:lumMod val="75000"/>
                </a:srgbClr>
              </a:solidFill>
              <a:effectLst/>
              <a:uLnTx/>
              <a:uFillTx/>
              <a:latin typeface="Arial Rounded MT Bold" panose="020F0704030504030204" pitchFamily="34" charset="0"/>
              <a:ea typeface="+mn-ea"/>
              <a:cs typeface="+mn-cs"/>
            </a:endParaRPr>
          </a:p>
        </p:txBody>
      </p:sp>
      <p:sp>
        <p:nvSpPr>
          <p:cNvPr id="6" name="CasellaDiTesto 5">
            <a:extLst>
              <a:ext uri="{FF2B5EF4-FFF2-40B4-BE49-F238E27FC236}">
                <a16:creationId xmlns:a16="http://schemas.microsoft.com/office/drawing/2014/main" xmlns="" id="{31D7F427-1898-42DA-A9A3-FFA774D73B23}"/>
              </a:ext>
            </a:extLst>
          </p:cNvPr>
          <p:cNvSpPr txBox="1"/>
          <p:nvPr/>
        </p:nvSpPr>
        <p:spPr>
          <a:xfrm>
            <a:off x="6096001" y="2347515"/>
            <a:ext cx="5793608" cy="2862322"/>
          </a:xfrm>
          <a:prstGeom prst="rect">
            <a:avLst/>
          </a:prstGeom>
          <a:noFill/>
        </p:spPr>
        <p:txBody>
          <a:bodyPr wrap="square" rtlCol="0">
            <a:spAutoFit/>
          </a:bodyPr>
          <a:lstStyle/>
          <a:p>
            <a:endParaRPr lang="it-IT" dirty="0">
              <a:latin typeface="Arial Rounded MT Bold" panose="020F0704030504030204" pitchFamily="34" charset="0"/>
            </a:endParaRPr>
          </a:p>
          <a:p>
            <a:pPr algn="just"/>
            <a:r>
              <a:rPr lang="es-ES" dirty="0">
                <a:latin typeface="Arial Rounded MT Bold" panose="020F0704030504030204" pitchFamily="34" charset="0"/>
              </a:rPr>
              <a:t>La elección de la herramienta depende de su estilo de negociación (cooperativa o competitiva), el tipo de información que se va a compartir, la etapa de la negociación, el número y perfil de los participantes. </a:t>
            </a:r>
            <a:endParaRPr lang="es-ES" dirty="0" smtClean="0">
              <a:latin typeface="Arial Rounded MT Bold" panose="020F0704030504030204" pitchFamily="34" charset="0"/>
            </a:endParaRPr>
          </a:p>
          <a:p>
            <a:pPr algn="just"/>
            <a:endParaRPr lang="es-ES" dirty="0">
              <a:latin typeface="Arial Rounded MT Bold" panose="020F0704030504030204" pitchFamily="34" charset="0"/>
            </a:endParaRPr>
          </a:p>
          <a:p>
            <a:pPr algn="just"/>
            <a:r>
              <a:rPr lang="es-ES" dirty="0" smtClean="0">
                <a:latin typeface="Arial Rounded MT Bold" panose="020F0704030504030204" pitchFamily="34" charset="0"/>
              </a:rPr>
              <a:t>Para </a:t>
            </a:r>
            <a:r>
              <a:rPr lang="es-ES" dirty="0">
                <a:latin typeface="Arial Rounded MT Bold" panose="020F0704030504030204" pitchFamily="34" charset="0"/>
              </a:rPr>
              <a:t>una mayor cercanía psicológica, es preferible la videoconferencia.</a:t>
            </a:r>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2773276" y="395291"/>
            <a:ext cx="7338871" cy="646331"/>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Negociación</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electrónica</a:t>
            </a:r>
            <a:endParaRPr lang="en-GB" sz="3600" b="1" dirty="0">
              <a:solidFill>
                <a:schemeClr val="accent1">
                  <a:lumMod val="75000"/>
                </a:schemeClr>
              </a:solidFill>
              <a:latin typeface="Arial Rounded MT Bold" panose="020F0704030504030204" pitchFamily="34" charset="0"/>
            </a:endParaRPr>
          </a:p>
        </p:txBody>
      </p:sp>
      <p:pic>
        <p:nvPicPr>
          <p:cNvPr id="3" name="Picture 2">
            <a:extLst>
              <a:ext uri="{FF2B5EF4-FFF2-40B4-BE49-F238E27FC236}">
                <a16:creationId xmlns:a16="http://schemas.microsoft.com/office/drawing/2014/main" xmlns="" id="{333377EE-D6A7-4953-9E6E-8C838671C299}"/>
              </a:ext>
            </a:extLst>
          </p:cNvPr>
          <p:cNvPicPr>
            <a:picLocks noChangeAspect="1"/>
          </p:cNvPicPr>
          <p:nvPr/>
        </p:nvPicPr>
        <p:blipFill>
          <a:blip r:embed="rId5"/>
          <a:stretch>
            <a:fillRect/>
          </a:stretch>
        </p:blipFill>
        <p:spPr>
          <a:xfrm>
            <a:off x="3076062" y="2757923"/>
            <a:ext cx="2102176" cy="2013810"/>
          </a:xfrm>
          <a:prstGeom prst="rect">
            <a:avLst/>
          </a:prstGeom>
        </p:spPr>
      </p:pic>
    </p:spTree>
    <p:extLst>
      <p:ext uri="{BB962C8B-B14F-4D97-AF65-F5344CB8AC3E}">
        <p14:creationId xmlns:p14="http://schemas.microsoft.com/office/powerpoint/2010/main" val="132574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5976594" y="1701184"/>
            <a:ext cx="58133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s-ES" dirty="0">
                <a:solidFill>
                  <a:srgbClr val="70AD47">
                    <a:lumMod val="75000"/>
                  </a:srgbClr>
                </a:solidFill>
                <a:latin typeface="Arial Rounded MT Bold" panose="020F0704030504030204" pitchFamily="34" charset="0"/>
              </a:rPr>
              <a:t>3</a:t>
            </a:r>
            <a:r>
              <a:rPr kumimoji="0" lang="en-GB" altLang="es-ES" sz="1800" b="0" i="0" u="none" strike="noStrike" kern="1200" cap="none" spc="0" normalizeH="0" baseline="0" noProof="0" dirty="0">
                <a:ln>
                  <a:noFill/>
                </a:ln>
                <a:solidFill>
                  <a:srgbClr val="70AD47">
                    <a:lumMod val="75000"/>
                  </a:srgbClr>
                </a:solidFill>
                <a:effectLst/>
                <a:uLnTx/>
                <a:uFillTx/>
                <a:latin typeface="Arial Rounded MT Bold" panose="020F0704030504030204" pitchFamily="34" charset="0"/>
                <a:ea typeface="+mn-ea"/>
                <a:cs typeface="+mn-cs"/>
              </a:rPr>
              <a:t>. </a:t>
            </a:r>
            <a:r>
              <a:rPr kumimoji="0" lang="en-GB" altLang="es-ES" sz="1800" b="0" i="0" u="none" strike="noStrike" kern="1200" cap="none" spc="0" normalizeH="0" baseline="0" noProof="0" dirty="0" err="1" smtClean="0">
                <a:ln>
                  <a:noFill/>
                </a:ln>
                <a:solidFill>
                  <a:srgbClr val="70AD47">
                    <a:lumMod val="75000"/>
                  </a:srgbClr>
                </a:solidFill>
                <a:effectLst/>
                <a:uLnTx/>
                <a:uFillTx/>
                <a:latin typeface="Arial Rounded MT Bold" panose="020F0704030504030204" pitchFamily="34" charset="0"/>
                <a:ea typeface="+mn-ea"/>
                <a:cs typeface="+mn-cs"/>
              </a:rPr>
              <a:t>Consejos</a:t>
            </a:r>
            <a:r>
              <a:rPr kumimoji="0" lang="en-GB" altLang="es-ES" sz="1800" b="0" i="0" u="none" strike="noStrike" kern="1200" cap="none" spc="0" normalizeH="0" baseline="0" noProof="0" dirty="0" smtClean="0">
                <a:ln>
                  <a:noFill/>
                </a:ln>
                <a:solidFill>
                  <a:srgbClr val="70AD47">
                    <a:lumMod val="75000"/>
                  </a:srgbClr>
                </a:solidFill>
                <a:effectLst/>
                <a:uLnTx/>
                <a:uFillTx/>
                <a:latin typeface="Arial Rounded MT Bold" panose="020F0704030504030204" pitchFamily="34" charset="0"/>
                <a:ea typeface="+mn-ea"/>
                <a:cs typeface="+mn-cs"/>
              </a:rPr>
              <a:t> </a:t>
            </a:r>
            <a:r>
              <a:rPr kumimoji="0" lang="en-GB" altLang="es-ES" sz="1800" b="0" i="0" u="none" strike="noStrike" kern="1200" cap="none" spc="0" normalizeH="0" baseline="0" noProof="0" dirty="0" err="1" smtClean="0">
                <a:ln>
                  <a:noFill/>
                </a:ln>
                <a:solidFill>
                  <a:srgbClr val="70AD47">
                    <a:lumMod val="75000"/>
                  </a:srgbClr>
                </a:solidFill>
                <a:effectLst/>
                <a:uLnTx/>
                <a:uFillTx/>
                <a:latin typeface="Arial Rounded MT Bold" panose="020F0704030504030204" pitchFamily="34" charset="0"/>
                <a:ea typeface="+mn-ea"/>
                <a:cs typeface="+mn-cs"/>
              </a:rPr>
              <a:t>prácticos</a:t>
            </a:r>
            <a:r>
              <a:rPr kumimoji="0" lang="en-GB" altLang="es-ES" sz="1800" b="0" i="0" u="none" strike="noStrike" kern="1200" cap="none" spc="0" normalizeH="0" baseline="0" noProof="0" dirty="0" smtClean="0">
                <a:ln>
                  <a:noFill/>
                </a:ln>
                <a:solidFill>
                  <a:srgbClr val="70AD47">
                    <a:lumMod val="75000"/>
                  </a:srgbClr>
                </a:solidFill>
                <a:effectLst/>
                <a:uLnTx/>
                <a:uFillTx/>
                <a:latin typeface="Arial Rounded MT Bold" panose="020F0704030504030204" pitchFamily="34" charset="0"/>
                <a:ea typeface="+mn-ea"/>
                <a:cs typeface="+mn-cs"/>
              </a:rPr>
              <a:t> para</a:t>
            </a:r>
            <a:r>
              <a:rPr kumimoji="0" lang="en-GB" altLang="es-ES" sz="1800" b="0" i="0" u="none" strike="noStrike" kern="1200" cap="none" spc="0" normalizeH="0" noProof="0" dirty="0" smtClean="0">
                <a:ln>
                  <a:noFill/>
                </a:ln>
                <a:solidFill>
                  <a:srgbClr val="70AD47">
                    <a:lumMod val="75000"/>
                  </a:srgbClr>
                </a:solidFill>
                <a:effectLst/>
                <a:uLnTx/>
                <a:uFillTx/>
                <a:latin typeface="Arial Rounded MT Bold" panose="020F0704030504030204" pitchFamily="34" charset="0"/>
                <a:ea typeface="+mn-ea"/>
                <a:cs typeface="+mn-cs"/>
              </a:rPr>
              <a:t> la </a:t>
            </a:r>
            <a:r>
              <a:rPr kumimoji="0" lang="en-GB" altLang="es-ES" sz="1800" b="0" i="0" u="none" strike="noStrike" kern="1200" cap="none" spc="0" normalizeH="0" baseline="0" noProof="0" dirty="0" smtClean="0">
                <a:ln>
                  <a:noFill/>
                </a:ln>
                <a:solidFill>
                  <a:srgbClr val="70AD47">
                    <a:lumMod val="75000"/>
                  </a:srgbClr>
                </a:solidFill>
                <a:effectLst/>
                <a:uLnTx/>
                <a:uFillTx/>
                <a:latin typeface="Arial Rounded MT Bold" panose="020F0704030504030204" pitchFamily="34" charset="0"/>
                <a:ea typeface="+mn-ea"/>
                <a:cs typeface="+mn-cs"/>
              </a:rPr>
              <a:t>e-</a:t>
            </a:r>
            <a:r>
              <a:rPr kumimoji="0" lang="en-GB" altLang="es-ES" sz="1800" b="0" i="0" u="none" strike="noStrike" kern="1200" cap="none" spc="0" normalizeH="0" baseline="0" noProof="0" dirty="0" err="1" smtClean="0">
                <a:ln>
                  <a:noFill/>
                </a:ln>
                <a:solidFill>
                  <a:srgbClr val="70AD47">
                    <a:lumMod val="75000"/>
                  </a:srgbClr>
                </a:solidFill>
                <a:effectLst/>
                <a:uLnTx/>
                <a:uFillTx/>
                <a:latin typeface="Arial Rounded MT Bold" panose="020F0704030504030204" pitchFamily="34" charset="0"/>
                <a:ea typeface="+mn-ea"/>
                <a:cs typeface="+mn-cs"/>
              </a:rPr>
              <a:t>negociación</a:t>
            </a:r>
            <a:endParaRPr kumimoji="0" lang="en-GB" altLang="es-ES" sz="1800" b="0" i="0" u="none" strike="noStrike" kern="1200" cap="none" spc="0" normalizeH="0" baseline="0" noProof="0" dirty="0">
              <a:ln>
                <a:noFill/>
              </a:ln>
              <a:solidFill>
                <a:srgbClr val="70AD47">
                  <a:lumMod val="75000"/>
                </a:srgbClr>
              </a:solidFill>
              <a:effectLst/>
              <a:uLnTx/>
              <a:uFillTx/>
              <a:latin typeface="Arial Rounded MT Bold" panose="020F0704030504030204" pitchFamily="34" charset="0"/>
              <a:ea typeface="+mn-ea"/>
              <a:cs typeface="+mn-cs"/>
            </a:endParaRPr>
          </a:p>
        </p:txBody>
      </p:sp>
      <p:sp>
        <p:nvSpPr>
          <p:cNvPr id="6" name="CasellaDiTesto 5">
            <a:extLst>
              <a:ext uri="{FF2B5EF4-FFF2-40B4-BE49-F238E27FC236}">
                <a16:creationId xmlns:a16="http://schemas.microsoft.com/office/drawing/2014/main" xmlns="" id="{31D7F427-1898-42DA-A9A3-FFA774D73B23}"/>
              </a:ext>
            </a:extLst>
          </p:cNvPr>
          <p:cNvSpPr txBox="1"/>
          <p:nvPr/>
        </p:nvSpPr>
        <p:spPr>
          <a:xfrm>
            <a:off x="6096001" y="2195202"/>
            <a:ext cx="5793608" cy="3693319"/>
          </a:xfrm>
          <a:prstGeom prst="rect">
            <a:avLst/>
          </a:prstGeom>
          <a:noFill/>
        </p:spPr>
        <p:txBody>
          <a:bodyPr wrap="square" rtlCol="0">
            <a:spAutoFit/>
          </a:bodyPr>
          <a:lstStyle/>
          <a:p>
            <a:endParaRPr lang="it-IT" dirty="0">
              <a:latin typeface="Arial Rounded MT Bold" panose="020F0704030504030204" pitchFamily="34" charset="0"/>
            </a:endParaRPr>
          </a:p>
          <a:p>
            <a:pPr algn="just"/>
            <a:r>
              <a:rPr lang="es-ES" dirty="0">
                <a:latin typeface="Arial Rounded MT Bold" panose="020F0704030504030204" pitchFamily="34" charset="0"/>
              </a:rPr>
              <a:t>Dependiendo del propósito de la negociación, el proceso puede tener lugar en más etapas. Puede alternar entre </a:t>
            </a:r>
            <a:r>
              <a:rPr lang="es-ES" dirty="0" smtClean="0">
                <a:latin typeface="Arial Rounded MT Bold" panose="020F0704030504030204" pitchFamily="34" charset="0"/>
              </a:rPr>
              <a:t>varios medios </a:t>
            </a:r>
            <a:r>
              <a:rPr lang="es-ES" dirty="0">
                <a:latin typeface="Arial Rounded MT Bold" panose="020F0704030504030204" pitchFamily="34" charset="0"/>
              </a:rPr>
              <a:t>para promover el distanciamiento psicológico o la cercanía según se adapte mejor a sus necesidades. </a:t>
            </a:r>
            <a:endParaRPr lang="es-ES" dirty="0" smtClean="0">
              <a:latin typeface="Arial Rounded MT Bold" panose="020F0704030504030204" pitchFamily="34" charset="0"/>
            </a:endParaRPr>
          </a:p>
          <a:p>
            <a:pPr algn="just"/>
            <a:endParaRPr lang="es-ES" dirty="0">
              <a:latin typeface="Arial Rounded MT Bold" panose="020F0704030504030204" pitchFamily="34" charset="0"/>
            </a:endParaRPr>
          </a:p>
          <a:p>
            <a:pPr algn="just"/>
            <a:r>
              <a:rPr lang="es-ES" dirty="0" smtClean="0">
                <a:latin typeface="Arial Rounded MT Bold" panose="020F0704030504030204" pitchFamily="34" charset="0"/>
              </a:rPr>
              <a:t>Por </a:t>
            </a:r>
            <a:r>
              <a:rPr lang="es-ES" dirty="0">
                <a:latin typeface="Arial Rounded MT Bold" panose="020F0704030504030204" pitchFamily="34" charset="0"/>
              </a:rPr>
              <a:t>ejemplo, puede optar por la comunicación escrita en la etapa de </a:t>
            </a:r>
            <a:r>
              <a:rPr lang="es-ES" dirty="0" smtClean="0">
                <a:latin typeface="Arial Rounded MT Bold" panose="020F0704030504030204" pitchFamily="34" charset="0"/>
              </a:rPr>
              <a:t>pre negociación, </a:t>
            </a:r>
            <a:r>
              <a:rPr lang="es-ES" dirty="0">
                <a:latin typeface="Arial Rounded MT Bold" panose="020F0704030504030204" pitchFamily="34" charset="0"/>
              </a:rPr>
              <a:t>organizar una </a:t>
            </a:r>
            <a:r>
              <a:rPr lang="es-ES" dirty="0" err="1" smtClean="0">
                <a:latin typeface="Arial Rounded MT Bold" panose="020F0704030504030204" pitchFamily="34" charset="0"/>
              </a:rPr>
              <a:t>videollamada</a:t>
            </a:r>
            <a:r>
              <a:rPr lang="es-ES" dirty="0" smtClean="0">
                <a:latin typeface="Arial Rounded MT Bold" panose="020F0704030504030204" pitchFamily="34" charset="0"/>
              </a:rPr>
              <a:t> </a:t>
            </a:r>
            <a:r>
              <a:rPr lang="es-ES" dirty="0">
                <a:latin typeface="Arial Rounded MT Bold" panose="020F0704030504030204" pitchFamily="34" charset="0"/>
              </a:rPr>
              <a:t>para la etapa de intercambio de información y la etapa de propuesta y hacer una llamada de seguimiento posteriormente.</a:t>
            </a:r>
            <a:endParaRPr lang="it-IT" dirty="0">
              <a:latin typeface="Arial Rounded MT Bold" panose="020F0704030504030204" pitchFamily="34" charset="0"/>
            </a:endParaRPr>
          </a:p>
          <a:p>
            <a:endParaRPr lang="it-IT" dirty="0">
              <a:latin typeface="Arial Rounded MT Bold" panose="020F0704030504030204" pitchFamily="34" charset="0"/>
            </a:endParaRPr>
          </a:p>
        </p:txBody>
      </p:sp>
      <p:sp>
        <p:nvSpPr>
          <p:cNvPr id="13" name="TextBox 2"/>
          <p:cNvSpPr txBox="1"/>
          <p:nvPr/>
        </p:nvSpPr>
        <p:spPr>
          <a:xfrm>
            <a:off x="2773276" y="395291"/>
            <a:ext cx="7338871" cy="646331"/>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Negociación</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electrónica</a:t>
            </a:r>
            <a:endParaRPr lang="en-GB" sz="3600" b="1" dirty="0">
              <a:solidFill>
                <a:schemeClr val="accent1">
                  <a:lumMod val="75000"/>
                </a:schemeClr>
              </a:solidFill>
              <a:latin typeface="Arial Rounded MT Bold" panose="020F0704030504030204" pitchFamily="34" charset="0"/>
            </a:endParaRPr>
          </a:p>
        </p:txBody>
      </p:sp>
      <p:pic>
        <p:nvPicPr>
          <p:cNvPr id="14" name="Picture 13" descr="A screenshot of a video game&#10;&#10;Description automatically generated">
            <a:extLst>
              <a:ext uri="{FF2B5EF4-FFF2-40B4-BE49-F238E27FC236}">
                <a16:creationId xmlns:a16="http://schemas.microsoft.com/office/drawing/2014/main" xmlns="" id="{12480A2E-48E9-4D2F-BAB8-670F050873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3278" y="2598546"/>
            <a:ext cx="3225659" cy="3225659"/>
          </a:xfrm>
          <a:prstGeom prst="rect">
            <a:avLst/>
          </a:prstGeom>
        </p:spPr>
      </p:pic>
    </p:spTree>
    <p:extLst>
      <p:ext uri="{BB962C8B-B14F-4D97-AF65-F5344CB8AC3E}">
        <p14:creationId xmlns:p14="http://schemas.microsoft.com/office/powerpoint/2010/main" val="374552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29517"/>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313538" y="1041622"/>
            <a:ext cx="5813329" cy="369332"/>
          </a:xfrm>
          <a:prstGeom prst="rect">
            <a:avLst/>
          </a:prstGeom>
          <a:noFill/>
        </p:spPr>
        <p:txBody>
          <a:bodyPr wrap="square" rtlCol="0">
            <a:spAutoFit/>
          </a:bodyPr>
          <a:lstStyle/>
          <a:p>
            <a:pPr lvl="0">
              <a:defRPr/>
            </a:pPr>
            <a:r>
              <a:rPr lang="en-GB" altLang="es-ES" dirty="0">
                <a:solidFill>
                  <a:srgbClr val="70AD47">
                    <a:lumMod val="75000"/>
                  </a:srgbClr>
                </a:solidFill>
                <a:latin typeface="Arial Rounded MT Bold" panose="020F0704030504030204" pitchFamily="34" charset="0"/>
              </a:rPr>
              <a:t>3</a:t>
            </a:r>
            <a:r>
              <a:rPr kumimoji="0" lang="en-GB" altLang="es-ES" sz="1800" b="0" i="0" u="none" strike="noStrike" kern="1200" cap="none" spc="0" normalizeH="0" baseline="0" noProof="0" dirty="0">
                <a:ln>
                  <a:noFill/>
                </a:ln>
                <a:solidFill>
                  <a:srgbClr val="70AD47">
                    <a:lumMod val="75000"/>
                  </a:srgbClr>
                </a:solidFill>
                <a:effectLst/>
                <a:uLnTx/>
                <a:uFillTx/>
                <a:latin typeface="Arial Rounded MT Bold" panose="020F0704030504030204" pitchFamily="34" charset="0"/>
                <a:ea typeface="+mn-ea"/>
                <a:cs typeface="+mn-cs"/>
              </a:rPr>
              <a:t>. </a:t>
            </a:r>
            <a:r>
              <a:rPr lang="en-GB" altLang="es-ES" dirty="0" err="1">
                <a:solidFill>
                  <a:srgbClr val="70AD47">
                    <a:lumMod val="75000"/>
                  </a:srgbClr>
                </a:solidFill>
                <a:latin typeface="Arial Rounded MT Bold" panose="020F0704030504030204" pitchFamily="34" charset="0"/>
              </a:rPr>
              <a:t>Consejos</a:t>
            </a:r>
            <a:r>
              <a:rPr lang="en-GB" altLang="es-ES" dirty="0">
                <a:solidFill>
                  <a:srgbClr val="70AD47">
                    <a:lumMod val="75000"/>
                  </a:srgbClr>
                </a:solidFill>
                <a:latin typeface="Arial Rounded MT Bold" panose="020F0704030504030204" pitchFamily="34" charset="0"/>
              </a:rPr>
              <a:t> </a:t>
            </a:r>
            <a:r>
              <a:rPr lang="en-GB" altLang="es-ES" dirty="0" err="1">
                <a:solidFill>
                  <a:srgbClr val="70AD47">
                    <a:lumMod val="75000"/>
                  </a:srgbClr>
                </a:solidFill>
                <a:latin typeface="Arial Rounded MT Bold" panose="020F0704030504030204" pitchFamily="34" charset="0"/>
              </a:rPr>
              <a:t>prácticos</a:t>
            </a:r>
            <a:r>
              <a:rPr lang="en-GB" altLang="es-ES" dirty="0">
                <a:solidFill>
                  <a:srgbClr val="70AD47">
                    <a:lumMod val="75000"/>
                  </a:srgbClr>
                </a:solidFill>
                <a:latin typeface="Arial Rounded MT Bold" panose="020F0704030504030204" pitchFamily="34" charset="0"/>
              </a:rPr>
              <a:t> para la e-</a:t>
            </a:r>
            <a:r>
              <a:rPr lang="en-GB" altLang="es-ES" dirty="0" err="1">
                <a:solidFill>
                  <a:srgbClr val="70AD47">
                    <a:lumMod val="75000"/>
                  </a:srgbClr>
                </a:solidFill>
                <a:latin typeface="Arial Rounded MT Bold" panose="020F0704030504030204" pitchFamily="34" charset="0"/>
              </a:rPr>
              <a:t>negociación</a:t>
            </a:r>
            <a:endParaRPr kumimoji="0" lang="en-GB" altLang="es-ES" sz="1800" b="0" i="0" u="none" strike="noStrike" kern="1200" cap="none" spc="0" normalizeH="0" baseline="0" noProof="0" dirty="0">
              <a:ln>
                <a:noFill/>
              </a:ln>
              <a:solidFill>
                <a:srgbClr val="70AD47">
                  <a:lumMod val="75000"/>
                </a:srgbClr>
              </a:solidFill>
              <a:effectLst/>
              <a:uLnTx/>
              <a:uFillTx/>
              <a:latin typeface="Arial Rounded MT Bold" panose="020F0704030504030204" pitchFamily="34" charset="0"/>
              <a:ea typeface="+mn-ea"/>
              <a:cs typeface="+mn-cs"/>
            </a:endParaRPr>
          </a:p>
        </p:txBody>
      </p:sp>
      <p:sp>
        <p:nvSpPr>
          <p:cNvPr id="6" name="CasellaDiTesto 5">
            <a:extLst>
              <a:ext uri="{FF2B5EF4-FFF2-40B4-BE49-F238E27FC236}">
                <a16:creationId xmlns:a16="http://schemas.microsoft.com/office/drawing/2014/main" xmlns="" id="{31D7F427-1898-42DA-A9A3-FFA774D73B23}"/>
              </a:ext>
            </a:extLst>
          </p:cNvPr>
          <p:cNvSpPr txBox="1"/>
          <p:nvPr/>
        </p:nvSpPr>
        <p:spPr>
          <a:xfrm>
            <a:off x="2323398" y="1270648"/>
            <a:ext cx="5793608" cy="5078313"/>
          </a:xfrm>
          <a:prstGeom prst="rect">
            <a:avLst/>
          </a:prstGeom>
          <a:noFill/>
        </p:spPr>
        <p:txBody>
          <a:bodyPr wrap="square" rtlCol="0">
            <a:spAutoFit/>
          </a:bodyPr>
          <a:lstStyle/>
          <a:p>
            <a:endParaRPr lang="it-IT" dirty="0">
              <a:latin typeface="Arial Rounded MT Bold" panose="020F0704030504030204" pitchFamily="34" charset="0"/>
            </a:endParaRPr>
          </a:p>
          <a:p>
            <a:pPr algn="just"/>
            <a:r>
              <a:rPr lang="es-ES" dirty="0">
                <a:latin typeface="Arial Rounded MT Bold" panose="020F0704030504030204" pitchFamily="34" charset="0"/>
              </a:rPr>
              <a:t>Siempre planifique sus sesiones de negociación a fondo. Tenga un </a:t>
            </a:r>
            <a:r>
              <a:rPr lang="es-ES" dirty="0" err="1">
                <a:latin typeface="Arial Rounded MT Bold" panose="020F0704030504030204" pitchFamily="34" charset="0"/>
              </a:rPr>
              <a:t>guión</a:t>
            </a:r>
            <a:r>
              <a:rPr lang="es-ES" dirty="0">
                <a:latin typeface="Arial Rounded MT Bold" panose="020F0704030504030204" pitchFamily="34" charset="0"/>
              </a:rPr>
              <a:t> para sus llamadas telefónicas y una agenda para videoconferencias. Siempre verifique los archivos adjuntos y la exactitud de los correos electrónicos, y no se olvide de formular correctamente el asunto del correo electrónico. </a:t>
            </a:r>
            <a:endParaRPr lang="es-ES" dirty="0" smtClean="0">
              <a:latin typeface="Arial Rounded MT Bold" panose="020F0704030504030204" pitchFamily="34" charset="0"/>
            </a:endParaRPr>
          </a:p>
          <a:p>
            <a:pPr algn="just"/>
            <a:endParaRPr lang="es-ES" dirty="0">
              <a:latin typeface="Arial Rounded MT Bold" panose="020F0704030504030204" pitchFamily="34" charset="0"/>
            </a:endParaRPr>
          </a:p>
          <a:p>
            <a:pPr algn="just"/>
            <a:r>
              <a:rPr lang="es-ES" dirty="0" smtClean="0">
                <a:latin typeface="Arial Rounded MT Bold" panose="020F0704030504030204" pitchFamily="34" charset="0"/>
              </a:rPr>
              <a:t>Aborde </a:t>
            </a:r>
            <a:r>
              <a:rPr lang="es-ES" dirty="0">
                <a:latin typeface="Arial Rounded MT Bold" panose="020F0704030504030204" pitchFamily="34" charset="0"/>
              </a:rPr>
              <a:t>los problemas técnicos: familiarícese con toda la tecnología que está utilizando. Antes de cada sesión, realice una verificación técnica. </a:t>
            </a:r>
            <a:endParaRPr lang="es-ES" dirty="0" smtClean="0">
              <a:latin typeface="Arial Rounded MT Bold" panose="020F0704030504030204" pitchFamily="34" charset="0"/>
            </a:endParaRPr>
          </a:p>
          <a:p>
            <a:pPr algn="just"/>
            <a:endParaRPr lang="es-ES" dirty="0">
              <a:latin typeface="Arial Rounded MT Bold" panose="020F0704030504030204" pitchFamily="34" charset="0"/>
            </a:endParaRPr>
          </a:p>
          <a:p>
            <a:pPr algn="just"/>
            <a:r>
              <a:rPr lang="es-ES" dirty="0" smtClean="0">
                <a:latin typeface="Arial Rounded MT Bold" panose="020F0704030504030204" pitchFamily="34" charset="0"/>
              </a:rPr>
              <a:t>Puede </a:t>
            </a:r>
            <a:r>
              <a:rPr lang="es-ES" dirty="0">
                <a:latin typeface="Arial Rounded MT Bold" panose="020F0704030504030204" pitchFamily="34" charset="0"/>
              </a:rPr>
              <a:t>establecer el ambiente de la negociación en una </a:t>
            </a:r>
            <a:r>
              <a:rPr lang="es-ES" dirty="0" err="1">
                <a:latin typeface="Arial Rounded MT Bold" panose="020F0704030504030204" pitchFamily="34" charset="0"/>
              </a:rPr>
              <a:t>videollamada</a:t>
            </a:r>
            <a:r>
              <a:rPr lang="es-ES" dirty="0">
                <a:latin typeface="Arial Rounded MT Bold" panose="020F0704030504030204" pitchFamily="34" charset="0"/>
              </a:rPr>
              <a:t> mostrando un fondo específico (más o menos formal), por el atuendo que usted o los miembros de su equipo están usando, iluminación que usan, etc.</a:t>
            </a:r>
            <a:endParaRPr lang="it-IT" dirty="0">
              <a:latin typeface="Arial Rounded MT Bold" panose="020F0704030504030204" pitchFamily="34" charset="0"/>
            </a:endParaRPr>
          </a:p>
        </p:txBody>
      </p:sp>
      <p:sp>
        <p:nvSpPr>
          <p:cNvPr id="13" name="TextBox 2"/>
          <p:cNvSpPr txBox="1"/>
          <p:nvPr/>
        </p:nvSpPr>
        <p:spPr>
          <a:xfrm>
            <a:off x="2773276" y="395291"/>
            <a:ext cx="7338871" cy="646331"/>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Negociación</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electrónica</a:t>
            </a:r>
            <a:endParaRPr lang="en-GB" sz="3600" b="1" dirty="0">
              <a:solidFill>
                <a:schemeClr val="accent1">
                  <a:lumMod val="75000"/>
                </a:schemeClr>
              </a:solidFill>
              <a:latin typeface="Arial Rounded MT Bold" panose="020F0704030504030204" pitchFamily="34" charset="0"/>
            </a:endParaRPr>
          </a:p>
        </p:txBody>
      </p:sp>
      <p:pic>
        <p:nvPicPr>
          <p:cNvPr id="10" name="Picture 9">
            <a:extLst>
              <a:ext uri="{FF2B5EF4-FFF2-40B4-BE49-F238E27FC236}">
                <a16:creationId xmlns:a16="http://schemas.microsoft.com/office/drawing/2014/main" xmlns="" id="{3B27CD55-9EF0-4FA2-A911-9F2DB254AC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2860" y="2775188"/>
            <a:ext cx="3900429" cy="2600286"/>
          </a:xfrm>
          <a:prstGeom prst="rect">
            <a:avLst/>
          </a:prstGeom>
        </p:spPr>
      </p:pic>
    </p:spTree>
    <p:extLst>
      <p:ext uri="{BB962C8B-B14F-4D97-AF65-F5344CB8AC3E}">
        <p14:creationId xmlns:p14="http://schemas.microsoft.com/office/powerpoint/2010/main" val="237704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xmlns="" id="{4DFAED76-3A64-48C8-902E-78DB16A5E6E6}"/>
              </a:ext>
            </a:extLst>
          </p:cNvPr>
          <p:cNvSpPr txBox="1"/>
          <p:nvPr/>
        </p:nvSpPr>
        <p:spPr>
          <a:xfrm>
            <a:off x="2461422" y="1761757"/>
            <a:ext cx="5813329" cy="369332"/>
          </a:xfrm>
          <a:prstGeom prst="rect">
            <a:avLst/>
          </a:prstGeom>
          <a:noFill/>
        </p:spPr>
        <p:txBody>
          <a:bodyPr wrap="square" rtlCol="0">
            <a:spAutoFit/>
          </a:bodyPr>
          <a:lstStyle/>
          <a:p>
            <a:pPr lvl="0">
              <a:defRPr/>
            </a:pPr>
            <a:r>
              <a:rPr lang="en-GB" altLang="es-ES" dirty="0">
                <a:solidFill>
                  <a:srgbClr val="70AD47">
                    <a:lumMod val="75000"/>
                  </a:srgbClr>
                </a:solidFill>
                <a:latin typeface="Arial Rounded MT Bold" panose="020F0704030504030204" pitchFamily="34" charset="0"/>
              </a:rPr>
              <a:t>3</a:t>
            </a:r>
            <a:r>
              <a:rPr kumimoji="0" lang="en-GB" altLang="es-ES" sz="1800" b="0" i="0" u="none" strike="noStrike" kern="1200" cap="none" spc="0" normalizeH="0" baseline="0" noProof="0" dirty="0">
                <a:ln>
                  <a:noFill/>
                </a:ln>
                <a:solidFill>
                  <a:srgbClr val="70AD47">
                    <a:lumMod val="75000"/>
                  </a:srgbClr>
                </a:solidFill>
                <a:effectLst/>
                <a:uLnTx/>
                <a:uFillTx/>
                <a:latin typeface="Arial Rounded MT Bold" panose="020F0704030504030204" pitchFamily="34" charset="0"/>
                <a:ea typeface="+mn-ea"/>
                <a:cs typeface="+mn-cs"/>
              </a:rPr>
              <a:t>. </a:t>
            </a:r>
            <a:r>
              <a:rPr lang="en-GB" altLang="es-ES" dirty="0" err="1">
                <a:solidFill>
                  <a:srgbClr val="70AD47">
                    <a:lumMod val="75000"/>
                  </a:srgbClr>
                </a:solidFill>
                <a:latin typeface="Arial Rounded MT Bold" panose="020F0704030504030204" pitchFamily="34" charset="0"/>
              </a:rPr>
              <a:t>Consejos</a:t>
            </a:r>
            <a:r>
              <a:rPr lang="en-GB" altLang="es-ES" dirty="0">
                <a:solidFill>
                  <a:srgbClr val="70AD47">
                    <a:lumMod val="75000"/>
                  </a:srgbClr>
                </a:solidFill>
                <a:latin typeface="Arial Rounded MT Bold" panose="020F0704030504030204" pitchFamily="34" charset="0"/>
              </a:rPr>
              <a:t> </a:t>
            </a:r>
            <a:r>
              <a:rPr lang="en-GB" altLang="es-ES" dirty="0" err="1">
                <a:solidFill>
                  <a:srgbClr val="70AD47">
                    <a:lumMod val="75000"/>
                  </a:srgbClr>
                </a:solidFill>
                <a:latin typeface="Arial Rounded MT Bold" panose="020F0704030504030204" pitchFamily="34" charset="0"/>
              </a:rPr>
              <a:t>prácticos</a:t>
            </a:r>
            <a:r>
              <a:rPr lang="en-GB" altLang="es-ES" dirty="0">
                <a:solidFill>
                  <a:srgbClr val="70AD47">
                    <a:lumMod val="75000"/>
                  </a:srgbClr>
                </a:solidFill>
                <a:latin typeface="Arial Rounded MT Bold" panose="020F0704030504030204" pitchFamily="34" charset="0"/>
              </a:rPr>
              <a:t> para la e-</a:t>
            </a:r>
            <a:r>
              <a:rPr lang="en-GB" altLang="es-ES" dirty="0" err="1">
                <a:solidFill>
                  <a:srgbClr val="70AD47">
                    <a:lumMod val="75000"/>
                  </a:srgbClr>
                </a:solidFill>
                <a:latin typeface="Arial Rounded MT Bold" panose="020F0704030504030204" pitchFamily="34" charset="0"/>
              </a:rPr>
              <a:t>negociación</a:t>
            </a:r>
            <a:endParaRPr kumimoji="0" lang="en-GB" altLang="es-ES" sz="1800" b="0" i="0" u="none" strike="noStrike" kern="1200" cap="none" spc="0" normalizeH="0" baseline="0" noProof="0" dirty="0">
              <a:ln>
                <a:noFill/>
              </a:ln>
              <a:solidFill>
                <a:srgbClr val="70AD47">
                  <a:lumMod val="75000"/>
                </a:srgbClr>
              </a:solidFill>
              <a:effectLst/>
              <a:uLnTx/>
              <a:uFillTx/>
              <a:latin typeface="Arial Rounded MT Bold" panose="020F0704030504030204" pitchFamily="34" charset="0"/>
              <a:ea typeface="+mn-ea"/>
              <a:cs typeface="+mn-cs"/>
            </a:endParaRPr>
          </a:p>
        </p:txBody>
      </p:sp>
      <p:sp>
        <p:nvSpPr>
          <p:cNvPr id="6" name="CasellaDiTesto 5">
            <a:extLst>
              <a:ext uri="{FF2B5EF4-FFF2-40B4-BE49-F238E27FC236}">
                <a16:creationId xmlns:a16="http://schemas.microsoft.com/office/drawing/2014/main" xmlns="" id="{31D7F427-1898-42DA-A9A3-FFA774D73B23}"/>
              </a:ext>
            </a:extLst>
          </p:cNvPr>
          <p:cNvSpPr txBox="1"/>
          <p:nvPr/>
        </p:nvSpPr>
        <p:spPr>
          <a:xfrm>
            <a:off x="2481143" y="1761757"/>
            <a:ext cx="5793608" cy="4247317"/>
          </a:xfrm>
          <a:prstGeom prst="rect">
            <a:avLst/>
          </a:prstGeom>
          <a:noFill/>
        </p:spPr>
        <p:txBody>
          <a:bodyPr wrap="square" rtlCol="0">
            <a:spAutoFit/>
          </a:bodyPr>
          <a:lstStyle/>
          <a:p>
            <a:endParaRPr lang="it-IT" dirty="0">
              <a:latin typeface="Arial Rounded MT Bold" panose="020F0704030504030204" pitchFamily="34" charset="0"/>
            </a:endParaRPr>
          </a:p>
          <a:p>
            <a:pPr algn="just"/>
            <a:endParaRPr lang="it-IT" dirty="0">
              <a:latin typeface="Arial Rounded MT Bold" panose="020F0704030504030204" pitchFamily="34" charset="0"/>
            </a:endParaRPr>
          </a:p>
          <a:p>
            <a:pPr algn="just"/>
            <a:r>
              <a:rPr lang="it-IT" dirty="0" smtClean="0">
                <a:latin typeface="Arial Rounded MT Bold" panose="020F0704030504030204" pitchFamily="34" charset="0"/>
              </a:rPr>
              <a:t>Responder a la llamada solo cuando se esté listo. Es preferible devolver la llamada a que no te encuentren preparado, colocando cables debajo de la mesa. Por supuesto, lo mejor es tomarse el tiempo necesario para estar listo cuando sea el momento de contestar la llamada</a:t>
            </a:r>
            <a:r>
              <a:rPr lang="it-IT" dirty="0" smtClean="0">
                <a:latin typeface="Arial Rounded MT Bold" panose="020F0704030504030204" pitchFamily="34" charset="0"/>
              </a:rPr>
              <a:t>.</a:t>
            </a:r>
          </a:p>
          <a:p>
            <a:pPr algn="just"/>
            <a:endParaRPr lang="it-IT" dirty="0" smtClean="0">
              <a:latin typeface="Arial Rounded MT Bold" panose="020F0704030504030204" pitchFamily="34" charset="0"/>
            </a:endParaRPr>
          </a:p>
          <a:p>
            <a:r>
              <a:rPr lang="it-IT" dirty="0" smtClean="0">
                <a:latin typeface="Arial Rounded MT Bold" panose="020F0704030504030204" pitchFamily="34" charset="0"/>
              </a:rPr>
              <a:t>Hay que asegurarse que ambas partes acuerdan la hora de la llamada y estén ambos listos en sese momento. </a:t>
            </a:r>
            <a:r>
              <a:rPr lang="it-IT" dirty="0" smtClean="0">
                <a:latin typeface="Arial Rounded MT Bold" panose="020F0704030504030204" pitchFamily="34" charset="0"/>
              </a:rPr>
              <a:t>No llamar nunca a nadie sin avisar ni sin preguntar y simplemente preguntemos antes si el momento es adecuado</a:t>
            </a:r>
            <a:r>
              <a:rPr lang="it-IT" smtClean="0">
                <a:latin typeface="Arial Rounded MT Bold" panose="020F0704030504030204" pitchFamily="34" charset="0"/>
              </a:rPr>
              <a:t>, sin importar lo </a:t>
            </a:r>
            <a:r>
              <a:rPr lang="it-IT" dirty="0" smtClean="0">
                <a:latin typeface="Arial Rounded MT Bold" panose="020F0704030504030204" pitchFamily="34" charset="0"/>
              </a:rPr>
              <a:t>importantes que sean los temas a tratar.</a:t>
            </a:r>
            <a:endParaRPr lang="it-IT" dirty="0">
              <a:latin typeface="Arial Rounded MT Bold" panose="020F0704030504030204" pitchFamily="34" charset="0"/>
            </a:endParaRPr>
          </a:p>
        </p:txBody>
      </p:sp>
      <p:sp>
        <p:nvSpPr>
          <p:cNvPr id="13" name="TextBox 2"/>
          <p:cNvSpPr txBox="1"/>
          <p:nvPr/>
        </p:nvSpPr>
        <p:spPr>
          <a:xfrm>
            <a:off x="2773276" y="376437"/>
            <a:ext cx="7338871" cy="646331"/>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Negociación</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electrónica</a:t>
            </a:r>
            <a:endParaRPr lang="en-GB" sz="3600" b="1" dirty="0">
              <a:solidFill>
                <a:schemeClr val="accent1">
                  <a:lumMod val="75000"/>
                </a:schemeClr>
              </a:solidFill>
              <a:latin typeface="Arial Rounded MT Bold" panose="020F0704030504030204" pitchFamily="34" charset="0"/>
            </a:endParaRPr>
          </a:p>
        </p:txBody>
      </p:sp>
      <p:pic>
        <p:nvPicPr>
          <p:cNvPr id="14" name="Picture 13" descr="A picture containing holding, room, computer&#10;&#10;Description automatically generated">
            <a:extLst>
              <a:ext uri="{FF2B5EF4-FFF2-40B4-BE49-F238E27FC236}">
                <a16:creationId xmlns:a16="http://schemas.microsoft.com/office/drawing/2014/main" xmlns="" id="{0EF5C56F-549D-4E6F-B06D-445F48D225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4294" y="1931537"/>
            <a:ext cx="3862322" cy="3862322"/>
          </a:xfrm>
          <a:prstGeom prst="rect">
            <a:avLst/>
          </a:prstGeom>
        </p:spPr>
      </p:pic>
    </p:spTree>
    <p:extLst>
      <p:ext uri="{BB962C8B-B14F-4D97-AF65-F5344CB8AC3E}">
        <p14:creationId xmlns:p14="http://schemas.microsoft.com/office/powerpoint/2010/main" val="219306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528" y="340594"/>
            <a:ext cx="4753049" cy="3429112"/>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sp>
        <p:nvSpPr>
          <p:cNvPr id="2" name="CuadroTexto 1">
            <a:extLst>
              <a:ext uri="{FF2B5EF4-FFF2-40B4-BE49-F238E27FC236}">
                <a16:creationId xmlns:a16="http://schemas.microsoft.com/office/drawing/2014/main" xmlns="" id="{8B350676-2BB7-4900-A69C-E79493157A87}"/>
              </a:ext>
            </a:extLst>
          </p:cNvPr>
          <p:cNvSpPr txBox="1"/>
          <p:nvPr/>
        </p:nvSpPr>
        <p:spPr>
          <a:xfrm>
            <a:off x="2773276" y="4389954"/>
            <a:ext cx="8779968" cy="1015663"/>
          </a:xfrm>
          <a:prstGeom prst="rect">
            <a:avLst/>
          </a:prstGeom>
          <a:noFill/>
        </p:spPr>
        <p:txBody>
          <a:bodyPr wrap="none" rtlCol="0">
            <a:spAutoFit/>
          </a:bodyPr>
          <a:lstStyle/>
          <a:p>
            <a:r>
              <a:rPr lang="es-ES" sz="6000" dirty="0" smtClean="0">
                <a:latin typeface="Arial" panose="020B0604020202020204" pitchFamily="34" charset="0"/>
                <a:cs typeface="Arial" panose="020B0604020202020204" pitchFamily="34" charset="0"/>
              </a:rPr>
              <a:t>¡Gracias por su atención!</a:t>
            </a:r>
            <a:endParaRPr lang="es-ES"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19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xmlns="" id="{3A86BF1E-B8F2-4B6C-A76B-D8673E0CF73D}"/>
              </a:ext>
            </a:extLst>
          </p:cNvPr>
          <p:cNvSpPr txBox="1"/>
          <p:nvPr/>
        </p:nvSpPr>
        <p:spPr>
          <a:xfrm>
            <a:off x="2527278" y="326580"/>
            <a:ext cx="7338871" cy="646331"/>
          </a:xfrm>
          <a:prstGeom prst="rect">
            <a:avLst/>
          </a:prstGeom>
          <a:noFill/>
        </p:spPr>
        <p:txBody>
          <a:bodyPr wrap="square" rtlCol="0">
            <a:spAutoFit/>
          </a:bodyPr>
          <a:lstStyle/>
          <a:p>
            <a:r>
              <a:rPr lang="en-GB" sz="3600" b="1" dirty="0" err="1" smtClean="0">
                <a:solidFill>
                  <a:schemeClr val="accent1">
                    <a:lumMod val="75000"/>
                  </a:schemeClr>
                </a:solidFill>
                <a:latin typeface="Arial Rounded MT Bold" panose="020F0704030504030204" pitchFamily="34" charset="0"/>
              </a:rPr>
              <a:t>Gestión</a:t>
            </a:r>
            <a:r>
              <a:rPr lang="en-GB" sz="3600" b="1" dirty="0" smtClean="0">
                <a:solidFill>
                  <a:schemeClr val="accent1">
                    <a:lumMod val="75000"/>
                  </a:schemeClr>
                </a:solidFill>
                <a:latin typeface="Arial Rounded MT Bold" panose="020F0704030504030204" pitchFamily="34" charset="0"/>
              </a:rPr>
              <a:t> de </a:t>
            </a:r>
            <a:r>
              <a:rPr lang="en-GB" sz="3600" b="1" dirty="0" err="1" smtClean="0">
                <a:solidFill>
                  <a:schemeClr val="accent1">
                    <a:lumMod val="75000"/>
                  </a:schemeClr>
                </a:solidFill>
                <a:latin typeface="Arial Rounded MT Bold" panose="020F0704030504030204" pitchFamily="34" charset="0"/>
              </a:rPr>
              <a:t>equipos</a:t>
            </a:r>
            <a:r>
              <a:rPr lang="en-GB" sz="3600" b="1" dirty="0" smtClean="0">
                <a:solidFill>
                  <a:schemeClr val="accent1">
                    <a:lumMod val="75000"/>
                  </a:schemeClr>
                </a:solidFill>
                <a:latin typeface="Arial Rounded MT Bold" panose="020F0704030504030204" pitchFamily="34" charset="0"/>
              </a:rPr>
              <a:t> </a:t>
            </a:r>
            <a:r>
              <a:rPr lang="en-GB" sz="3600" b="1" dirty="0" err="1" smtClean="0">
                <a:solidFill>
                  <a:schemeClr val="accent1">
                    <a:lumMod val="75000"/>
                  </a:schemeClr>
                </a:solidFill>
                <a:latin typeface="Arial Rounded MT Bold" panose="020F0704030504030204" pitchFamily="34" charset="0"/>
              </a:rPr>
              <a:t>virtuales</a:t>
            </a:r>
            <a:endParaRPr lang="en-GB" sz="3600" b="1" dirty="0">
              <a:solidFill>
                <a:schemeClr val="accent1">
                  <a:lumMod val="75000"/>
                </a:schemeClr>
              </a:solidFill>
            </a:endParaRPr>
          </a:p>
        </p:txBody>
      </p:sp>
      <p:sp>
        <p:nvSpPr>
          <p:cNvPr id="2" name="Rettangolo 1">
            <a:extLst>
              <a:ext uri="{FF2B5EF4-FFF2-40B4-BE49-F238E27FC236}">
                <a16:creationId xmlns:a16="http://schemas.microsoft.com/office/drawing/2014/main" xmlns="" id="{50937956-F9E8-4796-8E1E-2932BB6CF382}"/>
              </a:ext>
            </a:extLst>
          </p:cNvPr>
          <p:cNvSpPr/>
          <p:nvPr/>
        </p:nvSpPr>
        <p:spPr>
          <a:xfrm>
            <a:off x="2510340" y="972911"/>
            <a:ext cx="5842282" cy="5078313"/>
          </a:xfrm>
          <a:prstGeom prst="rect">
            <a:avLst/>
          </a:prstGeom>
        </p:spPr>
        <p:txBody>
          <a:bodyPr wrap="square">
            <a:spAutoFit/>
          </a:bodyPr>
          <a:lstStyle/>
          <a:p>
            <a:pPr>
              <a:defRPr/>
            </a:pPr>
            <a:r>
              <a:rPr lang="es-ES" dirty="0">
                <a:latin typeface="Arial Rounded MT Bold" panose="020F0704030504030204" pitchFamily="34" charset="0"/>
              </a:rPr>
              <a:t>Hoy en día, la distancia física importa menos que nunca. </a:t>
            </a:r>
            <a:r>
              <a:rPr lang="es-ES" dirty="0" smtClean="0">
                <a:latin typeface="Arial Rounded MT Bold" panose="020F0704030504030204" pitchFamily="34" charset="0"/>
              </a:rPr>
              <a:t>Cualquier </a:t>
            </a:r>
            <a:r>
              <a:rPr lang="es-ES" dirty="0">
                <a:latin typeface="Arial Rounded MT Bold" panose="020F0704030504030204" pitchFamily="34" charset="0"/>
              </a:rPr>
              <a:t>empresa puede </a:t>
            </a:r>
            <a:r>
              <a:rPr lang="es-ES" dirty="0" smtClean="0">
                <a:latin typeface="Arial Rounded MT Bold" panose="020F0704030504030204" pitchFamily="34" charset="0"/>
              </a:rPr>
              <a:t>juntar </a:t>
            </a:r>
            <a:r>
              <a:rPr lang="es-ES" dirty="0">
                <a:latin typeface="Arial Rounded MT Bold" panose="020F0704030504030204" pitchFamily="34" charset="0"/>
              </a:rPr>
              <a:t>a personas </a:t>
            </a:r>
            <a:r>
              <a:rPr lang="es-ES" dirty="0" smtClean="0">
                <a:latin typeface="Arial Rounded MT Bold" panose="020F0704030504030204" pitchFamily="34" charset="0"/>
              </a:rPr>
              <a:t>con talento </a:t>
            </a:r>
            <a:r>
              <a:rPr lang="es-ES" dirty="0">
                <a:latin typeface="Arial Rounded MT Bold" panose="020F0704030504030204" pitchFamily="34" charset="0"/>
              </a:rPr>
              <a:t>de todos los rincones del mundo, formando equipos virtuales. Sin embargo, gestionar un equipo virtual </a:t>
            </a:r>
            <a:r>
              <a:rPr lang="es-ES" dirty="0" smtClean="0">
                <a:latin typeface="Arial Rounded MT Bold" panose="020F0704030504030204" pitchFamily="34" charset="0"/>
              </a:rPr>
              <a:t>se diferencia en </a:t>
            </a:r>
            <a:r>
              <a:rPr lang="es-ES" dirty="0">
                <a:latin typeface="Arial Rounded MT Bold" panose="020F0704030504030204" pitchFamily="34" charset="0"/>
              </a:rPr>
              <a:t>varios aspectos a trabajar cara a cara, y hay algunos aspectos clave que </a:t>
            </a:r>
            <a:r>
              <a:rPr lang="es-ES" dirty="0" smtClean="0">
                <a:latin typeface="Arial Rounded MT Bold" panose="020F0704030504030204" pitchFamily="34" charset="0"/>
              </a:rPr>
              <a:t>se deberán </a:t>
            </a:r>
            <a:r>
              <a:rPr lang="es-ES" dirty="0">
                <a:latin typeface="Arial Rounded MT Bold" panose="020F0704030504030204" pitchFamily="34" charset="0"/>
              </a:rPr>
              <a:t>tener en cuenta si </a:t>
            </a:r>
            <a:r>
              <a:rPr lang="es-ES" dirty="0" smtClean="0">
                <a:latin typeface="Arial Rounded MT Bold" panose="020F0704030504030204" pitchFamily="34" charset="0"/>
              </a:rPr>
              <a:t>queremos </a:t>
            </a:r>
            <a:r>
              <a:rPr lang="es-ES" dirty="0">
                <a:latin typeface="Arial Rounded MT Bold" panose="020F0704030504030204" pitchFamily="34" charset="0"/>
              </a:rPr>
              <a:t>tener éxito</a:t>
            </a:r>
            <a:r>
              <a:rPr lang="es-ES" dirty="0" smtClean="0">
                <a:latin typeface="Arial Rounded MT Bold" panose="020F0704030504030204" pitchFamily="34" charset="0"/>
              </a:rPr>
              <a:t>.</a:t>
            </a:r>
            <a:r>
              <a:rPr lang="en-US" altLang="es-ES" dirty="0" smtClean="0">
                <a:latin typeface="Arial Rounded MT Bold" panose="020F0704030504030204" pitchFamily="34" charset="0"/>
              </a:rPr>
              <a:t> </a:t>
            </a:r>
            <a:endParaRPr lang="en-US" altLang="es-ES" dirty="0">
              <a:latin typeface="Arial Rounded MT Bold" panose="020F0704030504030204" pitchFamily="34" charset="0"/>
            </a:endParaRPr>
          </a:p>
          <a:p>
            <a:pPr>
              <a:defRPr/>
            </a:pPr>
            <a:endParaRPr lang="en-GB" altLang="es-ES" dirty="0">
              <a:latin typeface="Arial Rounded MT Bold" panose="020F0704030504030204" pitchFamily="34" charset="0"/>
            </a:endParaRPr>
          </a:p>
          <a:p>
            <a:pPr marL="342900" indent="-342900">
              <a:buAutoNum type="arabicPeriod"/>
              <a:defRPr/>
            </a:pPr>
            <a:r>
              <a:rPr lang="en-GB" altLang="es-ES" dirty="0" err="1" smtClean="0">
                <a:solidFill>
                  <a:schemeClr val="accent6">
                    <a:lumMod val="75000"/>
                  </a:schemeClr>
                </a:solidFill>
                <a:latin typeface="Arial Rounded MT Bold" panose="020F0704030504030204" pitchFamily="34" charset="0"/>
              </a:rPr>
              <a:t>Definiendo</a:t>
            </a:r>
            <a:r>
              <a:rPr lang="en-GB" altLang="es-ES" dirty="0" smtClean="0">
                <a:solidFill>
                  <a:schemeClr val="accent6">
                    <a:lumMod val="75000"/>
                  </a:schemeClr>
                </a:solidFill>
                <a:latin typeface="Arial Rounded MT Bold" panose="020F0704030504030204" pitchFamily="34" charset="0"/>
              </a:rPr>
              <a:t> </a:t>
            </a:r>
            <a:r>
              <a:rPr lang="en-GB" altLang="es-ES" dirty="0" err="1" smtClean="0">
                <a:solidFill>
                  <a:schemeClr val="accent6">
                    <a:lumMod val="75000"/>
                  </a:schemeClr>
                </a:solidFill>
                <a:latin typeface="Arial Rounded MT Bold" panose="020F0704030504030204" pitchFamily="34" charset="0"/>
              </a:rPr>
              <a:t>nuestro</a:t>
            </a:r>
            <a:r>
              <a:rPr lang="en-GB" altLang="es-ES" dirty="0" smtClean="0">
                <a:solidFill>
                  <a:schemeClr val="accent6">
                    <a:lumMod val="75000"/>
                  </a:schemeClr>
                </a:solidFill>
                <a:latin typeface="Arial Rounded MT Bold" panose="020F0704030504030204" pitchFamily="34" charset="0"/>
              </a:rPr>
              <a:t> </a:t>
            </a:r>
            <a:r>
              <a:rPr lang="en-GB" altLang="es-ES" dirty="0" err="1" smtClean="0">
                <a:solidFill>
                  <a:schemeClr val="accent6">
                    <a:lumMod val="75000"/>
                  </a:schemeClr>
                </a:solidFill>
                <a:latin typeface="Arial Rounded MT Bold" panose="020F0704030504030204" pitchFamily="34" charset="0"/>
              </a:rPr>
              <a:t>equipo</a:t>
            </a:r>
            <a:endParaRPr lang="en-GB" altLang="es-ES" dirty="0">
              <a:solidFill>
                <a:schemeClr val="accent6">
                  <a:lumMod val="75000"/>
                </a:schemeClr>
              </a:solidFill>
              <a:latin typeface="Arial Rounded MT Bold" panose="020F0704030504030204" pitchFamily="34" charset="0"/>
            </a:endParaRPr>
          </a:p>
          <a:p>
            <a:pPr>
              <a:defRPr/>
            </a:pPr>
            <a:endParaRPr lang="en-GB" altLang="es-ES" dirty="0">
              <a:latin typeface="Arial Rounded MT Bold" panose="020F0704030504030204" pitchFamily="34" charset="0"/>
            </a:endParaRPr>
          </a:p>
          <a:p>
            <a:pPr>
              <a:defRPr/>
            </a:pPr>
            <a:r>
              <a:rPr lang="en-GB" altLang="es-ES" dirty="0" smtClean="0">
                <a:latin typeface="Arial Rounded MT Bold" panose="020F0704030504030204" pitchFamily="34" charset="0"/>
              </a:rPr>
              <a:t>¿</a:t>
            </a:r>
            <a:r>
              <a:rPr lang="en-GB" altLang="es-ES" dirty="0" err="1" smtClean="0">
                <a:latin typeface="Arial Rounded MT Bold" panose="020F0704030504030204" pitchFamily="34" charset="0"/>
              </a:rPr>
              <a:t>Cómo</a:t>
            </a:r>
            <a:r>
              <a:rPr lang="en-GB" altLang="es-ES" dirty="0" smtClean="0">
                <a:latin typeface="Arial Rounded MT Bold" panose="020F0704030504030204" pitchFamily="34" charset="0"/>
              </a:rPr>
              <a:t> se ha </a:t>
            </a:r>
            <a:r>
              <a:rPr lang="en-GB" altLang="es-ES" dirty="0" err="1" smtClean="0">
                <a:latin typeface="Arial Rounded MT Bold" panose="020F0704030504030204" pitchFamily="34" charset="0"/>
              </a:rPr>
              <a:t>formado</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su</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equipo</a:t>
            </a:r>
            <a:r>
              <a:rPr lang="en-GB" altLang="es-ES" dirty="0" smtClean="0">
                <a:latin typeface="Arial Rounded MT Bold" panose="020F0704030504030204" pitchFamily="34" charset="0"/>
              </a:rPr>
              <a:t>?¿Ha </a:t>
            </a:r>
            <a:r>
              <a:rPr lang="en-GB" altLang="es-ES" dirty="0" err="1" smtClean="0">
                <a:latin typeface="Arial Rounded MT Bold" panose="020F0704030504030204" pitchFamily="34" charset="0"/>
              </a:rPr>
              <a:t>tenido</a:t>
            </a:r>
            <a:r>
              <a:rPr lang="en-GB" altLang="es-ES" dirty="0" smtClean="0">
                <a:latin typeface="Arial Rounded MT Bold" panose="020F0704030504030204" pitchFamily="34" charset="0"/>
              </a:rPr>
              <a:t> la </a:t>
            </a:r>
            <a:r>
              <a:rPr lang="en-GB" altLang="es-ES" dirty="0" err="1" smtClean="0">
                <a:latin typeface="Arial Rounded MT Bold" panose="020F0704030504030204" pitchFamily="34" charset="0"/>
              </a:rPr>
              <a:t>posibilidad</a:t>
            </a:r>
            <a:r>
              <a:rPr lang="en-GB" altLang="es-ES" dirty="0" smtClean="0">
                <a:latin typeface="Arial Rounded MT Bold" panose="020F0704030504030204" pitchFamily="34" charset="0"/>
              </a:rPr>
              <a:t> de </a:t>
            </a:r>
            <a:r>
              <a:rPr lang="en-GB" altLang="es-ES" dirty="0" err="1" smtClean="0">
                <a:latin typeface="Arial Rounded MT Bold" panose="020F0704030504030204" pitchFamily="34" charset="0"/>
              </a:rPr>
              <a:t>elegir</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su</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propio</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equipo</a:t>
            </a:r>
            <a:r>
              <a:rPr lang="en-GB" altLang="es-ES" dirty="0" smtClean="0">
                <a:latin typeface="Arial Rounded MT Bold" panose="020F0704030504030204" pitchFamily="34" charset="0"/>
              </a:rPr>
              <a:t> o ha “</a:t>
            </a:r>
            <a:r>
              <a:rPr lang="en-GB" altLang="es-ES" dirty="0" err="1" smtClean="0">
                <a:latin typeface="Arial Rounded MT Bold" panose="020F0704030504030204" pitchFamily="34" charset="0"/>
              </a:rPr>
              <a:t>heredado</a:t>
            </a:r>
            <a:r>
              <a:rPr lang="en-GB" altLang="es-ES" dirty="0" smtClean="0">
                <a:latin typeface="Arial Rounded MT Bold" panose="020F0704030504030204" pitchFamily="34" charset="0"/>
              </a:rPr>
              <a:t>” el </a:t>
            </a:r>
            <a:r>
              <a:rPr lang="en-GB" altLang="es-ES" dirty="0" err="1" smtClean="0">
                <a:latin typeface="Arial Rounded MT Bold" panose="020F0704030504030204" pitchFamily="34" charset="0"/>
              </a:rPr>
              <a:t>equipo</a:t>
            </a:r>
            <a:r>
              <a:rPr lang="en-GB" altLang="es-ES" dirty="0" smtClean="0">
                <a:latin typeface="Arial Rounded MT Bold" panose="020F0704030504030204" pitchFamily="34" charset="0"/>
              </a:rPr>
              <a:t> de un </a:t>
            </a:r>
            <a:r>
              <a:rPr lang="en-GB" altLang="es-ES" dirty="0" err="1" smtClean="0">
                <a:latin typeface="Arial Rounded MT Bold" panose="020F0704030504030204" pitchFamily="34" charset="0"/>
              </a:rPr>
              <a:t>gerente</a:t>
            </a:r>
            <a:r>
              <a:rPr lang="en-GB" altLang="es-ES" dirty="0" smtClean="0">
                <a:latin typeface="Arial Rounded MT Bold" panose="020F0704030504030204" pitchFamily="34" charset="0"/>
              </a:rPr>
              <a:t> anterior?</a:t>
            </a:r>
            <a:endParaRPr lang="en-GB" altLang="es-ES" dirty="0">
              <a:latin typeface="Arial Rounded MT Bold" panose="020F0704030504030204" pitchFamily="34" charset="0"/>
            </a:endParaRPr>
          </a:p>
          <a:p>
            <a:pPr>
              <a:defRPr/>
            </a:pPr>
            <a:endParaRPr lang="en-GB" altLang="es-ES" dirty="0">
              <a:latin typeface="Arial Rounded MT Bold" panose="020F0704030504030204" pitchFamily="34" charset="0"/>
            </a:endParaRPr>
          </a:p>
          <a:p>
            <a:pPr>
              <a:defRPr/>
            </a:pPr>
            <a:r>
              <a:rPr lang="en-GB" altLang="es-ES" dirty="0" smtClean="0">
                <a:latin typeface="Arial Rounded MT Bold" panose="020F0704030504030204" pitchFamily="34" charset="0"/>
              </a:rPr>
              <a:t>¿</a:t>
            </a:r>
            <a:r>
              <a:rPr lang="en-GB" altLang="es-ES" dirty="0" err="1" smtClean="0">
                <a:latin typeface="Arial Rounded MT Bold" panose="020F0704030504030204" pitchFamily="34" charset="0"/>
              </a:rPr>
              <a:t>Siempre</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trabajan</a:t>
            </a:r>
            <a:r>
              <a:rPr lang="en-GB" altLang="es-ES" dirty="0" smtClean="0">
                <a:latin typeface="Arial Rounded MT Bold" panose="020F0704030504030204" pitchFamily="34" charset="0"/>
              </a:rPr>
              <a:t> juntas las </a:t>
            </a:r>
            <a:r>
              <a:rPr lang="en-GB" altLang="es-ES" dirty="0" err="1" smtClean="0">
                <a:latin typeface="Arial Rounded MT Bold" panose="020F0704030504030204" pitchFamily="34" charset="0"/>
              </a:rPr>
              <a:t>mismas</a:t>
            </a:r>
            <a:r>
              <a:rPr lang="en-GB" altLang="es-ES" dirty="0" smtClean="0">
                <a:latin typeface="Arial Rounded MT Bold" panose="020F0704030504030204" pitchFamily="34" charset="0"/>
              </a:rPr>
              <a:t> personas o la </a:t>
            </a:r>
            <a:r>
              <a:rPr lang="en-GB" altLang="es-ES" dirty="0" err="1" smtClean="0">
                <a:latin typeface="Arial Rounded MT Bold" panose="020F0704030504030204" pitchFamily="34" charset="0"/>
              </a:rPr>
              <a:t>estructura</a:t>
            </a:r>
            <a:r>
              <a:rPr lang="en-GB" altLang="es-ES" dirty="0" smtClean="0">
                <a:latin typeface="Arial Rounded MT Bold" panose="020F0704030504030204" pitchFamily="34" charset="0"/>
              </a:rPr>
              <a:t> del </a:t>
            </a:r>
            <a:r>
              <a:rPr lang="en-GB" altLang="es-ES" dirty="0" err="1" smtClean="0">
                <a:latin typeface="Arial Rounded MT Bold" panose="020F0704030504030204" pitchFamily="34" charset="0"/>
              </a:rPr>
              <a:t>equipo</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va</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fluctuando</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según</a:t>
            </a:r>
            <a:r>
              <a:rPr lang="en-GB" altLang="es-ES" dirty="0" smtClean="0">
                <a:latin typeface="Arial Rounded MT Bold" panose="020F0704030504030204" pitchFamily="34" charset="0"/>
              </a:rPr>
              <a:t> la </a:t>
            </a:r>
            <a:r>
              <a:rPr lang="en-GB" altLang="es-ES" dirty="0" err="1" smtClean="0">
                <a:latin typeface="Arial Rounded MT Bold" panose="020F0704030504030204" pitchFamily="34" charset="0"/>
              </a:rPr>
              <a:t>actividad</a:t>
            </a:r>
            <a:r>
              <a:rPr lang="en-GB" altLang="es-ES" dirty="0" smtClean="0">
                <a:latin typeface="Arial Rounded MT Bold" panose="020F0704030504030204" pitchFamily="34" charset="0"/>
              </a:rPr>
              <a:t> o </a:t>
            </a:r>
            <a:r>
              <a:rPr lang="en-GB" altLang="es-ES" dirty="0" err="1" smtClean="0">
                <a:latin typeface="Arial Rounded MT Bold" panose="020F0704030504030204" pitchFamily="34" charset="0"/>
              </a:rPr>
              <a:t>proyecto</a:t>
            </a:r>
            <a:r>
              <a:rPr lang="en-GB" altLang="es-ES" dirty="0" smtClean="0">
                <a:latin typeface="Arial Rounded MT Bold" panose="020F0704030504030204" pitchFamily="34" charset="0"/>
              </a:rPr>
              <a:t>?</a:t>
            </a:r>
            <a:endParaRPr lang="en-GB" altLang="es-ES" dirty="0">
              <a:latin typeface="Arial Rounded MT Bold" panose="020F0704030504030204" pitchFamily="34" charset="0"/>
            </a:endParaRPr>
          </a:p>
        </p:txBody>
      </p:sp>
      <p:pic>
        <p:nvPicPr>
          <p:cNvPr id="10" name="Picture 9" descr="A picture containing room&#10;&#10;Description automatically generated">
            <a:extLst>
              <a:ext uri="{FF2B5EF4-FFF2-40B4-BE49-F238E27FC236}">
                <a16:creationId xmlns:a16="http://schemas.microsoft.com/office/drawing/2014/main" xmlns="" id="{9BE13BC7-B4E9-484A-94ED-47AF007D23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1415" y="2189350"/>
            <a:ext cx="3861874" cy="3861874"/>
          </a:xfrm>
          <a:prstGeom prst="rect">
            <a:avLst/>
          </a:prstGeom>
        </p:spPr>
      </p:pic>
    </p:spTree>
    <p:extLst>
      <p:ext uri="{BB962C8B-B14F-4D97-AF65-F5344CB8AC3E}">
        <p14:creationId xmlns:p14="http://schemas.microsoft.com/office/powerpoint/2010/main" val="370903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video game&#10;&#10;Description automatically generated">
            <a:extLst>
              <a:ext uri="{FF2B5EF4-FFF2-40B4-BE49-F238E27FC236}">
                <a16:creationId xmlns:a16="http://schemas.microsoft.com/office/drawing/2014/main" xmlns="" id="{AC467ABF-D313-43D3-81F6-B9AF2669A096}"/>
              </a:ext>
            </a:extLst>
          </p:cNvPr>
          <p:cNvPicPr>
            <a:picLocks noChangeAspect="1"/>
          </p:cNvPicPr>
          <p:nvPr/>
        </p:nvPicPr>
        <p:blipFill>
          <a:blip r:embed="rId2" cstate="print">
            <a:alphaModFix amt="35000"/>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11622"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xmlns="" id="{3A86BF1E-B8F2-4B6C-A76B-D8673E0CF73D}"/>
              </a:ext>
            </a:extLst>
          </p:cNvPr>
          <p:cNvSpPr txBox="1"/>
          <p:nvPr/>
        </p:nvSpPr>
        <p:spPr>
          <a:xfrm>
            <a:off x="2527277" y="342655"/>
            <a:ext cx="7338871" cy="646331"/>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Gestión</a:t>
            </a:r>
            <a:r>
              <a:rPr lang="en-GB" sz="3600" b="1" dirty="0">
                <a:solidFill>
                  <a:schemeClr val="accent1">
                    <a:lumMod val="75000"/>
                  </a:schemeClr>
                </a:solidFill>
                <a:latin typeface="Arial Rounded MT Bold" panose="020F0704030504030204" pitchFamily="34" charset="0"/>
              </a:rPr>
              <a:t> de </a:t>
            </a:r>
            <a:r>
              <a:rPr lang="en-GB" sz="3600" b="1" dirty="0" err="1">
                <a:solidFill>
                  <a:schemeClr val="accent1">
                    <a:lumMod val="75000"/>
                  </a:schemeClr>
                </a:solidFill>
                <a:latin typeface="Arial Rounded MT Bold" panose="020F0704030504030204" pitchFamily="34" charset="0"/>
              </a:rPr>
              <a:t>equipos</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virtuales</a:t>
            </a:r>
            <a:endParaRPr lang="en-GB" sz="3600" b="1" dirty="0">
              <a:solidFill>
                <a:schemeClr val="accent1">
                  <a:lumMod val="75000"/>
                </a:schemeClr>
              </a:solidFill>
            </a:endParaRPr>
          </a:p>
        </p:txBody>
      </p:sp>
      <p:sp>
        <p:nvSpPr>
          <p:cNvPr id="2" name="Rettangolo 1">
            <a:extLst>
              <a:ext uri="{FF2B5EF4-FFF2-40B4-BE49-F238E27FC236}">
                <a16:creationId xmlns:a16="http://schemas.microsoft.com/office/drawing/2014/main" xmlns="" id="{50937956-F9E8-4796-8E1E-2932BB6CF382}"/>
              </a:ext>
            </a:extLst>
          </p:cNvPr>
          <p:cNvSpPr/>
          <p:nvPr/>
        </p:nvSpPr>
        <p:spPr>
          <a:xfrm>
            <a:off x="2281287" y="844689"/>
            <a:ext cx="9492791" cy="5632311"/>
          </a:xfrm>
          <a:prstGeom prst="rect">
            <a:avLst/>
          </a:prstGeom>
        </p:spPr>
        <p:txBody>
          <a:bodyPr wrap="square">
            <a:spAutoFit/>
          </a:bodyPr>
          <a:lstStyle/>
          <a:p>
            <a:pPr>
              <a:defRPr/>
            </a:pPr>
            <a:r>
              <a:rPr lang="en-GB" altLang="es-ES" dirty="0">
                <a:solidFill>
                  <a:schemeClr val="accent6">
                    <a:lumMod val="75000"/>
                  </a:schemeClr>
                </a:solidFill>
                <a:latin typeface="Arial Rounded MT Bold" panose="020F0704030504030204" pitchFamily="34" charset="0"/>
              </a:rPr>
              <a:t>2. </a:t>
            </a:r>
            <a:r>
              <a:rPr lang="en-GB" altLang="es-ES" dirty="0" err="1" smtClean="0">
                <a:solidFill>
                  <a:schemeClr val="accent6">
                    <a:lumMod val="75000"/>
                  </a:schemeClr>
                </a:solidFill>
                <a:latin typeface="Arial Rounded MT Bold" panose="020F0704030504030204" pitchFamily="34" charset="0"/>
              </a:rPr>
              <a:t>Ubicación</a:t>
            </a:r>
            <a:r>
              <a:rPr lang="en-GB" altLang="es-ES" dirty="0" smtClean="0">
                <a:solidFill>
                  <a:schemeClr val="accent6">
                    <a:lumMod val="75000"/>
                  </a:schemeClr>
                </a:solidFill>
                <a:latin typeface="Arial Rounded MT Bold" panose="020F0704030504030204" pitchFamily="34" charset="0"/>
              </a:rPr>
              <a:t> </a:t>
            </a:r>
            <a:r>
              <a:rPr lang="en-GB" altLang="es-ES" dirty="0" err="1" smtClean="0">
                <a:solidFill>
                  <a:schemeClr val="accent6">
                    <a:lumMod val="75000"/>
                  </a:schemeClr>
                </a:solidFill>
                <a:latin typeface="Arial Rounded MT Bold" panose="020F0704030504030204" pitchFamily="34" charset="0"/>
              </a:rPr>
              <a:t>física</a:t>
            </a:r>
            <a:r>
              <a:rPr lang="en-GB" altLang="es-ES" dirty="0" smtClean="0">
                <a:solidFill>
                  <a:schemeClr val="accent6">
                    <a:lumMod val="75000"/>
                  </a:schemeClr>
                </a:solidFill>
                <a:latin typeface="Arial Rounded MT Bold" panose="020F0704030504030204" pitchFamily="34" charset="0"/>
              </a:rPr>
              <a:t> de </a:t>
            </a:r>
            <a:r>
              <a:rPr lang="en-GB" altLang="es-ES" dirty="0" err="1" smtClean="0">
                <a:solidFill>
                  <a:schemeClr val="accent6">
                    <a:lumMod val="75000"/>
                  </a:schemeClr>
                </a:solidFill>
                <a:latin typeface="Arial Rounded MT Bold" panose="020F0704030504030204" pitchFamily="34" charset="0"/>
              </a:rPr>
              <a:t>los</a:t>
            </a:r>
            <a:r>
              <a:rPr lang="en-GB" altLang="es-ES" dirty="0" smtClean="0">
                <a:solidFill>
                  <a:schemeClr val="accent6">
                    <a:lumMod val="75000"/>
                  </a:schemeClr>
                </a:solidFill>
                <a:latin typeface="Arial Rounded MT Bold" panose="020F0704030504030204" pitchFamily="34" charset="0"/>
              </a:rPr>
              <a:t> </a:t>
            </a:r>
            <a:r>
              <a:rPr lang="en-GB" altLang="es-ES" dirty="0" err="1" smtClean="0">
                <a:solidFill>
                  <a:schemeClr val="accent6">
                    <a:lumMod val="75000"/>
                  </a:schemeClr>
                </a:solidFill>
                <a:latin typeface="Arial Rounded MT Bold" panose="020F0704030504030204" pitchFamily="34" charset="0"/>
              </a:rPr>
              <a:t>miembros</a:t>
            </a:r>
            <a:r>
              <a:rPr lang="en-GB" altLang="es-ES" dirty="0" smtClean="0">
                <a:solidFill>
                  <a:schemeClr val="accent6">
                    <a:lumMod val="75000"/>
                  </a:schemeClr>
                </a:solidFill>
                <a:latin typeface="Arial Rounded MT Bold" panose="020F0704030504030204" pitchFamily="34" charset="0"/>
              </a:rPr>
              <a:t> del </a:t>
            </a:r>
            <a:r>
              <a:rPr lang="en-GB" altLang="es-ES" dirty="0" err="1" smtClean="0">
                <a:solidFill>
                  <a:schemeClr val="accent6">
                    <a:lumMod val="75000"/>
                  </a:schemeClr>
                </a:solidFill>
                <a:latin typeface="Arial Rounded MT Bold" panose="020F0704030504030204" pitchFamily="34" charset="0"/>
              </a:rPr>
              <a:t>equipo</a:t>
            </a:r>
            <a:endParaRPr lang="en-GB" altLang="es-ES" dirty="0">
              <a:solidFill>
                <a:schemeClr val="accent6">
                  <a:lumMod val="75000"/>
                </a:schemeClr>
              </a:solidFill>
              <a:latin typeface="Arial Rounded MT Bold" panose="020F0704030504030204" pitchFamily="34" charset="0"/>
            </a:endParaRPr>
          </a:p>
          <a:p>
            <a:pPr>
              <a:defRPr/>
            </a:pPr>
            <a:endParaRPr lang="en-GB" altLang="es-ES" dirty="0">
              <a:solidFill>
                <a:schemeClr val="accent6">
                  <a:lumMod val="75000"/>
                </a:schemeClr>
              </a:solidFill>
              <a:latin typeface="Arial Rounded MT Bold" panose="020F0704030504030204" pitchFamily="34" charset="0"/>
            </a:endParaRPr>
          </a:p>
          <a:p>
            <a:pPr algn="just">
              <a:defRPr/>
            </a:pPr>
            <a:r>
              <a:rPr lang="es-ES" dirty="0">
                <a:latin typeface="Arial Rounded MT Bold" panose="020F0704030504030204" pitchFamily="34" charset="0"/>
              </a:rPr>
              <a:t>Esto podría afectar </a:t>
            </a:r>
            <a:r>
              <a:rPr lang="es-ES" dirty="0" smtClean="0">
                <a:latin typeface="Arial Rounded MT Bold" panose="020F0704030504030204" pitchFamily="34" charset="0"/>
              </a:rPr>
              <a:t>a la forma de trabajo de su </a:t>
            </a:r>
            <a:r>
              <a:rPr lang="es-ES" dirty="0">
                <a:latin typeface="Arial Rounded MT Bold" panose="020F0704030504030204" pitchFamily="34" charset="0"/>
              </a:rPr>
              <a:t>equipo </a:t>
            </a:r>
            <a:r>
              <a:rPr lang="es-ES" dirty="0" smtClean="0">
                <a:latin typeface="Arial Rounded MT Bold" panose="020F0704030504030204" pitchFamily="34" charset="0"/>
              </a:rPr>
              <a:t>debido </a:t>
            </a:r>
            <a:r>
              <a:rPr lang="es-ES" dirty="0">
                <a:latin typeface="Arial Rounded MT Bold" panose="020F0704030504030204" pitchFamily="34" charset="0"/>
              </a:rPr>
              <a:t>a diferencias de zona horaria, problemas culturales, actitudes hacia trabajar muchas horas, etc. Cuando organice reuniones o actividades virtuales, piense en lo que es mejor para todos. Los miembros de su equipo pueden </a:t>
            </a:r>
            <a:r>
              <a:rPr lang="es-ES" dirty="0" smtClean="0">
                <a:latin typeface="Arial Rounded MT Bold" panose="020F0704030504030204" pitchFamily="34" charset="0"/>
              </a:rPr>
              <a:t>estar... </a:t>
            </a:r>
          </a:p>
          <a:p>
            <a:pPr algn="just">
              <a:defRPr/>
            </a:pPr>
            <a:endParaRPr lang="es-ES" dirty="0">
              <a:latin typeface="Arial Rounded MT Bold" panose="020F0704030504030204" pitchFamily="34" charset="0"/>
            </a:endParaRPr>
          </a:p>
          <a:p>
            <a:pPr marL="285750" indent="-285750" algn="just">
              <a:buFontTx/>
              <a:buChar char="-"/>
              <a:defRPr/>
            </a:pPr>
            <a:r>
              <a:rPr lang="es-ES" dirty="0" smtClean="0">
                <a:latin typeface="Arial Rounded MT Bold" panose="020F0704030504030204" pitchFamily="34" charset="0"/>
              </a:rPr>
              <a:t>Principalmente in situ con </a:t>
            </a:r>
            <a:r>
              <a:rPr lang="es-ES" dirty="0">
                <a:latin typeface="Arial Rounded MT Bold" panose="020F0704030504030204" pitchFamily="34" charset="0"/>
              </a:rPr>
              <a:t>algunos trabajadores </a:t>
            </a:r>
            <a:r>
              <a:rPr lang="es-ES" dirty="0" smtClean="0">
                <a:latin typeface="Arial Rounded MT Bold" panose="020F0704030504030204" pitchFamily="34" charset="0"/>
              </a:rPr>
              <a:t>en remoto </a:t>
            </a:r>
            <a:r>
              <a:rPr lang="es-ES" dirty="0">
                <a:latin typeface="Arial Rounded MT Bold" panose="020F0704030504030204" pitchFamily="34" charset="0"/>
              </a:rPr>
              <a:t>(distribuidos a nivel local, regional, nacional, mundial) </a:t>
            </a:r>
            <a:endParaRPr lang="es-ES" dirty="0" smtClean="0">
              <a:latin typeface="Arial Rounded MT Bold" panose="020F0704030504030204" pitchFamily="34" charset="0"/>
            </a:endParaRPr>
          </a:p>
          <a:p>
            <a:pPr marL="285750" indent="-285750" algn="just">
              <a:buFontTx/>
              <a:buChar char="-"/>
              <a:defRPr/>
            </a:pPr>
            <a:r>
              <a:rPr lang="es-ES" dirty="0" smtClean="0">
                <a:latin typeface="Arial Rounded MT Bold" panose="020F0704030504030204" pitchFamily="34" charset="0"/>
              </a:rPr>
              <a:t>Ubicados </a:t>
            </a:r>
            <a:r>
              <a:rPr lang="es-ES" dirty="0">
                <a:latin typeface="Arial Rounded MT Bold" panose="020F0704030504030204" pitchFamily="34" charset="0"/>
              </a:rPr>
              <a:t>en la misma ciudad / país / región </a:t>
            </a:r>
            <a:endParaRPr lang="es-ES" dirty="0" smtClean="0">
              <a:latin typeface="Arial Rounded MT Bold" panose="020F0704030504030204" pitchFamily="34" charset="0"/>
            </a:endParaRPr>
          </a:p>
          <a:p>
            <a:pPr marL="285750" indent="-285750" algn="just">
              <a:buFontTx/>
              <a:buChar char="-"/>
              <a:defRPr/>
            </a:pPr>
            <a:r>
              <a:rPr lang="es-ES" dirty="0" smtClean="0">
                <a:latin typeface="Arial Rounded MT Bold" panose="020F0704030504030204" pitchFamily="34" charset="0"/>
              </a:rPr>
              <a:t>Ubicados </a:t>
            </a:r>
            <a:r>
              <a:rPr lang="es-ES" dirty="0">
                <a:latin typeface="Arial Rounded MT Bold" panose="020F0704030504030204" pitchFamily="34" charset="0"/>
              </a:rPr>
              <a:t>en varias regiones del mundo, con grandes diferencias de zona horaria </a:t>
            </a:r>
            <a:endParaRPr lang="es-ES" dirty="0" smtClean="0">
              <a:latin typeface="Arial Rounded MT Bold" panose="020F0704030504030204" pitchFamily="34" charset="0"/>
            </a:endParaRPr>
          </a:p>
          <a:p>
            <a:pPr marL="285750" indent="-285750" algn="just">
              <a:buFontTx/>
              <a:buChar char="-"/>
              <a:defRPr/>
            </a:pPr>
            <a:endParaRPr lang="es-ES" dirty="0">
              <a:latin typeface="Arial Rounded MT Bold" panose="020F0704030504030204" pitchFamily="34" charset="0"/>
            </a:endParaRPr>
          </a:p>
          <a:p>
            <a:pPr algn="just">
              <a:defRPr/>
            </a:pPr>
            <a:r>
              <a:rPr lang="es-ES" dirty="0" smtClean="0">
                <a:latin typeface="Arial Rounded MT Bold" panose="020F0704030504030204" pitchFamily="34" charset="0"/>
              </a:rPr>
              <a:t>Para </a:t>
            </a:r>
            <a:r>
              <a:rPr lang="es-ES" dirty="0">
                <a:latin typeface="Arial Rounded MT Bold" panose="020F0704030504030204" pitchFamily="34" charset="0"/>
              </a:rPr>
              <a:t>la última situación, no siempre será posible encontrar </a:t>
            </a:r>
            <a:r>
              <a:rPr lang="es-ES" dirty="0" smtClean="0">
                <a:latin typeface="Arial Rounded MT Bold" panose="020F0704030504030204" pitchFamily="34" charset="0"/>
              </a:rPr>
              <a:t>el mejor </a:t>
            </a:r>
            <a:r>
              <a:rPr lang="es-ES" dirty="0">
                <a:latin typeface="Arial Rounded MT Bold" panose="020F0704030504030204" pitchFamily="34" charset="0"/>
              </a:rPr>
              <a:t>momento </a:t>
            </a:r>
            <a:r>
              <a:rPr lang="es-ES" dirty="0" smtClean="0">
                <a:latin typeface="Arial Rounded MT Bold" panose="020F0704030504030204" pitchFamily="34" charset="0"/>
              </a:rPr>
              <a:t>para </a:t>
            </a:r>
            <a:r>
              <a:rPr lang="es-ES" dirty="0">
                <a:latin typeface="Arial Rounded MT Bold" panose="020F0704030504030204" pitchFamily="34" charset="0"/>
              </a:rPr>
              <a:t>todos. En este caso, rota los tiempos para evitar que una parte de tu equipo esté </a:t>
            </a:r>
            <a:r>
              <a:rPr lang="es-ES" dirty="0" smtClean="0">
                <a:latin typeface="Arial Rounded MT Bold" panose="020F0704030504030204" pitchFamily="34" charset="0"/>
              </a:rPr>
              <a:t>siempre en desventaja con el horario. </a:t>
            </a:r>
          </a:p>
          <a:p>
            <a:pPr algn="just">
              <a:defRPr/>
            </a:pPr>
            <a:endParaRPr lang="es-ES" dirty="0">
              <a:latin typeface="Arial Rounded MT Bold" panose="020F0704030504030204" pitchFamily="34" charset="0"/>
            </a:endParaRPr>
          </a:p>
          <a:p>
            <a:pPr algn="just">
              <a:defRPr/>
            </a:pPr>
            <a:r>
              <a:rPr lang="es-ES" dirty="0" smtClean="0">
                <a:latin typeface="Arial Rounded MT Bold" panose="020F0704030504030204" pitchFamily="34" charset="0"/>
              </a:rPr>
              <a:t>Consejo</a:t>
            </a:r>
            <a:r>
              <a:rPr lang="es-ES" dirty="0">
                <a:latin typeface="Arial Rounded MT Bold" panose="020F0704030504030204" pitchFamily="34" charset="0"/>
              </a:rPr>
              <a:t>: cuando sea posible, aproveche la diferencia de zona horaria para obtener productividad 24 horas al día, 7 días a la semana (por ejemplo, cuando una parte del equipo de la misma zona horaria puede trabajar de forma independiente de los demás).</a:t>
            </a:r>
            <a:endParaRPr lang="en-GB" altLang="es-ES" dirty="0">
              <a:latin typeface="Arial Rounded MT Bold" panose="020F0704030504030204" pitchFamily="34" charset="0"/>
            </a:endParaRPr>
          </a:p>
        </p:txBody>
      </p:sp>
    </p:spTree>
    <p:extLst>
      <p:ext uri="{BB962C8B-B14F-4D97-AF65-F5344CB8AC3E}">
        <p14:creationId xmlns:p14="http://schemas.microsoft.com/office/powerpoint/2010/main" val="13716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skiing, snow, people, group&#10;&#10;Description automatically generated">
            <a:extLst>
              <a:ext uri="{FF2B5EF4-FFF2-40B4-BE49-F238E27FC236}">
                <a16:creationId xmlns:a16="http://schemas.microsoft.com/office/drawing/2014/main" xmlns="" id="{BE67E6FF-D79F-43A2-9391-57BA1E8D4B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439" t="50000" r="21213" b="8919"/>
          <a:stretch/>
        </p:blipFill>
        <p:spPr>
          <a:xfrm>
            <a:off x="8190379" y="3249118"/>
            <a:ext cx="3932910" cy="2817319"/>
          </a:xfrm>
          <a:prstGeom prst="rect">
            <a:avLst/>
          </a:prstGeom>
        </p:spPr>
      </p:pic>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xmlns="" id="{3A86BF1E-B8F2-4B6C-A76B-D8673E0CF73D}"/>
              </a:ext>
            </a:extLst>
          </p:cNvPr>
          <p:cNvSpPr txBox="1"/>
          <p:nvPr/>
        </p:nvSpPr>
        <p:spPr>
          <a:xfrm>
            <a:off x="2527277" y="342655"/>
            <a:ext cx="7338871" cy="646331"/>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Gestión</a:t>
            </a:r>
            <a:r>
              <a:rPr lang="en-GB" sz="3600" b="1" dirty="0">
                <a:solidFill>
                  <a:schemeClr val="accent1">
                    <a:lumMod val="75000"/>
                  </a:schemeClr>
                </a:solidFill>
                <a:latin typeface="Arial Rounded MT Bold" panose="020F0704030504030204" pitchFamily="34" charset="0"/>
              </a:rPr>
              <a:t> de </a:t>
            </a:r>
            <a:r>
              <a:rPr lang="en-GB" sz="3600" b="1" dirty="0" err="1">
                <a:solidFill>
                  <a:schemeClr val="accent1">
                    <a:lumMod val="75000"/>
                  </a:schemeClr>
                </a:solidFill>
                <a:latin typeface="Arial Rounded MT Bold" panose="020F0704030504030204" pitchFamily="34" charset="0"/>
              </a:rPr>
              <a:t>equipos</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virtuales</a:t>
            </a:r>
            <a:endParaRPr lang="en-GB" sz="3600" b="1" dirty="0">
              <a:solidFill>
                <a:schemeClr val="accent1">
                  <a:lumMod val="75000"/>
                </a:schemeClr>
              </a:solidFill>
            </a:endParaRPr>
          </a:p>
        </p:txBody>
      </p:sp>
      <p:sp>
        <p:nvSpPr>
          <p:cNvPr id="2" name="Rettangolo 1">
            <a:extLst>
              <a:ext uri="{FF2B5EF4-FFF2-40B4-BE49-F238E27FC236}">
                <a16:creationId xmlns:a16="http://schemas.microsoft.com/office/drawing/2014/main" xmlns="" id="{50937956-F9E8-4796-8E1E-2932BB6CF382}"/>
              </a:ext>
            </a:extLst>
          </p:cNvPr>
          <p:cNvSpPr/>
          <p:nvPr/>
        </p:nvSpPr>
        <p:spPr>
          <a:xfrm>
            <a:off x="2773276" y="1283270"/>
            <a:ext cx="8292894" cy="3970318"/>
          </a:xfrm>
          <a:prstGeom prst="rect">
            <a:avLst/>
          </a:prstGeom>
        </p:spPr>
        <p:txBody>
          <a:bodyPr wrap="square">
            <a:spAutoFit/>
          </a:bodyPr>
          <a:lstStyle/>
          <a:p>
            <a:pPr>
              <a:defRPr/>
            </a:pPr>
            <a:r>
              <a:rPr lang="en-GB" altLang="es-ES" dirty="0">
                <a:solidFill>
                  <a:schemeClr val="accent6">
                    <a:lumMod val="75000"/>
                  </a:schemeClr>
                </a:solidFill>
                <a:latin typeface="Arial Rounded MT Bold" panose="020F0704030504030204" pitchFamily="34" charset="0"/>
              </a:rPr>
              <a:t>3. </a:t>
            </a:r>
            <a:r>
              <a:rPr lang="en-GB" altLang="es-ES" dirty="0" err="1" smtClean="0">
                <a:solidFill>
                  <a:schemeClr val="accent6">
                    <a:lumMod val="75000"/>
                  </a:schemeClr>
                </a:solidFill>
                <a:latin typeface="Arial Rounded MT Bold" panose="020F0704030504030204" pitchFamily="34" charset="0"/>
              </a:rPr>
              <a:t>Problemas</a:t>
            </a:r>
            <a:r>
              <a:rPr lang="en-GB" altLang="es-ES" dirty="0" smtClean="0">
                <a:solidFill>
                  <a:schemeClr val="accent6">
                    <a:lumMod val="75000"/>
                  </a:schemeClr>
                </a:solidFill>
                <a:latin typeface="Arial Rounded MT Bold" panose="020F0704030504030204" pitchFamily="34" charset="0"/>
              </a:rPr>
              <a:t> a </a:t>
            </a:r>
            <a:r>
              <a:rPr lang="en-GB" altLang="es-ES" dirty="0" err="1" smtClean="0">
                <a:solidFill>
                  <a:schemeClr val="accent6">
                    <a:lumMod val="75000"/>
                  </a:schemeClr>
                </a:solidFill>
                <a:latin typeface="Arial Rounded MT Bold" panose="020F0704030504030204" pitchFamily="34" charset="0"/>
              </a:rPr>
              <a:t>los</a:t>
            </a:r>
            <a:r>
              <a:rPr lang="en-GB" altLang="es-ES" dirty="0" smtClean="0">
                <a:solidFill>
                  <a:schemeClr val="accent6">
                    <a:lumMod val="75000"/>
                  </a:schemeClr>
                </a:solidFill>
                <a:latin typeface="Arial Rounded MT Bold" panose="020F0704030504030204" pitchFamily="34" charset="0"/>
              </a:rPr>
              <a:t> que se </a:t>
            </a:r>
            <a:r>
              <a:rPr lang="en-GB" altLang="es-ES" dirty="0" err="1" smtClean="0">
                <a:solidFill>
                  <a:schemeClr val="accent6">
                    <a:lumMod val="75000"/>
                  </a:schemeClr>
                </a:solidFill>
                <a:latin typeface="Arial Rounded MT Bold" panose="020F0704030504030204" pitchFamily="34" charset="0"/>
              </a:rPr>
              <a:t>enfrentan</a:t>
            </a:r>
            <a:r>
              <a:rPr lang="en-GB" altLang="es-ES" dirty="0" smtClean="0">
                <a:solidFill>
                  <a:schemeClr val="accent6">
                    <a:lumMod val="75000"/>
                  </a:schemeClr>
                </a:solidFill>
                <a:latin typeface="Arial Rounded MT Bold" panose="020F0704030504030204" pitchFamily="34" charset="0"/>
              </a:rPr>
              <a:t> </a:t>
            </a:r>
            <a:r>
              <a:rPr lang="en-GB" altLang="es-ES" dirty="0" err="1" smtClean="0">
                <a:solidFill>
                  <a:schemeClr val="accent6">
                    <a:lumMod val="75000"/>
                  </a:schemeClr>
                </a:solidFill>
                <a:latin typeface="Arial Rounded MT Bold" panose="020F0704030504030204" pitchFamily="34" charset="0"/>
              </a:rPr>
              <a:t>los</a:t>
            </a:r>
            <a:r>
              <a:rPr lang="en-GB" altLang="es-ES" dirty="0" smtClean="0">
                <a:solidFill>
                  <a:schemeClr val="accent6">
                    <a:lumMod val="75000"/>
                  </a:schemeClr>
                </a:solidFill>
                <a:latin typeface="Arial Rounded MT Bold" panose="020F0704030504030204" pitchFamily="34" charset="0"/>
              </a:rPr>
              <a:t> </a:t>
            </a:r>
            <a:r>
              <a:rPr lang="en-GB" altLang="es-ES" dirty="0" err="1" smtClean="0">
                <a:solidFill>
                  <a:schemeClr val="accent6">
                    <a:lumMod val="75000"/>
                  </a:schemeClr>
                </a:solidFill>
                <a:latin typeface="Arial Rounded MT Bold" panose="020F0704030504030204" pitchFamily="34" charset="0"/>
              </a:rPr>
              <a:t>equipos</a:t>
            </a:r>
            <a:r>
              <a:rPr lang="en-GB" altLang="es-ES" dirty="0" smtClean="0">
                <a:solidFill>
                  <a:schemeClr val="accent6">
                    <a:lumMod val="75000"/>
                  </a:schemeClr>
                </a:solidFill>
                <a:latin typeface="Arial Rounded MT Bold" panose="020F0704030504030204" pitchFamily="34" charset="0"/>
              </a:rPr>
              <a:t> </a:t>
            </a:r>
            <a:r>
              <a:rPr lang="en-GB" altLang="es-ES" dirty="0" err="1" smtClean="0">
                <a:solidFill>
                  <a:schemeClr val="accent6">
                    <a:lumMod val="75000"/>
                  </a:schemeClr>
                </a:solidFill>
                <a:latin typeface="Arial Rounded MT Bold" panose="020F0704030504030204" pitchFamily="34" charset="0"/>
              </a:rPr>
              <a:t>virtuales</a:t>
            </a:r>
            <a:r>
              <a:rPr lang="en-GB" altLang="es-ES" dirty="0" smtClean="0">
                <a:solidFill>
                  <a:schemeClr val="accent6">
                    <a:lumMod val="75000"/>
                  </a:schemeClr>
                </a:solidFill>
                <a:latin typeface="Arial Rounded MT Bold" panose="020F0704030504030204" pitchFamily="34" charset="0"/>
              </a:rPr>
              <a:t> con </a:t>
            </a:r>
          </a:p>
          <a:p>
            <a:pPr>
              <a:defRPr/>
            </a:pPr>
            <a:r>
              <a:rPr lang="en-GB" altLang="es-ES" dirty="0" smtClean="0">
                <a:solidFill>
                  <a:schemeClr val="accent6">
                    <a:lumMod val="75000"/>
                  </a:schemeClr>
                </a:solidFill>
                <a:latin typeface="Arial Rounded MT Bold" panose="020F0704030504030204" pitchFamily="34" charset="0"/>
              </a:rPr>
              <a:t>Mayor </a:t>
            </a:r>
            <a:r>
              <a:rPr lang="en-GB" altLang="es-ES" dirty="0" err="1" smtClean="0">
                <a:solidFill>
                  <a:schemeClr val="accent6">
                    <a:lumMod val="75000"/>
                  </a:schemeClr>
                </a:solidFill>
                <a:latin typeface="Arial Rounded MT Bold" panose="020F0704030504030204" pitchFamily="34" charset="0"/>
              </a:rPr>
              <a:t>frecuencia</a:t>
            </a:r>
            <a:endParaRPr lang="en-GB" altLang="es-ES" dirty="0" smtClean="0">
              <a:solidFill>
                <a:schemeClr val="accent6">
                  <a:lumMod val="75000"/>
                </a:schemeClr>
              </a:solidFill>
              <a:latin typeface="Arial Rounded MT Bold" panose="020F0704030504030204" pitchFamily="34" charset="0"/>
            </a:endParaRPr>
          </a:p>
          <a:p>
            <a:pPr>
              <a:defRPr/>
            </a:pPr>
            <a:endParaRPr lang="en-GB" altLang="es-ES" dirty="0">
              <a:solidFill>
                <a:schemeClr val="accent6">
                  <a:lumMod val="75000"/>
                </a:schemeClr>
              </a:solidFill>
              <a:latin typeface="Arial Rounded MT Bold" panose="020F0704030504030204" pitchFamily="34" charset="0"/>
            </a:endParaRPr>
          </a:p>
          <a:p>
            <a:pPr>
              <a:defRPr/>
            </a:pPr>
            <a:r>
              <a:rPr lang="en-GB" altLang="es-ES" dirty="0" err="1" smtClean="0">
                <a:latin typeface="Arial Rounded MT Bold" panose="020F0704030504030204" pitchFamily="34" charset="0"/>
              </a:rPr>
              <a:t>Según</a:t>
            </a:r>
            <a:r>
              <a:rPr lang="en-GB" altLang="es-ES" dirty="0" smtClean="0">
                <a:latin typeface="Arial Rounded MT Bold" panose="020F0704030504030204" pitchFamily="34" charset="0"/>
              </a:rPr>
              <a:t> el </a:t>
            </a:r>
            <a:r>
              <a:rPr lang="en-GB" altLang="es-ES" dirty="0" err="1" smtClean="0">
                <a:latin typeface="Arial Rounded MT Bold" panose="020F0704030504030204" pitchFamily="34" charset="0"/>
              </a:rPr>
              <a:t>Instituto</a:t>
            </a:r>
            <a:r>
              <a:rPr lang="en-GB" altLang="es-ES" dirty="0" smtClean="0">
                <a:latin typeface="Arial Rounded MT Bold" panose="020F0704030504030204" pitchFamily="34" charset="0"/>
              </a:rPr>
              <a:t> para la </a:t>
            </a:r>
            <a:r>
              <a:rPr lang="en-GB" altLang="es-ES" dirty="0" err="1" smtClean="0">
                <a:latin typeface="Arial Rounded MT Bold" panose="020F0704030504030204" pitchFamily="34" charset="0"/>
              </a:rPr>
              <a:t>Excelencia</a:t>
            </a:r>
            <a:r>
              <a:rPr lang="en-GB" altLang="es-ES" dirty="0" smtClean="0">
                <a:latin typeface="Arial Rounded MT Bold" panose="020F0704030504030204" pitchFamily="34" charset="0"/>
              </a:rPr>
              <a:t> del </a:t>
            </a:r>
            <a:r>
              <a:rPr lang="en-GB" altLang="es-ES" dirty="0" err="1" smtClean="0">
                <a:latin typeface="Arial Rounded MT Bold" panose="020F0704030504030204" pitchFamily="34" charset="0"/>
              </a:rPr>
              <a:t>Liderazgo</a:t>
            </a:r>
            <a:r>
              <a:rPr lang="en-GB" altLang="es-ES" dirty="0" smtClean="0">
                <a:latin typeface="Arial Rounded MT Bold" panose="020F0704030504030204" pitchFamily="34" charset="0"/>
              </a:rPr>
              <a:t> </a:t>
            </a:r>
            <a:r>
              <a:rPr lang="en-GB" altLang="es-ES" dirty="0">
                <a:latin typeface="Arial Rounded MT Bold" panose="020F0704030504030204" pitchFamily="34" charset="0"/>
              </a:rPr>
              <a:t>– </a:t>
            </a:r>
            <a:r>
              <a:rPr lang="en-GB" altLang="es-ES" dirty="0" err="1" smtClean="0">
                <a:latin typeface="Arial Rounded MT Bold" panose="020F0704030504030204" pitchFamily="34" charset="0"/>
              </a:rPr>
              <a:t>debatiendo</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los</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resultados</a:t>
            </a:r>
            <a:r>
              <a:rPr lang="en-GB" altLang="es-ES" dirty="0" smtClean="0">
                <a:latin typeface="Arial Rounded MT Bold" panose="020F0704030504030204" pitchFamily="34" charset="0"/>
              </a:rPr>
              <a:t> de la </a:t>
            </a:r>
            <a:r>
              <a:rPr lang="en-GB" altLang="es-ES" dirty="0" err="1" smtClean="0">
                <a:latin typeface="Arial Rounded MT Bold" panose="020F0704030504030204" pitchFamily="34" charset="0"/>
              </a:rPr>
              <a:t>investigación</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publicados</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por</a:t>
            </a:r>
            <a:r>
              <a:rPr lang="en-GB" altLang="es-ES" dirty="0" smtClean="0">
                <a:latin typeface="Arial Rounded MT Bold" panose="020F0704030504030204" pitchFamily="34" charset="0"/>
              </a:rPr>
              <a:t> Harvard </a:t>
            </a:r>
            <a:r>
              <a:rPr lang="en-GB" altLang="es-ES" dirty="0">
                <a:latin typeface="Arial Rounded MT Bold" panose="020F0704030504030204" pitchFamily="34" charset="0"/>
              </a:rPr>
              <a:t>Business Review – </a:t>
            </a:r>
            <a:r>
              <a:rPr lang="en-GB" altLang="es-ES" dirty="0" err="1" smtClean="0">
                <a:latin typeface="Arial Rounded MT Bold" panose="020F0704030504030204" pitchFamily="34" charset="0"/>
              </a:rPr>
              <a:t>los</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principales</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problemas</a:t>
            </a:r>
            <a:r>
              <a:rPr lang="en-GB" altLang="es-ES" dirty="0" smtClean="0">
                <a:latin typeface="Arial Rounded MT Bold" panose="020F0704030504030204" pitchFamily="34" charset="0"/>
              </a:rPr>
              <a:t> que </a:t>
            </a:r>
            <a:r>
              <a:rPr lang="en-GB" altLang="es-ES" dirty="0" err="1" smtClean="0">
                <a:latin typeface="Arial Rounded MT Bold" panose="020F0704030504030204" pitchFamily="34" charset="0"/>
              </a:rPr>
              <a:t>deberíamos</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abordar</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inicialmente</a:t>
            </a:r>
            <a:r>
              <a:rPr lang="en-GB" altLang="es-ES" dirty="0" smtClean="0">
                <a:latin typeface="Arial Rounded MT Bold" panose="020F0704030504030204" pitchFamily="34" charset="0"/>
              </a:rPr>
              <a:t> para </a:t>
            </a:r>
            <a:r>
              <a:rPr lang="en-GB" altLang="es-ES" dirty="0" err="1" smtClean="0">
                <a:latin typeface="Arial Rounded MT Bold" panose="020F0704030504030204" pitchFamily="34" charset="0"/>
              </a:rPr>
              <a:t>asegurar</a:t>
            </a:r>
            <a:r>
              <a:rPr lang="en-GB" altLang="es-ES" dirty="0" smtClean="0">
                <a:latin typeface="Arial Rounded MT Bold" panose="020F0704030504030204" pitchFamily="34" charset="0"/>
              </a:rPr>
              <a:t> la </a:t>
            </a:r>
            <a:r>
              <a:rPr lang="en-GB" altLang="es-ES" dirty="0" err="1" smtClean="0">
                <a:latin typeface="Arial Rounded MT Bold" panose="020F0704030504030204" pitchFamily="34" charset="0"/>
              </a:rPr>
              <a:t>eficacia</a:t>
            </a:r>
            <a:r>
              <a:rPr lang="en-GB" altLang="es-ES" dirty="0" smtClean="0">
                <a:latin typeface="Arial Rounded MT Bold" panose="020F0704030504030204" pitchFamily="34" charset="0"/>
              </a:rPr>
              <a:t> de las </a:t>
            </a:r>
            <a:r>
              <a:rPr lang="en-GB" altLang="es-ES" dirty="0" err="1" smtClean="0">
                <a:latin typeface="Arial Rounded MT Bold" panose="020F0704030504030204" pitchFamily="34" charset="0"/>
              </a:rPr>
              <a:t>actividades</a:t>
            </a:r>
            <a:r>
              <a:rPr lang="en-GB" altLang="es-ES" dirty="0" smtClean="0">
                <a:latin typeface="Arial Rounded MT Bold" panose="020F0704030504030204" pitchFamily="34" charset="0"/>
              </a:rPr>
              <a:t> online son:</a:t>
            </a:r>
          </a:p>
          <a:p>
            <a:pPr marL="285750" indent="-285750">
              <a:buFontTx/>
              <a:buChar char="-"/>
              <a:defRPr/>
            </a:pPr>
            <a:r>
              <a:rPr lang="es-ES_tradnl" dirty="0" smtClean="0">
                <a:latin typeface="Arial Rounded MT Bold" panose="020F0704030504030204" pitchFamily="34" charset="0"/>
              </a:rPr>
              <a:t>Algunos </a:t>
            </a:r>
            <a:r>
              <a:rPr lang="es-ES_tradnl" dirty="0">
                <a:latin typeface="Arial Rounded MT Bold" panose="020F0704030504030204" pitchFamily="34" charset="0"/>
              </a:rPr>
              <a:t>de los miembros del equipo realizan </a:t>
            </a:r>
            <a:r>
              <a:rPr lang="es-ES_tradnl" dirty="0" smtClean="0">
                <a:latin typeface="Arial Rounded MT Bold" panose="020F0704030504030204" pitchFamily="34" charset="0"/>
              </a:rPr>
              <a:t>otras tareas </a:t>
            </a:r>
            <a:r>
              <a:rPr lang="es-ES_tradnl" dirty="0">
                <a:latin typeface="Arial Rounded MT Bold" panose="020F0704030504030204" pitchFamily="34" charset="0"/>
              </a:rPr>
              <a:t>en </a:t>
            </a:r>
            <a:r>
              <a:rPr lang="es-ES_tradnl" dirty="0" smtClean="0">
                <a:latin typeface="Arial Rounded MT Bold" panose="020F0704030504030204" pitchFamily="34" charset="0"/>
              </a:rPr>
              <a:t>secreto</a:t>
            </a:r>
          </a:p>
          <a:p>
            <a:pPr marL="285750" indent="-285750">
              <a:buFontTx/>
              <a:buChar char="-"/>
              <a:defRPr/>
            </a:pPr>
            <a:r>
              <a:rPr lang="es-ES_tradnl" altLang="es-ES" dirty="0" smtClean="0">
                <a:latin typeface="Arial Rounded MT Bold" panose="020F0704030504030204" pitchFamily="34" charset="0"/>
              </a:rPr>
              <a:t>Falta de atención</a:t>
            </a:r>
            <a:endParaRPr lang="en-GB" altLang="es-ES" dirty="0">
              <a:latin typeface="Arial Rounded MT Bold" panose="020F0704030504030204" pitchFamily="34" charset="0"/>
            </a:endParaRPr>
          </a:p>
          <a:p>
            <a:pPr marL="285750" indent="-285750">
              <a:buFontTx/>
              <a:buChar char="-"/>
              <a:defRPr/>
            </a:pPr>
            <a:r>
              <a:rPr lang="es-ES_tradnl" dirty="0">
                <a:latin typeface="Arial Rounded MT Bold" panose="020F0704030504030204" pitchFamily="34" charset="0"/>
              </a:rPr>
              <a:t>Desapego emocional debido a la distancia física</a:t>
            </a:r>
            <a:endParaRPr lang="en-GB" altLang="es-ES" dirty="0">
              <a:latin typeface="Arial Rounded MT Bold" panose="020F0704030504030204" pitchFamily="34" charset="0"/>
            </a:endParaRPr>
          </a:p>
          <a:p>
            <a:pPr marL="285750" indent="-285750">
              <a:buFontTx/>
              <a:buChar char="-"/>
              <a:defRPr/>
            </a:pPr>
            <a:r>
              <a:rPr lang="es-ES" dirty="0">
                <a:latin typeface="Arial Rounded MT Bold" panose="020F0704030504030204" pitchFamily="34" charset="0"/>
              </a:rPr>
              <a:t>Falta de involucración de algunos </a:t>
            </a:r>
            <a:r>
              <a:rPr lang="es-ES" dirty="0" smtClean="0">
                <a:latin typeface="Arial Rounded MT Bold" panose="020F0704030504030204" pitchFamily="34" charset="0"/>
              </a:rPr>
              <a:t>componentes </a:t>
            </a:r>
          </a:p>
          <a:p>
            <a:pPr>
              <a:defRPr/>
            </a:pPr>
            <a:r>
              <a:rPr lang="es-ES" dirty="0">
                <a:latin typeface="Arial Rounded MT Bold" panose="020F0704030504030204" pitchFamily="34" charset="0"/>
              </a:rPr>
              <a:t> </a:t>
            </a:r>
            <a:r>
              <a:rPr lang="es-ES" dirty="0" smtClean="0">
                <a:latin typeface="Arial Rounded MT Bold" panose="020F0704030504030204" pitchFamily="34" charset="0"/>
              </a:rPr>
              <a:t>    del </a:t>
            </a:r>
            <a:r>
              <a:rPr lang="es-ES" dirty="0">
                <a:latin typeface="Arial Rounded MT Bold" panose="020F0704030504030204" pitchFamily="34" charset="0"/>
              </a:rPr>
              <a:t>equipo</a:t>
            </a:r>
            <a:endParaRPr lang="en-GB" altLang="es-ES" dirty="0">
              <a:latin typeface="Arial Rounded MT Bold" panose="020F0704030504030204" pitchFamily="34" charset="0"/>
            </a:endParaRPr>
          </a:p>
          <a:p>
            <a:pPr marL="285750" indent="-285750">
              <a:buFontTx/>
              <a:buChar char="-"/>
              <a:defRPr/>
            </a:pPr>
            <a:r>
              <a:rPr lang="es-ES" dirty="0">
                <a:latin typeface="Arial Rounded MT Bold" panose="020F0704030504030204" pitchFamily="34" charset="0"/>
              </a:rPr>
              <a:t>Acción y seguimiento limitados</a:t>
            </a:r>
            <a:endParaRPr lang="en-GB" altLang="es-ES" dirty="0">
              <a:latin typeface="Arial Rounded MT Bold" panose="020F0704030504030204" pitchFamily="34" charset="0"/>
            </a:endParaRPr>
          </a:p>
          <a:p>
            <a:pPr marL="285750" indent="-285750">
              <a:buFontTx/>
              <a:buChar char="-"/>
              <a:defRPr/>
            </a:pPr>
            <a:endParaRPr lang="en-GB" altLang="es-ES" dirty="0">
              <a:latin typeface="Arial Rounded MT Bold" panose="020F0704030504030204" pitchFamily="34" charset="0"/>
            </a:endParaRPr>
          </a:p>
        </p:txBody>
      </p:sp>
    </p:spTree>
    <p:extLst>
      <p:ext uri="{BB962C8B-B14F-4D97-AF65-F5344CB8AC3E}">
        <p14:creationId xmlns:p14="http://schemas.microsoft.com/office/powerpoint/2010/main" val="314948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xmlns="" id="{3A86BF1E-B8F2-4B6C-A76B-D8673E0CF73D}"/>
              </a:ext>
            </a:extLst>
          </p:cNvPr>
          <p:cNvSpPr txBox="1"/>
          <p:nvPr/>
        </p:nvSpPr>
        <p:spPr>
          <a:xfrm>
            <a:off x="2527277" y="342655"/>
            <a:ext cx="7338871" cy="646331"/>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Gestión</a:t>
            </a:r>
            <a:r>
              <a:rPr lang="en-GB" sz="3600" b="1" dirty="0">
                <a:solidFill>
                  <a:schemeClr val="accent1">
                    <a:lumMod val="75000"/>
                  </a:schemeClr>
                </a:solidFill>
                <a:latin typeface="Arial Rounded MT Bold" panose="020F0704030504030204" pitchFamily="34" charset="0"/>
              </a:rPr>
              <a:t> de </a:t>
            </a:r>
            <a:r>
              <a:rPr lang="en-GB" sz="3600" b="1" dirty="0" err="1">
                <a:solidFill>
                  <a:schemeClr val="accent1">
                    <a:lumMod val="75000"/>
                  </a:schemeClr>
                </a:solidFill>
                <a:latin typeface="Arial Rounded MT Bold" panose="020F0704030504030204" pitchFamily="34" charset="0"/>
              </a:rPr>
              <a:t>equipos</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virtuales</a:t>
            </a:r>
            <a:endParaRPr lang="en-GB" sz="3600" b="1" dirty="0">
              <a:solidFill>
                <a:schemeClr val="accent1">
                  <a:lumMod val="75000"/>
                </a:schemeClr>
              </a:solidFill>
            </a:endParaRPr>
          </a:p>
        </p:txBody>
      </p:sp>
      <p:sp>
        <p:nvSpPr>
          <p:cNvPr id="2" name="Rettangolo 1">
            <a:extLst>
              <a:ext uri="{FF2B5EF4-FFF2-40B4-BE49-F238E27FC236}">
                <a16:creationId xmlns:a16="http://schemas.microsoft.com/office/drawing/2014/main" xmlns="" id="{50937956-F9E8-4796-8E1E-2932BB6CF382}"/>
              </a:ext>
            </a:extLst>
          </p:cNvPr>
          <p:cNvSpPr/>
          <p:nvPr/>
        </p:nvSpPr>
        <p:spPr>
          <a:xfrm>
            <a:off x="2622447" y="1283270"/>
            <a:ext cx="9179912" cy="4801314"/>
          </a:xfrm>
          <a:prstGeom prst="rect">
            <a:avLst/>
          </a:prstGeom>
        </p:spPr>
        <p:txBody>
          <a:bodyPr wrap="square">
            <a:spAutoFit/>
          </a:bodyPr>
          <a:lstStyle/>
          <a:p>
            <a:pPr>
              <a:defRPr/>
            </a:pPr>
            <a:r>
              <a:rPr lang="en-GB" altLang="es-ES" dirty="0">
                <a:solidFill>
                  <a:schemeClr val="accent6">
                    <a:lumMod val="75000"/>
                  </a:schemeClr>
                </a:solidFill>
                <a:latin typeface="Arial Rounded MT Bold" panose="020F0704030504030204" pitchFamily="34" charset="0"/>
              </a:rPr>
              <a:t>4. </a:t>
            </a:r>
            <a:r>
              <a:rPr lang="en-GB" altLang="es-ES" dirty="0" smtClean="0">
                <a:solidFill>
                  <a:schemeClr val="accent6">
                    <a:lumMod val="75000"/>
                  </a:schemeClr>
                </a:solidFill>
                <a:latin typeface="Arial Rounded MT Bold" panose="020F0704030504030204" pitchFamily="34" charset="0"/>
              </a:rPr>
              <a:t>Que </a:t>
            </a:r>
            <a:r>
              <a:rPr lang="en-GB" altLang="es-ES" dirty="0" err="1" smtClean="0">
                <a:solidFill>
                  <a:schemeClr val="accent6">
                    <a:lumMod val="75000"/>
                  </a:schemeClr>
                </a:solidFill>
                <a:latin typeface="Arial Rounded MT Bold" panose="020F0704030504030204" pitchFamily="34" charset="0"/>
              </a:rPr>
              <a:t>dicen</a:t>
            </a:r>
            <a:r>
              <a:rPr lang="en-GB" altLang="es-ES" dirty="0" smtClean="0">
                <a:solidFill>
                  <a:schemeClr val="accent6">
                    <a:lumMod val="75000"/>
                  </a:schemeClr>
                </a:solidFill>
                <a:latin typeface="Arial Rounded MT Bold" panose="020F0704030504030204" pitchFamily="34" charset="0"/>
              </a:rPr>
              <a:t> las </a:t>
            </a:r>
            <a:r>
              <a:rPr lang="en-GB" altLang="es-ES" dirty="0" err="1" smtClean="0">
                <a:solidFill>
                  <a:schemeClr val="accent6">
                    <a:lumMod val="75000"/>
                  </a:schemeClr>
                </a:solidFill>
                <a:latin typeface="Arial Rounded MT Bold" panose="020F0704030504030204" pitchFamily="34" charset="0"/>
              </a:rPr>
              <a:t>investigaciones</a:t>
            </a:r>
            <a:r>
              <a:rPr lang="en-GB" altLang="es-ES" dirty="0" smtClean="0">
                <a:solidFill>
                  <a:schemeClr val="accent6">
                    <a:lumMod val="75000"/>
                  </a:schemeClr>
                </a:solidFill>
                <a:latin typeface="Arial Rounded MT Bold" panose="020F0704030504030204" pitchFamily="34" charset="0"/>
              </a:rPr>
              <a:t> </a:t>
            </a:r>
            <a:r>
              <a:rPr lang="en-GB" altLang="es-ES" dirty="0" err="1" smtClean="0">
                <a:solidFill>
                  <a:schemeClr val="accent6">
                    <a:lumMod val="75000"/>
                  </a:schemeClr>
                </a:solidFill>
                <a:latin typeface="Arial Rounded MT Bold" panose="020F0704030504030204" pitchFamily="34" charset="0"/>
              </a:rPr>
              <a:t>sobre</a:t>
            </a:r>
            <a:r>
              <a:rPr lang="en-GB" altLang="es-ES" dirty="0" smtClean="0">
                <a:solidFill>
                  <a:schemeClr val="accent6">
                    <a:lumMod val="75000"/>
                  </a:schemeClr>
                </a:solidFill>
                <a:latin typeface="Arial Rounded MT Bold" panose="020F0704030504030204" pitchFamily="34" charset="0"/>
              </a:rPr>
              <a:t> </a:t>
            </a:r>
            <a:r>
              <a:rPr lang="en-GB" altLang="es-ES" dirty="0" err="1" smtClean="0">
                <a:solidFill>
                  <a:schemeClr val="accent6">
                    <a:lumMod val="75000"/>
                  </a:schemeClr>
                </a:solidFill>
                <a:latin typeface="Arial Rounded MT Bold" panose="020F0704030504030204" pitchFamily="34" charset="0"/>
              </a:rPr>
              <a:t>como</a:t>
            </a:r>
            <a:r>
              <a:rPr lang="en-GB" altLang="es-ES" dirty="0" smtClean="0">
                <a:solidFill>
                  <a:schemeClr val="accent6">
                    <a:lumMod val="75000"/>
                  </a:schemeClr>
                </a:solidFill>
                <a:latin typeface="Arial Rounded MT Bold" panose="020F0704030504030204" pitchFamily="34" charset="0"/>
              </a:rPr>
              <a:t> </a:t>
            </a:r>
            <a:r>
              <a:rPr lang="en-GB" altLang="es-ES" dirty="0" err="1" smtClean="0">
                <a:solidFill>
                  <a:schemeClr val="accent6">
                    <a:lumMod val="75000"/>
                  </a:schemeClr>
                </a:solidFill>
                <a:latin typeface="Arial Rounded MT Bold" panose="020F0704030504030204" pitchFamily="34" charset="0"/>
              </a:rPr>
              <a:t>influencias</a:t>
            </a:r>
            <a:r>
              <a:rPr lang="en-GB" altLang="es-ES" dirty="0" smtClean="0">
                <a:solidFill>
                  <a:schemeClr val="accent6">
                    <a:lumMod val="75000"/>
                  </a:schemeClr>
                </a:solidFill>
                <a:latin typeface="Arial Rounded MT Bold" panose="020F0704030504030204" pitchFamily="34" charset="0"/>
              </a:rPr>
              <a:t> </a:t>
            </a:r>
            <a:r>
              <a:rPr lang="en-GB" altLang="es-ES" dirty="0" err="1" smtClean="0">
                <a:solidFill>
                  <a:schemeClr val="accent6">
                    <a:lumMod val="75000"/>
                  </a:schemeClr>
                </a:solidFill>
                <a:latin typeface="Arial Rounded MT Bold" panose="020F0704030504030204" pitchFamily="34" charset="0"/>
              </a:rPr>
              <a:t>los</a:t>
            </a:r>
            <a:r>
              <a:rPr lang="en-GB" altLang="es-ES" dirty="0" smtClean="0">
                <a:solidFill>
                  <a:schemeClr val="accent6">
                    <a:lumMod val="75000"/>
                  </a:schemeClr>
                </a:solidFill>
                <a:latin typeface="Arial Rounded MT Bold" panose="020F0704030504030204" pitchFamily="34" charset="0"/>
              </a:rPr>
              <a:t> </a:t>
            </a:r>
          </a:p>
          <a:p>
            <a:pPr>
              <a:defRPr/>
            </a:pPr>
            <a:r>
              <a:rPr lang="en-GB" altLang="es-ES" dirty="0" err="1" smtClean="0">
                <a:solidFill>
                  <a:schemeClr val="accent6">
                    <a:lumMod val="75000"/>
                  </a:schemeClr>
                </a:solidFill>
                <a:latin typeface="Arial Rounded MT Bold" panose="020F0704030504030204" pitchFamily="34" charset="0"/>
              </a:rPr>
              <a:t>factores</a:t>
            </a:r>
            <a:r>
              <a:rPr lang="en-GB" altLang="es-ES" dirty="0" smtClean="0">
                <a:solidFill>
                  <a:schemeClr val="accent6">
                    <a:lumMod val="75000"/>
                  </a:schemeClr>
                </a:solidFill>
                <a:latin typeface="Arial Rounded MT Bold" panose="020F0704030504030204" pitchFamily="34" charset="0"/>
              </a:rPr>
              <a:t> de </a:t>
            </a:r>
            <a:r>
              <a:rPr lang="en-GB" altLang="es-ES" dirty="0" err="1" smtClean="0">
                <a:solidFill>
                  <a:schemeClr val="accent6">
                    <a:lumMod val="75000"/>
                  </a:schemeClr>
                </a:solidFill>
                <a:latin typeface="Arial Rounded MT Bold" panose="020F0704030504030204" pitchFamily="34" charset="0"/>
              </a:rPr>
              <a:t>éxito</a:t>
            </a:r>
            <a:r>
              <a:rPr lang="en-GB" altLang="es-ES" dirty="0" smtClean="0">
                <a:solidFill>
                  <a:schemeClr val="accent6">
                    <a:lumMod val="75000"/>
                  </a:schemeClr>
                </a:solidFill>
                <a:latin typeface="Arial Rounded MT Bold" panose="020F0704030504030204" pitchFamily="34" charset="0"/>
              </a:rPr>
              <a:t> a </a:t>
            </a:r>
            <a:r>
              <a:rPr lang="en-GB" altLang="es-ES" dirty="0" err="1" smtClean="0">
                <a:solidFill>
                  <a:schemeClr val="accent6">
                    <a:lumMod val="75000"/>
                  </a:schemeClr>
                </a:solidFill>
                <a:latin typeface="Arial Rounded MT Bold" panose="020F0704030504030204" pitchFamily="34" charset="0"/>
              </a:rPr>
              <a:t>los</a:t>
            </a:r>
            <a:r>
              <a:rPr lang="en-GB" altLang="es-ES" dirty="0" smtClean="0">
                <a:solidFill>
                  <a:schemeClr val="accent6">
                    <a:lumMod val="75000"/>
                  </a:schemeClr>
                </a:solidFill>
                <a:latin typeface="Arial Rounded MT Bold" panose="020F0704030504030204" pitchFamily="34" charset="0"/>
              </a:rPr>
              <a:t> </a:t>
            </a:r>
            <a:r>
              <a:rPr lang="en-GB" altLang="es-ES" dirty="0" err="1" smtClean="0">
                <a:solidFill>
                  <a:schemeClr val="accent6">
                    <a:lumMod val="75000"/>
                  </a:schemeClr>
                </a:solidFill>
                <a:latin typeface="Arial Rounded MT Bold" panose="020F0704030504030204" pitchFamily="34" charset="0"/>
              </a:rPr>
              <a:t>equipos</a:t>
            </a:r>
            <a:r>
              <a:rPr lang="en-GB" altLang="es-ES" dirty="0" smtClean="0">
                <a:solidFill>
                  <a:schemeClr val="accent6">
                    <a:lumMod val="75000"/>
                  </a:schemeClr>
                </a:solidFill>
                <a:latin typeface="Arial Rounded MT Bold" panose="020F0704030504030204" pitchFamily="34" charset="0"/>
              </a:rPr>
              <a:t> </a:t>
            </a:r>
            <a:r>
              <a:rPr lang="en-GB" altLang="es-ES" dirty="0" err="1" smtClean="0">
                <a:solidFill>
                  <a:schemeClr val="accent6">
                    <a:lumMod val="75000"/>
                  </a:schemeClr>
                </a:solidFill>
                <a:latin typeface="Arial Rounded MT Bold" panose="020F0704030504030204" pitchFamily="34" charset="0"/>
              </a:rPr>
              <a:t>virtuales</a:t>
            </a:r>
            <a:endParaRPr lang="en-GB" altLang="es-ES" dirty="0">
              <a:solidFill>
                <a:schemeClr val="accent6">
                  <a:lumMod val="75000"/>
                </a:schemeClr>
              </a:solidFill>
              <a:latin typeface="Arial Rounded MT Bold" panose="020F0704030504030204" pitchFamily="34" charset="0"/>
            </a:endParaRPr>
          </a:p>
          <a:p>
            <a:pPr>
              <a:defRPr/>
            </a:pPr>
            <a:r>
              <a:rPr lang="en-GB" altLang="es-ES" dirty="0">
                <a:solidFill>
                  <a:schemeClr val="accent6">
                    <a:lumMod val="75000"/>
                  </a:schemeClr>
                </a:solidFill>
                <a:latin typeface="Arial Rounded MT Bold" panose="020F0704030504030204" pitchFamily="34" charset="0"/>
              </a:rPr>
              <a:t>teams </a:t>
            </a:r>
          </a:p>
          <a:p>
            <a:pPr>
              <a:defRPr/>
            </a:pPr>
            <a:endParaRPr lang="en-GB" altLang="es-ES" dirty="0">
              <a:solidFill>
                <a:schemeClr val="accent6">
                  <a:lumMod val="75000"/>
                </a:schemeClr>
              </a:solidFill>
              <a:latin typeface="Arial Rounded MT Bold" panose="020F0704030504030204" pitchFamily="34" charset="0"/>
            </a:endParaRPr>
          </a:p>
          <a:p>
            <a:pPr>
              <a:defRPr/>
            </a:pPr>
            <a:r>
              <a:rPr lang="en-GB" altLang="es-ES" dirty="0" err="1" smtClean="0">
                <a:latin typeface="Arial Rounded MT Bold" panose="020F0704030504030204" pitchFamily="34" charset="0"/>
              </a:rPr>
              <a:t>Según</a:t>
            </a:r>
            <a:r>
              <a:rPr lang="en-GB" altLang="es-ES" dirty="0" smtClean="0">
                <a:latin typeface="Arial Rounded MT Bold" panose="020F0704030504030204" pitchFamily="34" charset="0"/>
              </a:rPr>
              <a:t> un </a:t>
            </a:r>
            <a:r>
              <a:rPr lang="en-GB" altLang="es-ES" dirty="0" err="1" smtClean="0">
                <a:latin typeface="Arial Rounded MT Bold" panose="020F0704030504030204" pitchFamily="34" charset="0"/>
              </a:rPr>
              <a:t>estudio</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publicado</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por</a:t>
            </a:r>
            <a:r>
              <a:rPr lang="en-GB" altLang="es-ES" dirty="0" smtClean="0">
                <a:latin typeface="Arial Rounded MT Bold" panose="020F0704030504030204" pitchFamily="34" charset="0"/>
              </a:rPr>
              <a:t> Forbes </a:t>
            </a:r>
            <a:r>
              <a:rPr lang="en-GB" altLang="es-ES" dirty="0">
                <a:latin typeface="Arial Rounded MT Bold" panose="020F0704030504030204" pitchFamily="34" charset="0"/>
              </a:rPr>
              <a:t>(2015) </a:t>
            </a:r>
            <a:r>
              <a:rPr lang="en-GB" altLang="es-ES" dirty="0" err="1" smtClean="0">
                <a:latin typeface="Arial Rounded MT Bold" panose="020F0704030504030204" pitchFamily="34" charset="0"/>
              </a:rPr>
              <a:t>tenemos</a:t>
            </a:r>
            <a:r>
              <a:rPr lang="en-GB" altLang="es-ES" dirty="0" smtClean="0">
                <a:latin typeface="Arial Rounded MT Bold" panose="020F0704030504030204" pitchFamily="34" charset="0"/>
              </a:rPr>
              <a:t>:</a:t>
            </a:r>
            <a:endParaRPr lang="en-GB" altLang="es-ES" dirty="0">
              <a:latin typeface="Arial Rounded MT Bold" panose="020F0704030504030204" pitchFamily="34" charset="0"/>
            </a:endParaRPr>
          </a:p>
          <a:p>
            <a:pPr>
              <a:defRPr/>
            </a:pPr>
            <a:r>
              <a:rPr lang="en-GB" altLang="es-ES" dirty="0" smtClean="0">
                <a:latin typeface="Arial Rounded MT Bold" panose="020F0704030504030204" pitchFamily="34" charset="0"/>
              </a:rPr>
              <a:t>-</a:t>
            </a:r>
            <a:r>
              <a:rPr lang="en-GB" altLang="es-ES" dirty="0" err="1" smtClean="0">
                <a:latin typeface="Arial Rounded MT Bold" panose="020F0704030504030204" pitchFamily="34" charset="0"/>
              </a:rPr>
              <a:t>crear</a:t>
            </a:r>
            <a:r>
              <a:rPr lang="en-GB" altLang="es-ES" dirty="0" smtClean="0">
                <a:latin typeface="Arial Rounded MT Bold" panose="020F0704030504030204" pitchFamily="34" charset="0"/>
              </a:rPr>
              <a:t> CONFIANZA </a:t>
            </a:r>
            <a:r>
              <a:rPr lang="en-GB" altLang="es-ES" dirty="0">
                <a:latin typeface="Arial Rounded MT Bold" panose="020F0704030504030204" pitchFamily="34" charset="0"/>
              </a:rPr>
              <a:t>(</a:t>
            </a:r>
            <a:r>
              <a:rPr lang="en-GB" altLang="es-ES" dirty="0" err="1" smtClean="0">
                <a:latin typeface="Arial Rounded MT Bold" panose="020F0704030504030204" pitchFamily="34" charset="0"/>
              </a:rPr>
              <a:t>idealmente</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mediante</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reuniones</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cara</a:t>
            </a:r>
            <a:r>
              <a:rPr lang="en-GB" altLang="es-ES" dirty="0" smtClean="0">
                <a:latin typeface="Arial Rounded MT Bold" panose="020F0704030504030204" pitchFamily="34" charset="0"/>
              </a:rPr>
              <a:t> a </a:t>
            </a:r>
            <a:r>
              <a:rPr lang="en-GB" altLang="es-ES" dirty="0" err="1" smtClean="0">
                <a:latin typeface="Arial Rounded MT Bold" panose="020F0704030504030204" pitchFamily="34" charset="0"/>
              </a:rPr>
              <a:t>cara</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iniciales</a:t>
            </a:r>
            <a:r>
              <a:rPr lang="en-GB" altLang="es-ES" dirty="0" smtClean="0">
                <a:latin typeface="Arial Rounded MT Bold" panose="020F0704030504030204" pitchFamily="34" charset="0"/>
              </a:rPr>
              <a:t>)</a:t>
            </a:r>
            <a:endParaRPr lang="en-GB" altLang="es-ES" dirty="0">
              <a:latin typeface="Arial Rounded MT Bold" panose="020F0704030504030204" pitchFamily="34" charset="0"/>
            </a:endParaRPr>
          </a:p>
          <a:p>
            <a:pPr>
              <a:defRPr/>
            </a:pPr>
            <a:r>
              <a:rPr lang="en-GB" altLang="es-ES" dirty="0" smtClean="0">
                <a:latin typeface="Arial Rounded MT Bold" panose="020F0704030504030204" pitchFamily="34" charset="0"/>
              </a:rPr>
              <a:t>-</a:t>
            </a:r>
            <a:r>
              <a:rPr lang="en-GB" altLang="es-ES" dirty="0" err="1" smtClean="0">
                <a:latin typeface="Arial Rounded MT Bold" panose="020F0704030504030204" pitchFamily="34" charset="0"/>
              </a:rPr>
              <a:t>asegurar</a:t>
            </a:r>
            <a:r>
              <a:rPr lang="en-GB" altLang="es-ES" dirty="0" smtClean="0">
                <a:latin typeface="Arial Rounded MT Bold" panose="020F0704030504030204" pitchFamily="34" charset="0"/>
              </a:rPr>
              <a:t> la CLARIDAD (</a:t>
            </a:r>
            <a:r>
              <a:rPr lang="en-GB" altLang="es-ES" dirty="0" err="1" smtClean="0">
                <a:latin typeface="Arial Rounded MT Bold" panose="020F0704030504030204" pitchFamily="34" charset="0"/>
              </a:rPr>
              <a:t>siendo</a:t>
            </a:r>
            <a:r>
              <a:rPr lang="en-GB" altLang="es-ES" dirty="0" smtClean="0">
                <a:latin typeface="Arial Rounded MT Bold" panose="020F0704030504030204" pitchFamily="34" charset="0"/>
              </a:rPr>
              <a:t> un </a:t>
            </a:r>
            <a:r>
              <a:rPr lang="en-GB" altLang="es-ES" dirty="0" err="1" smtClean="0">
                <a:latin typeface="Arial Rounded MT Bold" panose="020F0704030504030204" pitchFamily="34" charset="0"/>
              </a:rPr>
              <a:t>poco</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más</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directo</a:t>
            </a:r>
            <a:r>
              <a:rPr lang="en-GB" altLang="es-ES" dirty="0" smtClean="0">
                <a:latin typeface="Arial Rounded MT Bold" panose="020F0704030504030204" pitchFamily="34" charset="0"/>
              </a:rPr>
              <a:t> de lo habitual)</a:t>
            </a:r>
            <a:endParaRPr lang="en-GB" altLang="es-ES" dirty="0">
              <a:latin typeface="Arial Rounded MT Bold" panose="020F0704030504030204" pitchFamily="34" charset="0"/>
            </a:endParaRPr>
          </a:p>
          <a:p>
            <a:pPr>
              <a:defRPr/>
            </a:pPr>
            <a:r>
              <a:rPr lang="en-GB" altLang="es-ES" dirty="0" smtClean="0">
                <a:latin typeface="Arial Rounded MT Bold" panose="020F0704030504030204" pitchFamily="34" charset="0"/>
              </a:rPr>
              <a:t>-</a:t>
            </a:r>
            <a:r>
              <a:rPr lang="en-GB" altLang="es-ES" dirty="0" err="1" smtClean="0">
                <a:latin typeface="Arial Rounded MT Bold" panose="020F0704030504030204" pitchFamily="34" charset="0"/>
              </a:rPr>
              <a:t>tener</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una</a:t>
            </a:r>
            <a:r>
              <a:rPr lang="en-GB" altLang="es-ES" dirty="0" smtClean="0">
                <a:latin typeface="Arial Rounded MT Bold" panose="020F0704030504030204" pitchFamily="34" charset="0"/>
              </a:rPr>
              <a:t> VISIÓN (</a:t>
            </a:r>
            <a:r>
              <a:rPr lang="en-GB" altLang="es-ES" dirty="0" err="1" smtClean="0">
                <a:latin typeface="Arial Rounded MT Bold" panose="020F0704030504030204" pitchFamily="34" charset="0"/>
              </a:rPr>
              <a:t>su</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enfoque</a:t>
            </a:r>
            <a:r>
              <a:rPr lang="en-GB" altLang="es-ES" dirty="0" smtClean="0">
                <a:latin typeface="Arial Rounded MT Bold" panose="020F0704030504030204" pitchFamily="34" charset="0"/>
              </a:rPr>
              <a:t> se </a:t>
            </a:r>
            <a:r>
              <a:rPr lang="en-GB" altLang="es-ES" dirty="0" err="1" smtClean="0">
                <a:latin typeface="Arial Rounded MT Bold" panose="020F0704030504030204" pitchFamily="34" charset="0"/>
              </a:rPr>
              <a:t>ajusta</a:t>
            </a:r>
            <a:r>
              <a:rPr lang="en-GB" altLang="es-ES" dirty="0" smtClean="0">
                <a:latin typeface="Arial Rounded MT Bold" panose="020F0704030504030204" pitchFamily="34" charset="0"/>
              </a:rPr>
              <a:t> </a:t>
            </a:r>
            <a:r>
              <a:rPr lang="en-GB" altLang="es-ES" dirty="0" smtClean="0">
                <a:latin typeface="Arial Rounded MT Bold" panose="020F0704030504030204" pitchFamily="34" charset="0"/>
              </a:rPr>
              <a:t>a la </a:t>
            </a:r>
            <a:r>
              <a:rPr lang="en-GB" altLang="es-ES" dirty="0" err="1" smtClean="0">
                <a:latin typeface="Arial Rounded MT Bold" panose="020F0704030504030204" pitchFamily="34" charset="0"/>
              </a:rPr>
              <a:t>visión</a:t>
            </a:r>
            <a:r>
              <a:rPr lang="en-GB" altLang="es-ES" dirty="0" smtClean="0">
                <a:latin typeface="Arial Rounded MT Bold" panose="020F0704030504030204" pitchFamily="34" charset="0"/>
              </a:rPr>
              <a:t> general del </a:t>
            </a:r>
            <a:r>
              <a:rPr lang="en-GB" altLang="es-ES" dirty="0" err="1" smtClean="0">
                <a:latin typeface="Arial Rounded MT Bold" panose="020F0704030504030204" pitchFamily="34" charset="0"/>
              </a:rPr>
              <a:t>equipo</a:t>
            </a:r>
            <a:r>
              <a:rPr lang="en-GB" altLang="es-ES" dirty="0" smtClean="0">
                <a:latin typeface="Arial Rounded MT Bold" panose="020F0704030504030204" pitchFamily="34" charset="0"/>
              </a:rPr>
              <a:t>)</a:t>
            </a:r>
            <a:endParaRPr lang="en-GB" altLang="es-ES" dirty="0">
              <a:latin typeface="Arial Rounded MT Bold" panose="020F0704030504030204" pitchFamily="34" charset="0"/>
            </a:endParaRPr>
          </a:p>
          <a:p>
            <a:pPr>
              <a:defRPr/>
            </a:pPr>
            <a:endParaRPr lang="en-GB" altLang="es-ES" dirty="0">
              <a:latin typeface="Arial Rounded MT Bold" panose="020F0704030504030204" pitchFamily="34" charset="0"/>
            </a:endParaRPr>
          </a:p>
          <a:p>
            <a:pPr>
              <a:defRPr/>
            </a:pPr>
            <a:r>
              <a:rPr lang="en-GB" altLang="es-ES" dirty="0" err="1" smtClean="0">
                <a:latin typeface="Arial Rounded MT Bold" panose="020F0704030504030204" pitchFamily="34" charset="0"/>
              </a:rPr>
              <a:t>Además</a:t>
            </a:r>
            <a:r>
              <a:rPr lang="en-GB" altLang="es-ES" dirty="0" smtClean="0">
                <a:latin typeface="Arial Rounded MT Bold" panose="020F0704030504030204" pitchFamily="34" charset="0"/>
              </a:rPr>
              <a:t>, el </a:t>
            </a:r>
            <a:r>
              <a:rPr lang="en-GB" altLang="es-ES" dirty="0" err="1" smtClean="0">
                <a:latin typeface="Arial Rounded MT Bold" panose="020F0704030504030204" pitchFamily="34" charset="0"/>
              </a:rPr>
              <a:t>lider</a:t>
            </a:r>
            <a:r>
              <a:rPr lang="en-GB" altLang="es-ES" dirty="0" smtClean="0">
                <a:latin typeface="Arial Rounded MT Bold" panose="020F0704030504030204" pitchFamily="34" charset="0"/>
              </a:rPr>
              <a:t> del </a:t>
            </a:r>
            <a:r>
              <a:rPr lang="en-GB" altLang="es-ES" dirty="0" err="1" smtClean="0">
                <a:latin typeface="Arial Rounded MT Bold" panose="020F0704030504030204" pitchFamily="34" charset="0"/>
              </a:rPr>
              <a:t>equipo</a:t>
            </a:r>
            <a:r>
              <a:rPr lang="en-GB" altLang="es-ES" dirty="0" smtClean="0">
                <a:latin typeface="Arial Rounded MT Bold" panose="020F0704030504030204" pitchFamily="34" charset="0"/>
              </a:rPr>
              <a:t> virtual </a:t>
            </a:r>
            <a:r>
              <a:rPr lang="en-GB" altLang="es-ES" dirty="0" err="1" smtClean="0">
                <a:latin typeface="Arial Rounded MT Bold" panose="020F0704030504030204" pitchFamily="34" charset="0"/>
              </a:rPr>
              <a:t>debería</a:t>
            </a:r>
            <a:r>
              <a:rPr lang="en-GB" altLang="es-ES" dirty="0" smtClean="0">
                <a:latin typeface="Arial Rounded MT Bold" panose="020F0704030504030204" pitchFamily="34" charset="0"/>
              </a:rPr>
              <a:t>:</a:t>
            </a:r>
            <a:endParaRPr lang="en-GB" altLang="es-ES" dirty="0">
              <a:latin typeface="Arial Rounded MT Bold" panose="020F0704030504030204" pitchFamily="34" charset="0"/>
            </a:endParaRPr>
          </a:p>
          <a:p>
            <a:pPr>
              <a:defRPr/>
            </a:pPr>
            <a:endParaRPr lang="en-GB" altLang="es-ES" dirty="0">
              <a:latin typeface="Arial Rounded MT Bold" panose="020F0704030504030204" pitchFamily="34" charset="0"/>
            </a:endParaRPr>
          </a:p>
          <a:p>
            <a:pPr>
              <a:defRPr/>
            </a:pPr>
            <a:r>
              <a:rPr lang="en-GB" altLang="es-ES" dirty="0">
                <a:latin typeface="Arial Rounded MT Bold" panose="020F0704030504030204" pitchFamily="34" charset="0"/>
              </a:rPr>
              <a:t>-</a:t>
            </a:r>
            <a:r>
              <a:rPr lang="en-GB" altLang="es-ES" dirty="0" err="1" smtClean="0">
                <a:latin typeface="Arial Rounded MT Bold" panose="020F0704030504030204" pitchFamily="34" charset="0"/>
              </a:rPr>
              <a:t>Formalizar</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los</a:t>
            </a:r>
            <a:r>
              <a:rPr lang="en-GB" altLang="es-ES" dirty="0" smtClean="0">
                <a:latin typeface="Arial Rounded MT Bold" panose="020F0704030504030204" pitchFamily="34" charset="0"/>
              </a:rPr>
              <a:t> roles del </a:t>
            </a:r>
            <a:r>
              <a:rPr lang="en-GB" altLang="es-ES" dirty="0" err="1" smtClean="0">
                <a:latin typeface="Arial Rounded MT Bold" panose="020F0704030504030204" pitchFamily="34" charset="0"/>
              </a:rPr>
              <a:t>equipo</a:t>
            </a:r>
            <a:endParaRPr lang="en-GB" altLang="es-ES" dirty="0">
              <a:latin typeface="Arial Rounded MT Bold" panose="020F0704030504030204" pitchFamily="34" charset="0"/>
            </a:endParaRPr>
          </a:p>
          <a:p>
            <a:pPr>
              <a:defRPr/>
            </a:pPr>
            <a:r>
              <a:rPr lang="en-GB" altLang="es-ES" dirty="0">
                <a:latin typeface="Arial Rounded MT Bold" panose="020F0704030504030204" pitchFamily="34" charset="0"/>
              </a:rPr>
              <a:t>-</a:t>
            </a:r>
            <a:r>
              <a:rPr lang="en-GB" altLang="es-ES" dirty="0" err="1" smtClean="0">
                <a:latin typeface="Arial Rounded MT Bold" panose="020F0704030504030204" pitchFamily="34" charset="0"/>
              </a:rPr>
              <a:t>Crear</a:t>
            </a:r>
            <a:r>
              <a:rPr lang="en-GB" altLang="es-ES" dirty="0" smtClean="0">
                <a:latin typeface="Arial Rounded MT Bold" panose="020F0704030504030204" pitchFamily="34" charset="0"/>
              </a:rPr>
              <a:t> un </a:t>
            </a:r>
            <a:r>
              <a:rPr lang="en-GB" altLang="es-ES" dirty="0" err="1" smtClean="0">
                <a:latin typeface="Arial Rounded MT Bold" panose="020F0704030504030204" pitchFamily="34" charset="0"/>
              </a:rPr>
              <a:t>conjunto</a:t>
            </a:r>
            <a:r>
              <a:rPr lang="en-GB" altLang="es-ES" dirty="0" smtClean="0">
                <a:latin typeface="Arial Rounded MT Bold" panose="020F0704030504030204" pitchFamily="34" charset="0"/>
              </a:rPr>
              <a:t> de </a:t>
            </a:r>
            <a:r>
              <a:rPr lang="en-GB" altLang="es-ES" dirty="0" err="1" smtClean="0">
                <a:latin typeface="Arial Rounded MT Bold" panose="020F0704030504030204" pitchFamily="34" charset="0"/>
              </a:rPr>
              <a:t>reglas</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muy</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claras</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sobre</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como</a:t>
            </a:r>
            <a:r>
              <a:rPr lang="en-GB" altLang="es-ES" dirty="0" smtClean="0">
                <a:latin typeface="Arial Rounded MT Bold" panose="020F0704030504030204" pitchFamily="34" charset="0"/>
              </a:rPr>
              <a:t> se </a:t>
            </a:r>
            <a:r>
              <a:rPr lang="en-GB" altLang="es-ES" dirty="0" err="1" smtClean="0">
                <a:latin typeface="Arial Rounded MT Bold" panose="020F0704030504030204" pitchFamily="34" charset="0"/>
              </a:rPr>
              <a:t>toman</a:t>
            </a:r>
            <a:r>
              <a:rPr lang="en-GB" altLang="es-ES" dirty="0" smtClean="0">
                <a:latin typeface="Arial Rounded MT Bold" panose="020F0704030504030204" pitchFamily="34" charset="0"/>
              </a:rPr>
              <a:t> las </a:t>
            </a:r>
            <a:r>
              <a:rPr lang="en-GB" altLang="es-ES" dirty="0" err="1" smtClean="0">
                <a:latin typeface="Arial Rounded MT Bold" panose="020F0704030504030204" pitchFamily="34" charset="0"/>
              </a:rPr>
              <a:t>decisiones</a:t>
            </a:r>
            <a:endParaRPr lang="en-GB" altLang="es-ES" dirty="0">
              <a:latin typeface="Arial Rounded MT Bold" panose="020F0704030504030204" pitchFamily="34" charset="0"/>
            </a:endParaRPr>
          </a:p>
          <a:p>
            <a:pPr>
              <a:defRPr/>
            </a:pPr>
            <a:r>
              <a:rPr lang="en-GB" altLang="es-ES" dirty="0">
                <a:latin typeface="Arial Rounded MT Bold" panose="020F0704030504030204" pitchFamily="34" charset="0"/>
              </a:rPr>
              <a:t>-</a:t>
            </a:r>
            <a:r>
              <a:rPr lang="en-GB" altLang="es-ES" dirty="0" err="1" smtClean="0">
                <a:latin typeface="Arial Rounded MT Bold" panose="020F0704030504030204" pitchFamily="34" charset="0"/>
              </a:rPr>
              <a:t>Crear</a:t>
            </a:r>
            <a:r>
              <a:rPr lang="en-GB" altLang="es-ES" dirty="0" smtClean="0">
                <a:latin typeface="Arial Rounded MT Bold" panose="020F0704030504030204" pitchFamily="34" charset="0"/>
              </a:rPr>
              <a:t> un </a:t>
            </a:r>
            <a:r>
              <a:rPr lang="en-GB" altLang="es-ES" dirty="0" err="1" smtClean="0">
                <a:latin typeface="Arial Rounded MT Bold" panose="020F0704030504030204" pitchFamily="34" charset="0"/>
              </a:rPr>
              <a:t>proceso</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muy</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claramente</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definido</a:t>
            </a:r>
            <a:r>
              <a:rPr lang="en-GB" altLang="es-ES" dirty="0" smtClean="0">
                <a:latin typeface="Arial Rounded MT Bold" panose="020F0704030504030204" pitchFamily="34" charset="0"/>
              </a:rPr>
              <a:t> para </a:t>
            </a:r>
            <a:r>
              <a:rPr lang="en-GB" altLang="es-ES" dirty="0" err="1" smtClean="0">
                <a:latin typeface="Arial Rounded MT Bold" panose="020F0704030504030204" pitchFamily="34" charset="0"/>
              </a:rPr>
              <a:t>asegurar</a:t>
            </a:r>
            <a:r>
              <a:rPr lang="en-GB" altLang="es-ES" dirty="0" smtClean="0">
                <a:latin typeface="Arial Rounded MT Bold" panose="020F0704030504030204" pitchFamily="34" charset="0"/>
              </a:rPr>
              <a:t> que </a:t>
            </a:r>
            <a:r>
              <a:rPr lang="en-GB" altLang="es-ES" dirty="0" err="1" smtClean="0">
                <a:latin typeface="Arial Rounded MT Bold" panose="020F0704030504030204" pitchFamily="34" charset="0"/>
              </a:rPr>
              <a:t>todos</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los</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miembros</a:t>
            </a:r>
            <a:r>
              <a:rPr lang="en-GB" altLang="es-ES" dirty="0" smtClean="0">
                <a:latin typeface="Arial Rounded MT Bold" panose="020F0704030504030204" pitchFamily="34" charset="0"/>
              </a:rPr>
              <a:t> del </a:t>
            </a:r>
            <a:r>
              <a:rPr lang="en-GB" altLang="es-ES" dirty="0" err="1" smtClean="0">
                <a:latin typeface="Arial Rounded MT Bold" panose="020F0704030504030204" pitchFamily="34" charset="0"/>
              </a:rPr>
              <a:t>equipo</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entreguen</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los</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resultados</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esperados</a:t>
            </a:r>
            <a:endParaRPr lang="en-GB" altLang="es-ES" dirty="0">
              <a:latin typeface="Arial Rounded MT Bold" panose="020F0704030504030204" pitchFamily="34" charset="0"/>
            </a:endParaRPr>
          </a:p>
          <a:p>
            <a:pPr>
              <a:defRPr/>
            </a:pPr>
            <a:r>
              <a:rPr lang="en-GB" altLang="es-ES" dirty="0">
                <a:latin typeface="Arial Rounded MT Bold" panose="020F0704030504030204" pitchFamily="34" charset="0"/>
              </a:rPr>
              <a:t>-</a:t>
            </a:r>
            <a:r>
              <a:rPr lang="en-GB" altLang="es-ES" dirty="0" err="1" smtClean="0">
                <a:latin typeface="Arial Rounded MT Bold" panose="020F0704030504030204" pitchFamily="34" charset="0"/>
              </a:rPr>
              <a:t>Promover</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una</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comunicación</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clara</a:t>
            </a:r>
            <a:r>
              <a:rPr lang="en-GB" altLang="es-ES" dirty="0" smtClean="0">
                <a:latin typeface="Arial Rounded MT Bold" panose="020F0704030504030204" pitchFamily="34" charset="0"/>
              </a:rPr>
              <a:t> y </a:t>
            </a:r>
            <a:r>
              <a:rPr lang="en-GB" altLang="es-ES" dirty="0" err="1" smtClean="0">
                <a:latin typeface="Arial Rounded MT Bold" panose="020F0704030504030204" pitchFamily="34" charset="0"/>
              </a:rPr>
              <a:t>abierta</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adaptada</a:t>
            </a:r>
            <a:r>
              <a:rPr lang="en-GB" altLang="es-ES" dirty="0" smtClean="0">
                <a:latin typeface="Arial Rounded MT Bold" panose="020F0704030504030204" pitchFamily="34" charset="0"/>
              </a:rPr>
              <a:t> </a:t>
            </a:r>
            <a:r>
              <a:rPr lang="en-GB" altLang="es-ES" dirty="0" err="1" smtClean="0">
                <a:latin typeface="Arial Rounded MT Bold" panose="020F0704030504030204" pitchFamily="34" charset="0"/>
              </a:rPr>
              <a:t>adecuadamente</a:t>
            </a:r>
            <a:r>
              <a:rPr lang="en-GB" altLang="es-ES" dirty="0" smtClean="0">
                <a:latin typeface="Arial Rounded MT Bold" panose="020F0704030504030204" pitchFamily="34" charset="0"/>
              </a:rPr>
              <a:t> a las </a:t>
            </a:r>
            <a:r>
              <a:rPr lang="en-GB" altLang="es-ES" dirty="0" err="1" smtClean="0">
                <a:latin typeface="Arial Rounded MT Bold" panose="020F0704030504030204" pitchFamily="34" charset="0"/>
              </a:rPr>
              <a:t>características</a:t>
            </a:r>
            <a:r>
              <a:rPr lang="en-GB" altLang="es-ES" dirty="0" smtClean="0">
                <a:latin typeface="Arial Rounded MT Bold" panose="020F0704030504030204" pitchFamily="34" charset="0"/>
              </a:rPr>
              <a:t> del </a:t>
            </a:r>
            <a:r>
              <a:rPr lang="en-GB" altLang="es-ES" dirty="0" err="1" smtClean="0">
                <a:latin typeface="Arial Rounded MT Bold" panose="020F0704030504030204" pitchFamily="34" charset="0"/>
              </a:rPr>
              <a:t>equipo</a:t>
            </a:r>
            <a:endParaRPr lang="en-GB" altLang="es-ES" dirty="0">
              <a:latin typeface="Arial Rounded MT Bold" panose="020F0704030504030204" pitchFamily="34" charset="0"/>
            </a:endParaRPr>
          </a:p>
        </p:txBody>
      </p:sp>
    </p:spTree>
    <p:extLst>
      <p:ext uri="{BB962C8B-B14F-4D97-AF65-F5344CB8AC3E}">
        <p14:creationId xmlns:p14="http://schemas.microsoft.com/office/powerpoint/2010/main" val="306261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shirt&#10;&#10;Description automatically generated">
            <a:extLst>
              <a:ext uri="{FF2B5EF4-FFF2-40B4-BE49-F238E27FC236}">
                <a16:creationId xmlns:a16="http://schemas.microsoft.com/office/drawing/2014/main" xmlns="" id="{BE04E791-B8C0-4FB3-B160-C972B4D0DE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827" r="10825"/>
          <a:stretch/>
        </p:blipFill>
        <p:spPr>
          <a:xfrm>
            <a:off x="7224174" y="1514182"/>
            <a:ext cx="4933129" cy="4912246"/>
          </a:xfrm>
          <a:prstGeom prst="rect">
            <a:avLst/>
          </a:prstGeom>
        </p:spPr>
      </p:pic>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tangolo 1">
            <a:extLst>
              <a:ext uri="{FF2B5EF4-FFF2-40B4-BE49-F238E27FC236}">
                <a16:creationId xmlns:a16="http://schemas.microsoft.com/office/drawing/2014/main" xmlns="" id="{50937956-F9E8-4796-8E1E-2932BB6CF382}"/>
              </a:ext>
            </a:extLst>
          </p:cNvPr>
          <p:cNvSpPr/>
          <p:nvPr/>
        </p:nvSpPr>
        <p:spPr>
          <a:xfrm>
            <a:off x="2353995" y="1180668"/>
            <a:ext cx="5828471" cy="5078313"/>
          </a:xfrm>
          <a:prstGeom prst="rect">
            <a:avLst/>
          </a:prstGeom>
        </p:spPr>
        <p:txBody>
          <a:bodyPr wrap="square">
            <a:spAutoFit/>
          </a:bodyPr>
          <a:lstStyle/>
          <a:p>
            <a:pPr>
              <a:defRPr/>
            </a:pPr>
            <a:r>
              <a:rPr lang="en-GB" altLang="es-ES" dirty="0">
                <a:solidFill>
                  <a:schemeClr val="accent6">
                    <a:lumMod val="75000"/>
                  </a:schemeClr>
                </a:solidFill>
                <a:latin typeface="Arial Rounded MT Bold" panose="020F0704030504030204" pitchFamily="34" charset="0"/>
              </a:rPr>
              <a:t>5. </a:t>
            </a:r>
            <a:r>
              <a:rPr lang="en-GB" altLang="es-ES" dirty="0" err="1" smtClean="0">
                <a:solidFill>
                  <a:schemeClr val="accent6">
                    <a:lumMod val="75000"/>
                  </a:schemeClr>
                </a:solidFill>
                <a:latin typeface="Arial Rounded MT Bold" panose="020F0704030504030204" pitchFamily="34" charset="0"/>
              </a:rPr>
              <a:t>Reglas</a:t>
            </a:r>
            <a:r>
              <a:rPr lang="en-GB" altLang="es-ES" dirty="0" smtClean="0">
                <a:solidFill>
                  <a:schemeClr val="accent6">
                    <a:lumMod val="75000"/>
                  </a:schemeClr>
                </a:solidFill>
                <a:latin typeface="Arial Rounded MT Bold" panose="020F0704030504030204" pitchFamily="34" charset="0"/>
              </a:rPr>
              <a:t> </a:t>
            </a:r>
            <a:r>
              <a:rPr lang="en-GB" altLang="es-ES" dirty="0" err="1" smtClean="0">
                <a:solidFill>
                  <a:schemeClr val="accent6">
                    <a:lumMod val="75000"/>
                  </a:schemeClr>
                </a:solidFill>
                <a:latin typeface="Arial Rounded MT Bold" panose="020F0704030504030204" pitchFamily="34" charset="0"/>
              </a:rPr>
              <a:t>básicas</a:t>
            </a:r>
            <a:r>
              <a:rPr lang="en-GB" altLang="es-ES" dirty="0" smtClean="0">
                <a:solidFill>
                  <a:schemeClr val="accent6">
                    <a:lumMod val="75000"/>
                  </a:schemeClr>
                </a:solidFill>
                <a:latin typeface="Arial Rounded MT Bold" panose="020F0704030504030204" pitchFamily="34" charset="0"/>
              </a:rPr>
              <a:t> de </a:t>
            </a:r>
            <a:r>
              <a:rPr lang="en-GB" altLang="es-ES" dirty="0" err="1" smtClean="0">
                <a:solidFill>
                  <a:schemeClr val="accent6">
                    <a:lumMod val="75000"/>
                  </a:schemeClr>
                </a:solidFill>
                <a:latin typeface="Arial Rounded MT Bold" panose="020F0704030504030204" pitchFamily="34" charset="0"/>
              </a:rPr>
              <a:t>los</a:t>
            </a:r>
            <a:r>
              <a:rPr lang="en-GB" altLang="es-ES" dirty="0" smtClean="0">
                <a:solidFill>
                  <a:schemeClr val="accent6">
                    <a:lumMod val="75000"/>
                  </a:schemeClr>
                </a:solidFill>
                <a:latin typeface="Arial Rounded MT Bold" panose="020F0704030504030204" pitchFamily="34" charset="0"/>
              </a:rPr>
              <a:t> </a:t>
            </a:r>
            <a:r>
              <a:rPr lang="en-GB" altLang="es-ES" dirty="0" err="1" smtClean="0">
                <a:solidFill>
                  <a:schemeClr val="accent6">
                    <a:lumMod val="75000"/>
                  </a:schemeClr>
                </a:solidFill>
                <a:latin typeface="Arial Rounded MT Bold" panose="020F0704030504030204" pitchFamily="34" charset="0"/>
              </a:rPr>
              <a:t>equipos</a:t>
            </a:r>
            <a:r>
              <a:rPr lang="en-GB" altLang="es-ES" dirty="0" smtClean="0">
                <a:solidFill>
                  <a:schemeClr val="accent6">
                    <a:lumMod val="75000"/>
                  </a:schemeClr>
                </a:solidFill>
                <a:latin typeface="Arial Rounded MT Bold" panose="020F0704030504030204" pitchFamily="34" charset="0"/>
              </a:rPr>
              <a:t> </a:t>
            </a:r>
            <a:r>
              <a:rPr lang="en-GB" altLang="es-ES" dirty="0" err="1" smtClean="0">
                <a:solidFill>
                  <a:schemeClr val="accent6">
                    <a:lumMod val="75000"/>
                  </a:schemeClr>
                </a:solidFill>
                <a:latin typeface="Arial Rounded MT Bold" panose="020F0704030504030204" pitchFamily="34" charset="0"/>
              </a:rPr>
              <a:t>virtuales</a:t>
            </a:r>
            <a:r>
              <a:rPr lang="en-GB" altLang="es-ES" dirty="0" smtClean="0">
                <a:solidFill>
                  <a:schemeClr val="accent6">
                    <a:lumMod val="75000"/>
                  </a:schemeClr>
                </a:solidFill>
                <a:latin typeface="Arial Rounded MT Bold" panose="020F0704030504030204" pitchFamily="34" charset="0"/>
              </a:rPr>
              <a:t>: </a:t>
            </a:r>
            <a:endParaRPr lang="en-GB" altLang="es-ES" dirty="0">
              <a:solidFill>
                <a:schemeClr val="accent6">
                  <a:lumMod val="75000"/>
                </a:schemeClr>
              </a:solidFill>
              <a:latin typeface="Arial Rounded MT Bold" panose="020F0704030504030204" pitchFamily="34" charset="0"/>
            </a:endParaRPr>
          </a:p>
          <a:p>
            <a:pPr>
              <a:defRPr/>
            </a:pPr>
            <a:endParaRPr lang="en-GB" altLang="es-ES" dirty="0">
              <a:solidFill>
                <a:schemeClr val="accent6">
                  <a:lumMod val="75000"/>
                </a:schemeClr>
              </a:solidFill>
              <a:latin typeface="Arial Rounded MT Bold" panose="020F0704030504030204" pitchFamily="34" charset="0"/>
            </a:endParaRPr>
          </a:p>
          <a:p>
            <a:pPr>
              <a:defRPr/>
            </a:pPr>
            <a:r>
              <a:rPr lang="es-ES" dirty="0">
                <a:latin typeface="Arial Rounded MT Bold" panose="020F0704030504030204" pitchFamily="34" charset="0"/>
              </a:rPr>
              <a:t>Decidir </a:t>
            </a:r>
            <a:r>
              <a:rPr lang="es-ES" dirty="0" smtClean="0">
                <a:latin typeface="Arial Rounded MT Bold" panose="020F0704030504030204" pitchFamily="34" charset="0"/>
              </a:rPr>
              <a:t>conjuntamente y </a:t>
            </a:r>
            <a:r>
              <a:rPr lang="es-ES" dirty="0">
                <a:latin typeface="Arial Rounded MT Bold" panose="020F0704030504030204" pitchFamily="34" charset="0"/>
              </a:rPr>
              <a:t>mantener por escrito, accesible a todos, lo siguiente: </a:t>
            </a:r>
            <a:endParaRPr lang="es-ES" dirty="0" smtClean="0">
              <a:latin typeface="Arial Rounded MT Bold" panose="020F0704030504030204" pitchFamily="34" charset="0"/>
            </a:endParaRPr>
          </a:p>
          <a:p>
            <a:pPr>
              <a:defRPr/>
            </a:pPr>
            <a:r>
              <a:rPr lang="es-ES" dirty="0" smtClean="0">
                <a:latin typeface="Arial Rounded MT Bold" panose="020F0704030504030204" pitchFamily="34" charset="0"/>
              </a:rPr>
              <a:t>-</a:t>
            </a:r>
            <a:r>
              <a:rPr lang="es-ES" dirty="0">
                <a:latin typeface="Arial Rounded MT Bold" panose="020F0704030504030204" pitchFamily="34" charset="0"/>
              </a:rPr>
              <a:t>Hora de inicio y finalización de la jornada laboral para todos </a:t>
            </a:r>
            <a:endParaRPr lang="es-ES" dirty="0" smtClean="0">
              <a:latin typeface="Arial Rounded MT Bold" panose="020F0704030504030204" pitchFamily="34" charset="0"/>
            </a:endParaRPr>
          </a:p>
          <a:p>
            <a:pPr>
              <a:defRPr/>
            </a:pPr>
            <a:r>
              <a:rPr lang="es-ES" dirty="0" smtClean="0">
                <a:latin typeface="Arial Rounded MT Bold" panose="020F0704030504030204" pitchFamily="34" charset="0"/>
              </a:rPr>
              <a:t>-Tiempo </a:t>
            </a:r>
            <a:r>
              <a:rPr lang="es-ES" dirty="0">
                <a:latin typeface="Arial Rounded MT Bold" panose="020F0704030504030204" pitchFamily="34" charset="0"/>
              </a:rPr>
              <a:t>de respuesta </a:t>
            </a:r>
            <a:r>
              <a:rPr lang="es-ES" dirty="0" smtClean="0">
                <a:latin typeface="Arial Rounded MT Bold" panose="020F0704030504030204" pitchFamily="34" charset="0"/>
              </a:rPr>
              <a:t>del </a:t>
            </a:r>
            <a:r>
              <a:rPr lang="es-ES" dirty="0">
                <a:latin typeface="Arial Rounded MT Bold" panose="020F0704030504030204" pitchFamily="34" charset="0"/>
              </a:rPr>
              <a:t>correo electrónico </a:t>
            </a:r>
            <a:endParaRPr lang="es-ES" dirty="0" smtClean="0">
              <a:latin typeface="Arial Rounded MT Bold" panose="020F0704030504030204" pitchFamily="34" charset="0"/>
            </a:endParaRPr>
          </a:p>
          <a:p>
            <a:pPr>
              <a:defRPr/>
            </a:pPr>
            <a:r>
              <a:rPr lang="es-ES" dirty="0" smtClean="0">
                <a:latin typeface="Arial Rounded MT Bold" panose="020F0704030504030204" pitchFamily="34" charset="0"/>
              </a:rPr>
              <a:t>-Cuánto </a:t>
            </a:r>
            <a:r>
              <a:rPr lang="es-ES" dirty="0">
                <a:latin typeface="Arial Rounded MT Bold" panose="020F0704030504030204" pitchFamily="34" charset="0"/>
              </a:rPr>
              <a:t>durarán las reuniones </a:t>
            </a:r>
            <a:r>
              <a:rPr lang="es-ES" dirty="0" smtClean="0">
                <a:latin typeface="Arial Rounded MT Bold" panose="020F0704030504030204" pitchFamily="34" charset="0"/>
              </a:rPr>
              <a:t>online</a:t>
            </a:r>
          </a:p>
          <a:p>
            <a:pPr>
              <a:defRPr/>
            </a:pPr>
            <a:r>
              <a:rPr lang="es-ES" dirty="0" smtClean="0">
                <a:latin typeface="Arial Rounded MT Bold" panose="020F0704030504030204" pitchFamily="34" charset="0"/>
              </a:rPr>
              <a:t>-Duración de los </a:t>
            </a:r>
            <a:r>
              <a:rPr lang="es-ES" dirty="0">
                <a:latin typeface="Arial Rounded MT Bold" panose="020F0704030504030204" pitchFamily="34" charset="0"/>
              </a:rPr>
              <a:t>descansos </a:t>
            </a:r>
            <a:endParaRPr lang="es-ES" dirty="0" smtClean="0">
              <a:latin typeface="Arial Rounded MT Bold" panose="020F0704030504030204" pitchFamily="34" charset="0"/>
            </a:endParaRPr>
          </a:p>
          <a:p>
            <a:pPr>
              <a:defRPr/>
            </a:pPr>
            <a:r>
              <a:rPr lang="es-ES" dirty="0" smtClean="0">
                <a:latin typeface="Arial Rounded MT Bold" panose="020F0704030504030204" pitchFamily="34" charset="0"/>
              </a:rPr>
              <a:t>-Tono </a:t>
            </a:r>
            <a:r>
              <a:rPr lang="es-ES" dirty="0">
                <a:latin typeface="Arial Rounded MT Bold" panose="020F0704030504030204" pitchFamily="34" charset="0"/>
              </a:rPr>
              <a:t>de comunicación preferido (más formal o más relajado) </a:t>
            </a:r>
            <a:endParaRPr lang="es-ES" dirty="0" smtClean="0">
              <a:latin typeface="Arial Rounded MT Bold" panose="020F0704030504030204" pitchFamily="34" charset="0"/>
            </a:endParaRPr>
          </a:p>
          <a:p>
            <a:pPr>
              <a:defRPr/>
            </a:pPr>
            <a:r>
              <a:rPr lang="es-ES" dirty="0" smtClean="0">
                <a:latin typeface="Arial Rounded MT Bold" panose="020F0704030504030204" pitchFamily="34" charset="0"/>
              </a:rPr>
              <a:t>-Aspectos </a:t>
            </a:r>
            <a:r>
              <a:rPr lang="es-ES" dirty="0">
                <a:latin typeface="Arial Rounded MT Bold" panose="020F0704030504030204" pitchFamily="34" charset="0"/>
              </a:rPr>
              <a:t>culturales (fiestas nacionales / religiosas) </a:t>
            </a:r>
            <a:endParaRPr lang="es-ES" dirty="0" smtClean="0">
              <a:latin typeface="Arial Rounded MT Bold" panose="020F0704030504030204" pitchFamily="34" charset="0"/>
            </a:endParaRPr>
          </a:p>
          <a:p>
            <a:pPr>
              <a:defRPr/>
            </a:pPr>
            <a:r>
              <a:rPr lang="es-ES" dirty="0" smtClean="0">
                <a:latin typeface="Arial Rounded MT Bold" panose="020F0704030504030204" pitchFamily="34" charset="0"/>
              </a:rPr>
              <a:t>-Cómo </a:t>
            </a:r>
            <a:r>
              <a:rPr lang="es-ES" dirty="0">
                <a:latin typeface="Arial Rounded MT Bold" panose="020F0704030504030204" pitchFamily="34" charset="0"/>
              </a:rPr>
              <a:t>se toman las decisiones </a:t>
            </a:r>
            <a:endParaRPr lang="es-ES" dirty="0" smtClean="0">
              <a:latin typeface="Arial Rounded MT Bold" panose="020F0704030504030204" pitchFamily="34" charset="0"/>
            </a:endParaRPr>
          </a:p>
          <a:p>
            <a:pPr>
              <a:defRPr/>
            </a:pPr>
            <a:r>
              <a:rPr lang="es-ES" dirty="0" smtClean="0">
                <a:latin typeface="Arial Rounded MT Bold" panose="020F0704030504030204" pitchFamily="34" charset="0"/>
              </a:rPr>
              <a:t>-Seguimiento </a:t>
            </a:r>
            <a:r>
              <a:rPr lang="es-ES" dirty="0">
                <a:latin typeface="Arial Rounded MT Bold" panose="020F0704030504030204" pitchFamily="34" charset="0"/>
              </a:rPr>
              <a:t>e informes de tareas </a:t>
            </a:r>
            <a:endParaRPr lang="es-ES" dirty="0" smtClean="0">
              <a:latin typeface="Arial Rounded MT Bold" panose="020F0704030504030204" pitchFamily="34" charset="0"/>
            </a:endParaRPr>
          </a:p>
          <a:p>
            <a:pPr>
              <a:defRPr/>
            </a:pPr>
            <a:r>
              <a:rPr lang="es-ES" dirty="0" smtClean="0">
                <a:latin typeface="Arial Rounded MT Bold" panose="020F0704030504030204" pitchFamily="34" charset="0"/>
              </a:rPr>
              <a:t>-Responsabilidad </a:t>
            </a:r>
            <a:r>
              <a:rPr lang="es-ES" dirty="0">
                <a:latin typeface="Arial Rounded MT Bold" panose="020F0704030504030204" pitchFamily="34" charset="0"/>
              </a:rPr>
              <a:t>(por ejemplo, qué sucede si alguien no completa las tareas asignadas</a:t>
            </a:r>
            <a:r>
              <a:rPr lang="es-ES" dirty="0" smtClean="0">
                <a:latin typeface="Arial Rounded MT Bold" panose="020F0704030504030204" pitchFamily="34" charset="0"/>
              </a:rPr>
              <a:t>)</a:t>
            </a:r>
          </a:p>
          <a:p>
            <a:pPr>
              <a:defRPr/>
            </a:pPr>
            <a:r>
              <a:rPr lang="es-ES" dirty="0" smtClean="0">
                <a:latin typeface="Arial Rounded MT Bold" panose="020F0704030504030204" pitchFamily="34" charset="0"/>
              </a:rPr>
              <a:t>-Reglas </a:t>
            </a:r>
            <a:r>
              <a:rPr lang="es-ES" dirty="0">
                <a:latin typeface="Arial Rounded MT Bold" panose="020F0704030504030204" pitchFamily="34" charset="0"/>
              </a:rPr>
              <a:t>de comunicación</a:t>
            </a:r>
            <a:endParaRPr lang="en-GB" altLang="es-ES" dirty="0">
              <a:latin typeface="Arial Rounded MT Bold" panose="020F0704030504030204" pitchFamily="34" charset="0"/>
            </a:endParaRPr>
          </a:p>
        </p:txBody>
      </p:sp>
      <p:sp>
        <p:nvSpPr>
          <p:cNvPr id="6" name="TextBox 5">
            <a:extLst>
              <a:ext uri="{FF2B5EF4-FFF2-40B4-BE49-F238E27FC236}">
                <a16:creationId xmlns:a16="http://schemas.microsoft.com/office/drawing/2014/main" xmlns="" id="{998E055F-BB3F-4333-9854-C85DAD820635}"/>
              </a:ext>
            </a:extLst>
          </p:cNvPr>
          <p:cNvSpPr txBox="1"/>
          <p:nvPr/>
        </p:nvSpPr>
        <p:spPr>
          <a:xfrm>
            <a:off x="2527277" y="342655"/>
            <a:ext cx="7338871" cy="646331"/>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Gestión</a:t>
            </a:r>
            <a:r>
              <a:rPr lang="en-GB" sz="3600" b="1" dirty="0">
                <a:solidFill>
                  <a:schemeClr val="accent1">
                    <a:lumMod val="75000"/>
                  </a:schemeClr>
                </a:solidFill>
                <a:latin typeface="Arial Rounded MT Bold" panose="020F0704030504030204" pitchFamily="34" charset="0"/>
              </a:rPr>
              <a:t> de </a:t>
            </a:r>
            <a:r>
              <a:rPr lang="en-GB" sz="3600" b="1" dirty="0" err="1">
                <a:solidFill>
                  <a:schemeClr val="accent1">
                    <a:lumMod val="75000"/>
                  </a:schemeClr>
                </a:solidFill>
                <a:latin typeface="Arial Rounded MT Bold" panose="020F0704030504030204" pitchFamily="34" charset="0"/>
              </a:rPr>
              <a:t>equipos</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virtuales</a:t>
            </a:r>
            <a:endParaRPr lang="en-GB" sz="3600" b="1" dirty="0">
              <a:solidFill>
                <a:schemeClr val="accent1">
                  <a:lumMod val="75000"/>
                </a:schemeClr>
              </a:solidFill>
            </a:endParaRPr>
          </a:p>
        </p:txBody>
      </p:sp>
    </p:spTree>
    <p:extLst>
      <p:ext uri="{BB962C8B-B14F-4D97-AF65-F5344CB8AC3E}">
        <p14:creationId xmlns:p14="http://schemas.microsoft.com/office/powerpoint/2010/main" val="45597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oy, room&#10;&#10;Description automatically generated">
            <a:extLst>
              <a:ext uri="{FF2B5EF4-FFF2-40B4-BE49-F238E27FC236}">
                <a16:creationId xmlns:a16="http://schemas.microsoft.com/office/drawing/2014/main" xmlns="" id="{E31BE8CE-B16E-4E47-8658-0B3AFAB473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7861" y="1868557"/>
            <a:ext cx="3665428" cy="3589563"/>
          </a:xfrm>
          <a:prstGeom prst="rect">
            <a:avLst/>
          </a:prstGeom>
        </p:spPr>
      </p:pic>
      <p:pic>
        <p:nvPicPr>
          <p:cNvPr id="4" name="Picture 3">
            <a:extLst>
              <a:ext uri="{FF2B5EF4-FFF2-40B4-BE49-F238E27FC236}">
                <a16:creationId xmlns:a16="http://schemas.microsoft.com/office/drawing/2014/main" xmlns="" id="{85865C23-FDA8-490F-8361-E20DBD13A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9577" y="6246319"/>
            <a:ext cx="2583712" cy="563309"/>
          </a:xfrm>
          <a:prstGeom prst="rect">
            <a:avLst/>
          </a:prstGeom>
        </p:spPr>
      </p:pic>
      <p:pic>
        <p:nvPicPr>
          <p:cNvPr id="5" name="Picture 9">
            <a:extLst>
              <a:ext uri="{FF2B5EF4-FFF2-40B4-BE49-F238E27FC236}">
                <a16:creationId xmlns:a16="http://schemas.microsoft.com/office/drawing/2014/main" xmlns="" id="{976701B4-6DF0-4CEE-A08F-7C887CCE0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972" y="6246320"/>
            <a:ext cx="7324605" cy="5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6FE8CDF-E525-4D48-807A-666B11F67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0739" y="48371"/>
            <a:ext cx="2281389" cy="1645920"/>
          </a:xfrm>
          <a:prstGeom prst="rect">
            <a:avLst/>
          </a:prstGeom>
        </p:spPr>
      </p:pic>
      <p:sp>
        <p:nvSpPr>
          <p:cNvPr id="8" name="Rectangle 7">
            <a:extLst>
              <a:ext uri="{FF2B5EF4-FFF2-40B4-BE49-F238E27FC236}">
                <a16:creationId xmlns:a16="http://schemas.microsoft.com/office/drawing/2014/main" xmlns="" id="{B5DCD84E-B419-43F8-A6CF-656752529A76}"/>
              </a:ext>
            </a:extLst>
          </p:cNvPr>
          <p:cNvSpPr/>
          <p:nvPr/>
        </p:nvSpPr>
        <p:spPr>
          <a:xfrm>
            <a:off x="581990" y="0"/>
            <a:ext cx="77857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EC82A64-2E26-47B1-841D-160325C619E0}"/>
              </a:ext>
            </a:extLst>
          </p:cNvPr>
          <p:cNvSpPr/>
          <p:nvPr/>
        </p:nvSpPr>
        <p:spPr>
          <a:xfrm>
            <a:off x="-32987" y="0"/>
            <a:ext cx="778576" cy="68580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F256B2B-1435-461D-8F62-75B1C92F1923}"/>
              </a:ext>
            </a:extLst>
          </p:cNvPr>
          <p:cNvSpPr/>
          <p:nvPr/>
        </p:nvSpPr>
        <p:spPr>
          <a:xfrm>
            <a:off x="1360566" y="0"/>
            <a:ext cx="797733"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tangolo 1">
            <a:extLst>
              <a:ext uri="{FF2B5EF4-FFF2-40B4-BE49-F238E27FC236}">
                <a16:creationId xmlns:a16="http://schemas.microsoft.com/office/drawing/2014/main" xmlns="" id="{50937956-F9E8-4796-8E1E-2932BB6CF382}"/>
              </a:ext>
            </a:extLst>
          </p:cNvPr>
          <p:cNvSpPr/>
          <p:nvPr/>
        </p:nvSpPr>
        <p:spPr>
          <a:xfrm>
            <a:off x="2338466" y="1013851"/>
            <a:ext cx="6325849" cy="5355312"/>
          </a:xfrm>
          <a:prstGeom prst="rect">
            <a:avLst/>
          </a:prstGeom>
        </p:spPr>
        <p:txBody>
          <a:bodyPr wrap="square">
            <a:spAutoFit/>
          </a:bodyPr>
          <a:lstStyle/>
          <a:p>
            <a:pPr>
              <a:defRPr/>
            </a:pPr>
            <a:r>
              <a:rPr lang="en-GB" altLang="es-ES" dirty="0">
                <a:solidFill>
                  <a:schemeClr val="accent6">
                    <a:lumMod val="75000"/>
                  </a:schemeClr>
                </a:solidFill>
                <a:latin typeface="Arial Rounded MT Bold" panose="020F0704030504030204" pitchFamily="34" charset="0"/>
              </a:rPr>
              <a:t>6. </a:t>
            </a:r>
            <a:r>
              <a:rPr lang="en-GB" altLang="es-ES" dirty="0" err="1" smtClean="0">
                <a:solidFill>
                  <a:schemeClr val="accent6">
                    <a:lumMod val="75000"/>
                  </a:schemeClr>
                </a:solidFill>
                <a:latin typeface="Arial Rounded MT Bold" panose="020F0704030504030204" pitchFamily="34" charset="0"/>
              </a:rPr>
              <a:t>Formalización</a:t>
            </a:r>
            <a:r>
              <a:rPr lang="en-GB" altLang="es-ES" dirty="0" smtClean="0">
                <a:solidFill>
                  <a:schemeClr val="accent6">
                    <a:lumMod val="75000"/>
                  </a:schemeClr>
                </a:solidFill>
                <a:latin typeface="Arial Rounded MT Bold" panose="020F0704030504030204" pitchFamily="34" charset="0"/>
              </a:rPr>
              <a:t> de roles del </a:t>
            </a:r>
            <a:r>
              <a:rPr lang="en-GB" altLang="es-ES" dirty="0" err="1" smtClean="0">
                <a:solidFill>
                  <a:schemeClr val="accent6">
                    <a:lumMod val="75000"/>
                  </a:schemeClr>
                </a:solidFill>
                <a:latin typeface="Arial Rounded MT Bold" panose="020F0704030504030204" pitchFamily="34" charset="0"/>
              </a:rPr>
              <a:t>equipo</a:t>
            </a:r>
            <a:r>
              <a:rPr lang="en-GB" altLang="es-ES" dirty="0" smtClean="0">
                <a:solidFill>
                  <a:schemeClr val="accent6">
                    <a:lumMod val="75000"/>
                  </a:schemeClr>
                </a:solidFill>
                <a:latin typeface="Arial Rounded MT Bold" panose="020F0704030504030204" pitchFamily="34" charset="0"/>
              </a:rPr>
              <a:t>: </a:t>
            </a:r>
            <a:endParaRPr lang="en-GB" altLang="es-ES" dirty="0">
              <a:solidFill>
                <a:schemeClr val="accent6">
                  <a:lumMod val="75000"/>
                </a:schemeClr>
              </a:solidFill>
              <a:latin typeface="Arial Rounded MT Bold" panose="020F0704030504030204" pitchFamily="34" charset="0"/>
            </a:endParaRPr>
          </a:p>
          <a:p>
            <a:pPr>
              <a:defRPr/>
            </a:pPr>
            <a:endParaRPr lang="en-GB" altLang="es-ES" dirty="0">
              <a:solidFill>
                <a:schemeClr val="accent6">
                  <a:lumMod val="75000"/>
                </a:schemeClr>
              </a:solidFill>
              <a:latin typeface="Arial Rounded MT Bold" panose="020F0704030504030204" pitchFamily="34" charset="0"/>
            </a:endParaRPr>
          </a:p>
          <a:p>
            <a:pPr>
              <a:defRPr/>
            </a:pPr>
            <a:r>
              <a:rPr lang="en-GB" altLang="es-ES" dirty="0" smtClean="0">
                <a:latin typeface="Arial Rounded MT Bold" panose="020F0704030504030204" pitchFamily="34" charset="0"/>
              </a:rPr>
              <a:t>“</a:t>
            </a:r>
            <a:r>
              <a:rPr lang="es-ES_tradnl" dirty="0">
                <a:latin typeface="Arial Rounded MT Bold" panose="020F0704030504030204" pitchFamily="34" charset="0"/>
              </a:rPr>
              <a:t>La responsabilidad de todos no es la responsabilidad de una única persona</a:t>
            </a:r>
            <a:r>
              <a:rPr lang="en-GB" altLang="es-ES" dirty="0" smtClean="0">
                <a:latin typeface="Arial Rounded MT Bold" panose="020F0704030504030204" pitchFamily="34" charset="0"/>
              </a:rPr>
              <a:t>”</a:t>
            </a:r>
            <a:endParaRPr lang="en-GB" altLang="es-ES" dirty="0">
              <a:latin typeface="Arial Rounded MT Bold" panose="020F0704030504030204" pitchFamily="34" charset="0"/>
            </a:endParaRPr>
          </a:p>
          <a:p>
            <a:pPr>
              <a:defRPr/>
            </a:pPr>
            <a:endParaRPr lang="en-GB" altLang="es-ES" dirty="0">
              <a:latin typeface="Arial Rounded MT Bold" panose="020F0704030504030204" pitchFamily="34" charset="0"/>
            </a:endParaRPr>
          </a:p>
          <a:p>
            <a:pPr>
              <a:defRPr/>
            </a:pPr>
            <a:r>
              <a:rPr lang="es-ES" dirty="0">
                <a:latin typeface="Arial Rounded MT Bold" panose="020F0704030504030204" pitchFamily="34" charset="0"/>
              </a:rPr>
              <a:t>Las tareas no asignadas se pueden "olvidar" fácilmente o pasar por alto cuando se trabaja con un equipo virtual. Aunque la flexibilidad de roles es </a:t>
            </a:r>
            <a:r>
              <a:rPr lang="es-ES" dirty="0" smtClean="0">
                <a:latin typeface="Arial Rounded MT Bold" panose="020F0704030504030204" pitchFamily="34" charset="0"/>
              </a:rPr>
              <a:t>algo muy bueno, </a:t>
            </a:r>
            <a:r>
              <a:rPr lang="es-ES" dirty="0">
                <a:latin typeface="Arial Rounded MT Bold" panose="020F0704030504030204" pitchFamily="34" charset="0"/>
              </a:rPr>
              <a:t>aún </a:t>
            </a:r>
            <a:r>
              <a:rPr lang="es-ES" dirty="0" smtClean="0">
                <a:latin typeface="Arial Rounded MT Bold" panose="020F0704030504030204" pitchFamily="34" charset="0"/>
              </a:rPr>
              <a:t>se debe </a:t>
            </a:r>
            <a:r>
              <a:rPr lang="es-ES" dirty="0">
                <a:latin typeface="Arial Rounded MT Bold" panose="020F0704030504030204" pitchFamily="34" charset="0"/>
              </a:rPr>
              <a:t>definir claramente lo que </a:t>
            </a:r>
            <a:r>
              <a:rPr lang="es-ES" dirty="0" smtClean="0">
                <a:latin typeface="Arial Rounded MT Bold" panose="020F0704030504030204" pitchFamily="34" charset="0"/>
              </a:rPr>
              <a:t>cada uno debe </a:t>
            </a:r>
            <a:r>
              <a:rPr lang="es-ES" dirty="0">
                <a:latin typeface="Arial Rounded MT Bold" panose="020F0704030504030204" pitchFamily="34" charset="0"/>
              </a:rPr>
              <a:t>hacer, cómo y cuándo (incluidas las tareas periódicas y puntuales). </a:t>
            </a:r>
            <a:endParaRPr lang="es-ES" dirty="0" smtClean="0">
              <a:latin typeface="Arial Rounded MT Bold" panose="020F0704030504030204" pitchFamily="34" charset="0"/>
            </a:endParaRPr>
          </a:p>
          <a:p>
            <a:pPr>
              <a:defRPr/>
            </a:pPr>
            <a:r>
              <a:rPr lang="es-ES" dirty="0" smtClean="0">
                <a:latin typeface="Arial Rounded MT Bold" panose="020F0704030504030204" pitchFamily="34" charset="0"/>
              </a:rPr>
              <a:t>Para </a:t>
            </a:r>
            <a:r>
              <a:rPr lang="es-ES" dirty="0">
                <a:latin typeface="Arial Rounded MT Bold" panose="020F0704030504030204" pitchFamily="34" charset="0"/>
              </a:rPr>
              <a:t>que todos entiendan claramente lo que </a:t>
            </a:r>
            <a:r>
              <a:rPr lang="es-ES" dirty="0" smtClean="0">
                <a:latin typeface="Arial Rounded MT Bold" panose="020F0704030504030204" pitchFamily="34" charset="0"/>
              </a:rPr>
              <a:t>hay </a:t>
            </a:r>
            <a:r>
              <a:rPr lang="es-ES" dirty="0">
                <a:latin typeface="Arial Rounded MT Bold" panose="020F0704030504030204" pitchFamily="34" charset="0"/>
              </a:rPr>
              <a:t>que hacer, no tenga miedo de comunicarse en exceso si es necesario. </a:t>
            </a:r>
            <a:endParaRPr lang="es-ES" dirty="0" smtClean="0">
              <a:latin typeface="Arial Rounded MT Bold" panose="020F0704030504030204" pitchFamily="34" charset="0"/>
            </a:endParaRPr>
          </a:p>
          <a:p>
            <a:pPr>
              <a:defRPr/>
            </a:pPr>
            <a:r>
              <a:rPr lang="es-ES" dirty="0" smtClean="0">
                <a:latin typeface="Arial Rounded MT Bold" panose="020F0704030504030204" pitchFamily="34" charset="0"/>
              </a:rPr>
              <a:t>Después </a:t>
            </a:r>
            <a:r>
              <a:rPr lang="es-ES" dirty="0">
                <a:latin typeface="Arial Rounded MT Bold" panose="020F0704030504030204" pitchFamily="34" charset="0"/>
              </a:rPr>
              <a:t>de discutirlos durante una reunión, también deben estar disponibles por escrito para consultas adicionales (ya sea como actas de la reunión o introducidas como tareas en el </a:t>
            </a:r>
            <a:r>
              <a:rPr lang="es-ES" dirty="0" smtClean="0">
                <a:latin typeface="Arial Rounded MT Bold" panose="020F0704030504030204" pitchFamily="34" charset="0"/>
              </a:rPr>
              <a:t>programa de </a:t>
            </a:r>
            <a:r>
              <a:rPr lang="es-ES" dirty="0">
                <a:latin typeface="Arial Rounded MT Bold" panose="020F0704030504030204" pitchFamily="34" charset="0"/>
              </a:rPr>
              <a:t>gestión de proyectos que </a:t>
            </a:r>
            <a:r>
              <a:rPr lang="es-ES" dirty="0" smtClean="0">
                <a:latin typeface="Arial Rounded MT Bold" panose="020F0704030504030204" pitchFamily="34" charset="0"/>
              </a:rPr>
              <a:t>se use).</a:t>
            </a:r>
            <a:r>
              <a:rPr lang="en-GB" altLang="es-ES" dirty="0" smtClean="0">
                <a:latin typeface="Arial Rounded MT Bold" panose="020F0704030504030204" pitchFamily="34" charset="0"/>
              </a:rPr>
              <a:t> </a:t>
            </a:r>
            <a:endParaRPr lang="en-GB" altLang="es-ES" dirty="0">
              <a:latin typeface="Arial Rounded MT Bold" panose="020F0704030504030204" pitchFamily="34" charset="0"/>
            </a:endParaRPr>
          </a:p>
        </p:txBody>
      </p:sp>
      <p:sp>
        <p:nvSpPr>
          <p:cNvPr id="6" name="TextBox 5">
            <a:extLst>
              <a:ext uri="{FF2B5EF4-FFF2-40B4-BE49-F238E27FC236}">
                <a16:creationId xmlns:a16="http://schemas.microsoft.com/office/drawing/2014/main" xmlns="" id="{998E055F-BB3F-4333-9854-C85DAD820635}"/>
              </a:ext>
            </a:extLst>
          </p:cNvPr>
          <p:cNvSpPr txBox="1"/>
          <p:nvPr/>
        </p:nvSpPr>
        <p:spPr>
          <a:xfrm>
            <a:off x="2527277" y="342655"/>
            <a:ext cx="7338871" cy="646331"/>
          </a:xfrm>
          <a:prstGeom prst="rect">
            <a:avLst/>
          </a:prstGeom>
          <a:noFill/>
        </p:spPr>
        <p:txBody>
          <a:bodyPr wrap="square" rtlCol="0">
            <a:spAutoFit/>
          </a:bodyPr>
          <a:lstStyle/>
          <a:p>
            <a:r>
              <a:rPr lang="en-GB" sz="3600" b="1" dirty="0" err="1">
                <a:solidFill>
                  <a:schemeClr val="accent1">
                    <a:lumMod val="75000"/>
                  </a:schemeClr>
                </a:solidFill>
                <a:latin typeface="Arial Rounded MT Bold" panose="020F0704030504030204" pitchFamily="34" charset="0"/>
              </a:rPr>
              <a:t>Gestión</a:t>
            </a:r>
            <a:r>
              <a:rPr lang="en-GB" sz="3600" b="1" dirty="0">
                <a:solidFill>
                  <a:schemeClr val="accent1">
                    <a:lumMod val="75000"/>
                  </a:schemeClr>
                </a:solidFill>
                <a:latin typeface="Arial Rounded MT Bold" panose="020F0704030504030204" pitchFamily="34" charset="0"/>
              </a:rPr>
              <a:t> de </a:t>
            </a:r>
            <a:r>
              <a:rPr lang="en-GB" sz="3600" b="1" dirty="0" err="1">
                <a:solidFill>
                  <a:schemeClr val="accent1">
                    <a:lumMod val="75000"/>
                  </a:schemeClr>
                </a:solidFill>
                <a:latin typeface="Arial Rounded MT Bold" panose="020F0704030504030204" pitchFamily="34" charset="0"/>
              </a:rPr>
              <a:t>equipos</a:t>
            </a:r>
            <a:r>
              <a:rPr lang="en-GB" sz="3600" b="1" dirty="0">
                <a:solidFill>
                  <a:schemeClr val="accent1">
                    <a:lumMod val="75000"/>
                  </a:schemeClr>
                </a:solidFill>
                <a:latin typeface="Arial Rounded MT Bold" panose="020F0704030504030204" pitchFamily="34" charset="0"/>
              </a:rPr>
              <a:t> </a:t>
            </a:r>
            <a:r>
              <a:rPr lang="en-GB" sz="3600" b="1" dirty="0" err="1">
                <a:solidFill>
                  <a:schemeClr val="accent1">
                    <a:lumMod val="75000"/>
                  </a:schemeClr>
                </a:solidFill>
                <a:latin typeface="Arial Rounded MT Bold" panose="020F0704030504030204" pitchFamily="34" charset="0"/>
              </a:rPr>
              <a:t>virtuales</a:t>
            </a:r>
            <a:endParaRPr lang="en-GB" sz="3600" b="1" dirty="0">
              <a:solidFill>
                <a:schemeClr val="accent1">
                  <a:lumMod val="75000"/>
                </a:schemeClr>
              </a:solidFill>
            </a:endParaRPr>
          </a:p>
        </p:txBody>
      </p:sp>
    </p:spTree>
    <p:extLst>
      <p:ext uri="{BB962C8B-B14F-4D97-AF65-F5344CB8AC3E}">
        <p14:creationId xmlns:p14="http://schemas.microsoft.com/office/powerpoint/2010/main" val="395415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4128</TotalTime>
  <Words>3608</Words>
  <Application>Microsoft Office PowerPoint</Application>
  <PresentationFormat>Personalizado</PresentationFormat>
  <Paragraphs>340</Paragraphs>
  <Slides>35</Slides>
  <Notes>1</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Usuario;Office MLG</dc:creator>
  <cp:lastModifiedBy>Fran</cp:lastModifiedBy>
  <cp:revision>137</cp:revision>
  <dcterms:created xsi:type="dcterms:W3CDTF">2020-02-17T08:41:25Z</dcterms:created>
  <dcterms:modified xsi:type="dcterms:W3CDTF">2021-01-27T10:20:05Z</dcterms:modified>
</cp:coreProperties>
</file>