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Quattrocento Sans" panose="020B0604020202020204" charset="0"/>
      <p:regular r:id="rId48"/>
      <p:bold r:id="rId49"/>
      <p:italic r:id="rId50"/>
      <p:boldItalic r:id="rId51"/>
    </p:embeddedFont>
    <p:embeddedFont>
      <p:font typeface="Segoe Print" panose="02000600000000000000" pitchFamily="2"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98116C-2D6C-48AA-93B6-B116D7B96530}">
  <a:tblStyle styleId="{8598116C-2D6C-48AA-93B6-B116D7B96530}" styleName="Table_0">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BF1E8"/>
          </a:solidFill>
        </a:fill>
      </a:tcStyle>
    </a:band1H>
    <a:band2H>
      <a:tcTxStyle/>
      <a:tcStyle>
        <a:tcBdr/>
      </a:tcStyle>
    </a:band2H>
    <a:band1V>
      <a:tcTxStyle/>
      <a:tcStyle>
        <a:tcBdr/>
        <a:fill>
          <a:solidFill>
            <a:srgbClr val="EBF1E8"/>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r-H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6" name="Google Shape;58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8" name="Google Shape;64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fourweekmba.com/digital-business-models/" TargetMode="External"/><Relationship Id="rId5" Type="http://schemas.openxmlformats.org/officeDocument/2006/relationships/image" Target="../media/image12.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pricingnerd.com/value-based-pricing-strategy.html"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9571150" y="6294690"/>
            <a:ext cx="2583712" cy="563309"/>
          </a:xfrm>
          <a:prstGeom prst="rect">
            <a:avLst/>
          </a:prstGeom>
          <a:noFill/>
          <a:ln>
            <a:noFill/>
          </a:ln>
        </p:spPr>
      </p:pic>
      <p:pic>
        <p:nvPicPr>
          <p:cNvPr id="90" name="Google Shape;90;p13"/>
          <p:cNvPicPr preferRelativeResize="0"/>
          <p:nvPr/>
        </p:nvPicPr>
        <p:blipFill rotWithShape="1">
          <a:blip r:embed="rId4">
            <a:alphaModFix/>
          </a:blip>
          <a:srcRect/>
          <a:stretch/>
        </p:blipFill>
        <p:spPr>
          <a:xfrm>
            <a:off x="5318946" y="650330"/>
            <a:ext cx="2798112" cy="2018713"/>
          </a:xfrm>
          <a:prstGeom prst="rect">
            <a:avLst/>
          </a:prstGeom>
          <a:noFill/>
          <a:ln>
            <a:noFill/>
          </a:ln>
        </p:spPr>
      </p:pic>
      <p:sp>
        <p:nvSpPr>
          <p:cNvPr id="91" name="Google Shape;91;p13"/>
          <p:cNvSpPr/>
          <p:nvPr/>
        </p:nvSpPr>
        <p:spPr>
          <a:xfrm>
            <a:off x="581990" y="0"/>
            <a:ext cx="778576"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3"/>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3"/>
          <p:cNvSpPr/>
          <p:nvPr/>
        </p:nvSpPr>
        <p:spPr>
          <a:xfrm>
            <a:off x="1360566" y="0"/>
            <a:ext cx="797733"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3"/>
          <p:cNvSpPr txBox="1"/>
          <p:nvPr/>
        </p:nvSpPr>
        <p:spPr>
          <a:xfrm>
            <a:off x="2463768" y="3396441"/>
            <a:ext cx="9312600" cy="140957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hr-HR" sz="4000" b="1" kern="1200" dirty="0">
                <a:solidFill>
                  <a:schemeClr val="accent5">
                    <a:lumMod val="75000"/>
                  </a:schemeClr>
                </a:solidFill>
                <a:latin typeface="Segoe Print" pitchFamily="2" charset="0"/>
                <a:ea typeface="+mn-ea"/>
                <a:cs typeface="Times New Roman" panose="02020603050405020304" pitchFamily="18" charset="0"/>
                <a:sym typeface="Quattrocento Sans"/>
              </a:rPr>
              <a:t>Získavanie hodnoty v digitálnom prostredí</a:t>
            </a:r>
            <a:r>
              <a:rPr lang="hr-HR" sz="4000" b="1" kern="1200" dirty="0">
                <a:solidFill>
                  <a:schemeClr val="accent5">
                    <a:lumMod val="75000"/>
                  </a:schemeClr>
                </a:solidFill>
                <a:latin typeface="Segoe Print" pitchFamily="2" charset="0"/>
                <a:ea typeface="+mn-ea"/>
                <a:cs typeface="Times New Roman" panose="02020603050405020304" pitchFamily="18" charset="0"/>
              </a:rPr>
              <a:t> </a:t>
            </a:r>
            <a:endParaRPr sz="4000" b="1" kern="1200" dirty="0">
              <a:solidFill>
                <a:schemeClr val="accent5">
                  <a:lumMod val="75000"/>
                </a:schemeClr>
              </a:solidFill>
              <a:latin typeface="Segoe Print" pitchFamily="2" charset="0"/>
              <a:ea typeface="+mn-ea"/>
              <a:cs typeface="Times New Roman" panose="02020603050405020304" pitchFamily="18" charset="0"/>
              <a:sym typeface="Calibri"/>
            </a:endParaRPr>
          </a:p>
        </p:txBody>
      </p:sp>
      <p:sp>
        <p:nvSpPr>
          <p:cNvPr id="9" name="BlokTextu 8">
            <a:extLst>
              <a:ext uri="{FF2B5EF4-FFF2-40B4-BE49-F238E27FC236}">
                <a16:creationId xmlns:a16="http://schemas.microsoft.com/office/drawing/2014/main" id="{CD5571A1-E3A9-44EB-AF45-993D0B87AC5A}"/>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22"/>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207" name="Google Shape;207;p22"/>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208" name="Google Shape;208;p22"/>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22"/>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22"/>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22"/>
          <p:cNvSpPr txBox="1">
            <a:spLocks noGrp="1"/>
          </p:cNvSpPr>
          <p:nvPr>
            <p:ph type="body" idx="1"/>
          </p:nvPr>
        </p:nvSpPr>
        <p:spPr>
          <a:xfrm>
            <a:off x="2405848" y="1825625"/>
            <a:ext cx="894795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1800"/>
              <a:buChar char="•"/>
            </a:pPr>
            <a:r>
              <a:rPr lang="hr-HR" sz="1800" dirty="0">
                <a:latin typeface="Quattrocento Sans"/>
                <a:ea typeface="Quattrocento Sans"/>
                <a:cs typeface="Quattrocento Sans"/>
                <a:sym typeface="Quattrocento Sans"/>
              </a:rPr>
              <a:t>Stratégia na získavania hodnoty sa skladá z 3 častí:</a:t>
            </a:r>
            <a:endParaRPr dirty="0"/>
          </a:p>
          <a:p>
            <a:pPr marL="228600" lvl="0" indent="-228600" algn="l" rtl="0">
              <a:lnSpc>
                <a:spcPct val="150000"/>
              </a:lnSpc>
              <a:spcBef>
                <a:spcPts val="1000"/>
              </a:spcBef>
              <a:spcAft>
                <a:spcPts val="0"/>
              </a:spcAft>
              <a:buSzPts val="1800"/>
              <a:buFont typeface="Calibri"/>
              <a:buAutoNum type="arabicPeriod"/>
            </a:pPr>
            <a:r>
              <a:rPr lang="hr-HR" sz="1800" dirty="0">
                <a:latin typeface="Quattrocento Sans"/>
                <a:ea typeface="Quattrocento Sans"/>
                <a:cs typeface="Quattrocento Sans"/>
                <a:sym typeface="Quattrocento Sans"/>
              </a:rPr>
              <a:t>Vyjadrenie cieľov, ktoré vedú k dosahovaniu hodnôt.</a:t>
            </a:r>
            <a:endParaRPr dirty="0"/>
          </a:p>
          <a:p>
            <a:pPr marL="228600" lvl="0" indent="-228600" algn="l" rtl="0">
              <a:lnSpc>
                <a:spcPct val="150000"/>
              </a:lnSpc>
              <a:spcBef>
                <a:spcPts val="1000"/>
              </a:spcBef>
              <a:spcAft>
                <a:spcPts val="0"/>
              </a:spcAft>
              <a:buSzPts val="1800"/>
              <a:buFont typeface="Calibri"/>
              <a:buAutoNum type="arabicPeriod"/>
            </a:pPr>
            <a:r>
              <a:rPr lang="hr-HR" sz="1800" dirty="0">
                <a:latin typeface="Quattrocento Sans"/>
                <a:ea typeface="Quattrocento Sans"/>
                <a:cs typeface="Quattrocento Sans"/>
                <a:sym typeface="Quattrocento Sans"/>
              </a:rPr>
              <a:t>Posúdenie dôsledkov trhových síl na oceňovanie.</a:t>
            </a:r>
            <a:endParaRPr dirty="0"/>
          </a:p>
          <a:p>
            <a:pPr marL="228600" lvl="0" indent="-228600" algn="l" rtl="0">
              <a:lnSpc>
                <a:spcPct val="150000"/>
              </a:lnSpc>
              <a:spcBef>
                <a:spcPts val="1000"/>
              </a:spcBef>
              <a:spcAft>
                <a:spcPts val="0"/>
              </a:spcAft>
              <a:buSzPts val="1800"/>
              <a:buFont typeface="Calibri"/>
              <a:buAutoNum type="arabicPeriod"/>
            </a:pPr>
            <a:r>
              <a:rPr lang="hr-HR" sz="1800" dirty="0">
                <a:latin typeface="Quattrocento Sans"/>
                <a:ea typeface="Quattrocento Sans"/>
                <a:cs typeface="Quattrocento Sans"/>
                <a:sym typeface="Quattrocento Sans"/>
              </a:rPr>
              <a:t>Prípad, ktorý je možné urobiť pre zákazníkov v prípade návratnosti investícií.</a:t>
            </a:r>
            <a:endParaRPr sz="1800" dirty="0">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dk1"/>
              </a:buClr>
              <a:buSzPts val="2800"/>
              <a:buNone/>
            </a:pPr>
            <a:endParaRPr dirty="0"/>
          </a:p>
        </p:txBody>
      </p:sp>
      <p:sp>
        <p:nvSpPr>
          <p:cNvPr id="212" name="Google Shape;212;p22"/>
          <p:cNvSpPr txBox="1"/>
          <p:nvPr/>
        </p:nvSpPr>
        <p:spPr>
          <a:xfrm>
            <a:off x="2527278" y="434141"/>
            <a:ext cx="7012200" cy="120028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hr-HR" sz="3600" b="1" dirty="0">
                <a:solidFill>
                  <a:schemeClr val="accent6"/>
                </a:solidFill>
                <a:latin typeface="Quattrocento Sans"/>
                <a:ea typeface="Quattrocento Sans"/>
                <a:cs typeface="Quattrocento Sans"/>
                <a:sym typeface="Quattrocento Sans"/>
              </a:rPr>
              <a:t>Stanovenie stratégie získavania hodnoty</a:t>
            </a:r>
            <a:endParaRPr sz="3600" b="1" dirty="0">
              <a:solidFill>
                <a:schemeClr val="accent6"/>
              </a:solidFill>
              <a:latin typeface="Quattrocento Sans"/>
              <a:ea typeface="Quattrocento Sans"/>
              <a:cs typeface="Quattrocento Sans"/>
              <a:sym typeface="Quattrocento Sans"/>
            </a:endParaRPr>
          </a:p>
        </p:txBody>
      </p:sp>
      <p:sp>
        <p:nvSpPr>
          <p:cNvPr id="10" name="BlokTextu 9">
            <a:extLst>
              <a:ext uri="{FF2B5EF4-FFF2-40B4-BE49-F238E27FC236}">
                <a16:creationId xmlns:a16="http://schemas.microsoft.com/office/drawing/2014/main" id="{2BC69F4C-EDEB-4BDE-AE94-EC846A2DEB83}"/>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fade">
                                      <p:cBhvr>
                                        <p:cTn id="11" dur="500"/>
                                        <p:tgtEl>
                                          <p:spTgt spid="20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0"/>
                                        </p:tgtEl>
                                        <p:attrNameLst>
                                          <p:attrName>style.visibility</p:attrName>
                                        </p:attrNameLst>
                                      </p:cBhvr>
                                      <p:to>
                                        <p:strVal val="visible"/>
                                      </p:to>
                                    </p:set>
                                    <p:animEffect transition="in" filter="fade">
                                      <p:cBhvr>
                                        <p:cTn id="15"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3"/>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219" name="Google Shape;219;p23"/>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220" name="Google Shape;220;p23"/>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23"/>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23"/>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23"/>
          <p:cNvSpPr txBox="1">
            <a:spLocks noGrp="1"/>
          </p:cNvSpPr>
          <p:nvPr>
            <p:ph type="body" idx="1"/>
          </p:nvPr>
        </p:nvSpPr>
        <p:spPr>
          <a:xfrm>
            <a:off x="2405848" y="1825625"/>
            <a:ext cx="894795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1800"/>
              <a:buChar char="•"/>
            </a:pPr>
            <a:r>
              <a:rPr lang="hr-HR" sz="1800" dirty="0">
                <a:latin typeface="Quattrocento Sans"/>
                <a:ea typeface="Quattrocento Sans"/>
                <a:cs typeface="Quattrocento Sans"/>
                <a:sym typeface="Quattrocento Sans"/>
              </a:rPr>
              <a:t>Východiskovým cieľom pri zvažovaní cien by mala byť otázka, čo chce podnik dosiahnuť prostredníctvom svojich cien:</a:t>
            </a:r>
            <a:endParaRPr dirty="0"/>
          </a:p>
          <a:p>
            <a:pPr marL="685800" lvl="1" indent="-228600" algn="l" rtl="0">
              <a:lnSpc>
                <a:spcPct val="150000"/>
              </a:lnSpc>
              <a:spcBef>
                <a:spcPts val="500"/>
              </a:spcBef>
              <a:spcAft>
                <a:spcPts val="0"/>
              </a:spcAft>
              <a:buClr>
                <a:schemeClr val="accent6"/>
              </a:buClr>
              <a:buSzPts val="1800"/>
              <a:buChar char="•"/>
            </a:pPr>
            <a:r>
              <a:rPr lang="hr-HR" sz="1800" b="1" dirty="0">
                <a:solidFill>
                  <a:schemeClr val="accent6"/>
                </a:solidFill>
                <a:latin typeface="Quattrocento Sans"/>
                <a:ea typeface="Quattrocento Sans"/>
                <a:cs typeface="Quattrocento Sans"/>
                <a:sym typeface="Quattrocento Sans"/>
              </a:rPr>
              <a:t>dosiahnuť ciele týkajúce sa výnosov alebo zisku,</a:t>
            </a:r>
            <a:endParaRPr dirty="0"/>
          </a:p>
          <a:p>
            <a:pPr marL="685800" lvl="1" indent="-228600" algn="l" rtl="0">
              <a:lnSpc>
                <a:spcPct val="150000"/>
              </a:lnSpc>
              <a:spcBef>
                <a:spcPts val="500"/>
              </a:spcBef>
              <a:spcAft>
                <a:spcPts val="0"/>
              </a:spcAft>
              <a:buClr>
                <a:schemeClr val="accent6"/>
              </a:buClr>
              <a:buSzPts val="1800"/>
              <a:buChar char="•"/>
            </a:pPr>
            <a:r>
              <a:rPr lang="hr-HR" sz="1800" b="1" dirty="0">
                <a:solidFill>
                  <a:schemeClr val="accent6"/>
                </a:solidFill>
                <a:latin typeface="Quattrocento Sans"/>
                <a:ea typeface="Quattrocento Sans"/>
                <a:cs typeface="Quattrocento Sans"/>
                <a:sym typeface="Quattrocento Sans"/>
              </a:rPr>
              <a:t>maximalizovať hodnotu vytvorenú pre zákazníkov,  </a:t>
            </a:r>
            <a:endParaRPr dirty="0"/>
          </a:p>
          <a:p>
            <a:pPr marL="685800" lvl="1" indent="-228600" algn="l" rtl="0">
              <a:lnSpc>
                <a:spcPct val="150000"/>
              </a:lnSpc>
              <a:spcBef>
                <a:spcPts val="500"/>
              </a:spcBef>
              <a:spcAft>
                <a:spcPts val="0"/>
              </a:spcAft>
              <a:buClr>
                <a:schemeClr val="accent6"/>
              </a:buClr>
              <a:buSzPts val="1800"/>
              <a:buChar char="•"/>
            </a:pPr>
            <a:r>
              <a:rPr lang="hr-HR" sz="1800" b="1" dirty="0">
                <a:solidFill>
                  <a:schemeClr val="accent6"/>
                </a:solidFill>
                <a:latin typeface="Quattrocento Sans"/>
                <a:ea typeface="Quattrocento Sans"/>
                <a:cs typeface="Quattrocento Sans"/>
                <a:sym typeface="Quattrocento Sans"/>
              </a:rPr>
              <a:t>maximalizovať opakovateľný rast výnosov. </a:t>
            </a:r>
            <a:endParaRPr dirty="0"/>
          </a:p>
          <a:p>
            <a:pPr marL="228600" lvl="0" indent="-228600" algn="l" rtl="0">
              <a:lnSpc>
                <a:spcPct val="150000"/>
              </a:lnSpc>
              <a:spcBef>
                <a:spcPts val="1000"/>
              </a:spcBef>
              <a:spcAft>
                <a:spcPts val="0"/>
              </a:spcAft>
              <a:buSzPts val="1800"/>
              <a:buChar char="•"/>
            </a:pPr>
            <a:r>
              <a:rPr lang="hr-HR" sz="1800" dirty="0">
                <a:latin typeface="Quattrocento Sans"/>
                <a:ea typeface="Quattrocento Sans"/>
                <a:cs typeface="Quattrocento Sans"/>
                <a:sym typeface="Quattrocento Sans"/>
              </a:rPr>
              <a:t>Ciele získavania hodnôt sa môžu časom meniť v závislosti od skúseností, zmeny plánu alebo udalostí na trhu.</a:t>
            </a:r>
            <a:endParaRPr dirty="0"/>
          </a:p>
          <a:p>
            <a:pPr marL="0" lvl="0" indent="0" algn="l" rtl="0">
              <a:lnSpc>
                <a:spcPct val="90000"/>
              </a:lnSpc>
              <a:spcBef>
                <a:spcPts val="1000"/>
              </a:spcBef>
              <a:spcAft>
                <a:spcPts val="0"/>
              </a:spcAft>
              <a:buClr>
                <a:schemeClr val="dk1"/>
              </a:buClr>
              <a:buSzPts val="2800"/>
              <a:buNone/>
            </a:pPr>
            <a:endParaRPr dirty="0"/>
          </a:p>
        </p:txBody>
      </p:sp>
      <p:sp>
        <p:nvSpPr>
          <p:cNvPr id="224" name="Google Shape;224;p23"/>
          <p:cNvSpPr txBox="1"/>
          <p:nvPr/>
        </p:nvSpPr>
        <p:spPr>
          <a:xfrm>
            <a:off x="2527278" y="434141"/>
            <a:ext cx="7012200" cy="646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hr-HR" sz="3600" b="1">
                <a:solidFill>
                  <a:schemeClr val="accent6"/>
                </a:solidFill>
                <a:latin typeface="Quattrocento Sans"/>
                <a:ea typeface="Quattrocento Sans"/>
                <a:cs typeface="Quattrocento Sans"/>
                <a:sym typeface="Quattrocento Sans"/>
              </a:rPr>
              <a:t>Ciele, ktoré zvyšujú hodnotu</a:t>
            </a:r>
            <a:endParaRPr/>
          </a:p>
        </p:txBody>
      </p:sp>
      <p:sp>
        <p:nvSpPr>
          <p:cNvPr id="10" name="BlokTextu 9">
            <a:extLst>
              <a:ext uri="{FF2B5EF4-FFF2-40B4-BE49-F238E27FC236}">
                <a16:creationId xmlns:a16="http://schemas.microsoft.com/office/drawing/2014/main" id="{937F3261-89E2-4263-8F37-41E0C7BCC3CD}"/>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0"/>
                                        </p:tgtEl>
                                        <p:attrNameLst>
                                          <p:attrName>style.visibility</p:attrName>
                                        </p:attrNameLst>
                                      </p:cBhvr>
                                      <p:to>
                                        <p:strVal val="visible"/>
                                      </p:to>
                                    </p:set>
                                    <p:animEffect transition="in" filter="fade">
                                      <p:cBhvr>
                                        <p:cTn id="11" dur="500"/>
                                        <p:tgtEl>
                                          <p:spTgt spid="2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2"/>
                                        </p:tgtEl>
                                        <p:attrNameLst>
                                          <p:attrName>style.visibility</p:attrName>
                                        </p:attrNameLst>
                                      </p:cBhvr>
                                      <p:to>
                                        <p:strVal val="visible"/>
                                      </p:to>
                                    </p:set>
                                    <p:animEffect transition="in" filter="fade">
                                      <p:cBhvr>
                                        <p:cTn id="15"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24"/>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231" name="Google Shape;231;p24"/>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232" name="Google Shape;232;p24"/>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24"/>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24"/>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5" name="Google Shape;235;p24"/>
          <p:cNvPicPr preferRelativeResize="0">
            <a:picLocks noGrp="1"/>
          </p:cNvPicPr>
          <p:nvPr>
            <p:ph type="body" idx="1"/>
          </p:nvPr>
        </p:nvPicPr>
        <p:blipFill rotWithShape="1">
          <a:blip r:embed="rId5">
            <a:alphaModFix/>
          </a:blip>
          <a:srcRect/>
          <a:stretch/>
        </p:blipFill>
        <p:spPr>
          <a:xfrm>
            <a:off x="2773277" y="1908699"/>
            <a:ext cx="5287647" cy="3799643"/>
          </a:xfrm>
          <a:prstGeom prst="rect">
            <a:avLst/>
          </a:prstGeom>
          <a:noFill/>
          <a:ln>
            <a:noFill/>
          </a:ln>
        </p:spPr>
      </p:pic>
      <p:sp>
        <p:nvSpPr>
          <p:cNvPr id="236" name="Google Shape;236;p24"/>
          <p:cNvSpPr txBox="1"/>
          <p:nvPr/>
        </p:nvSpPr>
        <p:spPr>
          <a:xfrm>
            <a:off x="2527278" y="434141"/>
            <a:ext cx="7012200" cy="646290"/>
          </a:xfrm>
          <a:prstGeom prst="rect">
            <a:avLst/>
          </a:prstGeom>
          <a:noFill/>
          <a:ln>
            <a:noFill/>
          </a:ln>
        </p:spPr>
        <p:txBody>
          <a:bodyPr spcFirstLastPara="1" wrap="square" lIns="91425" tIns="45700" rIns="91425" bIns="45700" anchor="t" anchorCtr="0">
            <a:spAutoFit/>
          </a:bodyPr>
          <a:lstStyle/>
          <a:p>
            <a:pPr lvl="0">
              <a:buClr>
                <a:schemeClr val="dk1"/>
              </a:buClr>
              <a:buSzPts val="3600"/>
            </a:pPr>
            <a:r>
              <a:rPr lang="hr-HR" sz="3600" b="1" dirty="0">
                <a:solidFill>
                  <a:schemeClr val="accent6"/>
                </a:solidFill>
                <a:latin typeface="Quattrocento Sans"/>
                <a:ea typeface="Quattrocento Sans"/>
                <a:cs typeface="Quattrocento Sans"/>
                <a:sym typeface="Quattrocento Sans"/>
              </a:rPr>
              <a:t>Vplyv trhových síl na tvorbu cien</a:t>
            </a:r>
            <a:endParaRPr dirty="0"/>
          </a:p>
        </p:txBody>
      </p:sp>
      <p:sp>
        <p:nvSpPr>
          <p:cNvPr id="10" name="BlokTextu 9">
            <a:extLst>
              <a:ext uri="{FF2B5EF4-FFF2-40B4-BE49-F238E27FC236}">
                <a16:creationId xmlns:a16="http://schemas.microsoft.com/office/drawing/2014/main" id="{BB039F9B-F35B-4018-A436-5F4FFD63BD0F}"/>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500"/>
                                        <p:tgtEl>
                                          <p:spTgt spid="2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2"/>
                                        </p:tgtEl>
                                        <p:attrNameLst>
                                          <p:attrName>style.visibility</p:attrName>
                                        </p:attrNameLst>
                                      </p:cBhvr>
                                      <p:to>
                                        <p:strVal val="visible"/>
                                      </p:to>
                                    </p:set>
                                    <p:animEffect transition="in" filter="fade">
                                      <p:cBhvr>
                                        <p:cTn id="11" dur="500"/>
                                        <p:tgtEl>
                                          <p:spTgt spid="2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4"/>
                                        </p:tgtEl>
                                        <p:attrNameLst>
                                          <p:attrName>style.visibility</p:attrName>
                                        </p:attrNameLst>
                                      </p:cBhvr>
                                      <p:to>
                                        <p:strVal val="visible"/>
                                      </p:to>
                                    </p:set>
                                    <p:animEffect transition="in" filter="fade">
                                      <p:cBhvr>
                                        <p:cTn id="15"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25"/>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243" name="Google Shape;243;p25"/>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244" name="Google Shape;244;p25"/>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25"/>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25"/>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7" name="Google Shape;247;p25"/>
          <p:cNvGrpSpPr/>
          <p:nvPr/>
        </p:nvGrpSpPr>
        <p:grpSpPr>
          <a:xfrm>
            <a:off x="2423605" y="208549"/>
            <a:ext cx="6933460" cy="1345500"/>
            <a:chOff x="0" y="0"/>
            <a:chExt cx="6933460" cy="1345500"/>
          </a:xfrm>
        </p:grpSpPr>
        <p:sp>
          <p:nvSpPr>
            <p:cNvPr id="248" name="Google Shape;248;p25"/>
            <p:cNvSpPr/>
            <p:nvPr/>
          </p:nvSpPr>
          <p:spPr>
            <a:xfrm>
              <a:off x="0" y="0"/>
              <a:ext cx="6933460" cy="1345500"/>
            </a:xfrm>
            <a:prstGeom prst="roundRect">
              <a:avLst>
                <a:gd name="adj" fmla="val 16667"/>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5"/>
            <p:cNvSpPr txBox="1"/>
            <p:nvPr/>
          </p:nvSpPr>
          <p:spPr>
            <a:xfrm>
              <a:off x="65682" y="65682"/>
              <a:ext cx="6802096" cy="1214136"/>
            </a:xfrm>
            <a:prstGeom prst="rect">
              <a:avLst/>
            </a:prstGeom>
            <a:noFill/>
            <a:ln>
              <a:noFill/>
            </a:ln>
          </p:spPr>
          <p:txBody>
            <a:bodyPr spcFirstLastPara="1" wrap="square" lIns="95250" tIns="95250" rIns="95250" bIns="95250" anchor="ctr" anchorCtr="0">
              <a:noAutofit/>
            </a:bodyPr>
            <a:lstStyle/>
            <a:p>
              <a:pPr lvl="0">
                <a:lnSpc>
                  <a:spcPct val="90000"/>
                </a:lnSpc>
                <a:buClr>
                  <a:schemeClr val="lt1"/>
                </a:buClr>
                <a:buSzPts val="2500"/>
              </a:pPr>
              <a:r>
                <a:rPr lang="hr-HR" sz="2500" b="1" dirty="0">
                  <a:solidFill>
                    <a:schemeClr val="lt1"/>
                  </a:solidFill>
                  <a:latin typeface="Quattrocento Sans"/>
                  <a:ea typeface="Quattrocento Sans"/>
                  <a:cs typeface="Quattrocento Sans"/>
                  <a:sym typeface="Quattrocento Sans"/>
                </a:rPr>
                <a:t>Vplyv trhových síl na tvorbu cien</a:t>
              </a:r>
              <a:endParaRPr sz="2500" dirty="0">
                <a:solidFill>
                  <a:schemeClr val="lt1"/>
                </a:solidFill>
                <a:latin typeface="Quattrocento Sans"/>
                <a:ea typeface="Quattrocento Sans"/>
                <a:cs typeface="Quattrocento Sans"/>
                <a:sym typeface="Quattrocento Sans"/>
              </a:endParaRPr>
            </a:p>
          </p:txBody>
        </p:sp>
      </p:grpSp>
      <p:grpSp>
        <p:nvGrpSpPr>
          <p:cNvPr id="250" name="Google Shape;250;p25"/>
          <p:cNvGrpSpPr/>
          <p:nvPr/>
        </p:nvGrpSpPr>
        <p:grpSpPr>
          <a:xfrm>
            <a:off x="2217827" y="1748896"/>
            <a:ext cx="9133116" cy="4236366"/>
            <a:chOff x="2855" y="191700"/>
            <a:chExt cx="9133116" cy="4236366"/>
          </a:xfrm>
        </p:grpSpPr>
        <p:sp>
          <p:nvSpPr>
            <p:cNvPr id="251" name="Google Shape;251;p25"/>
            <p:cNvSpPr/>
            <p:nvPr/>
          </p:nvSpPr>
          <p:spPr>
            <a:xfrm>
              <a:off x="2855" y="191700"/>
              <a:ext cx="2784486" cy="481206"/>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txBox="1"/>
            <p:nvPr/>
          </p:nvSpPr>
          <p:spPr>
            <a:xfrm>
              <a:off x="2855" y="191700"/>
              <a:ext cx="2784486" cy="481206"/>
            </a:xfrm>
            <a:prstGeom prst="rect">
              <a:avLst/>
            </a:prstGeom>
            <a:noFill/>
            <a:ln>
              <a:noFill/>
            </a:ln>
          </p:spPr>
          <p:txBody>
            <a:bodyPr spcFirstLastPara="1" wrap="square" lIns="113775" tIns="65000" rIns="113775" bIns="65000" anchor="ctr" anchorCtr="0">
              <a:noAutofit/>
            </a:bodyPr>
            <a:lstStyle/>
            <a:p>
              <a:pPr marL="0" lvl="0" indent="0" algn="ctr" rtl="0">
                <a:lnSpc>
                  <a:spcPct val="90000"/>
                </a:lnSpc>
                <a:spcBef>
                  <a:spcPts val="0"/>
                </a:spcBef>
                <a:spcAft>
                  <a:spcPts val="0"/>
                </a:spcAft>
                <a:buClr>
                  <a:schemeClr val="accent6"/>
                </a:buClr>
                <a:buSzPts val="1600"/>
                <a:buFont typeface="Quattrocento Sans"/>
                <a:buNone/>
              </a:pPr>
              <a:r>
                <a:rPr lang="hr-HR" sz="1600" b="1" dirty="0">
                  <a:solidFill>
                    <a:schemeClr val="accent6"/>
                  </a:solidFill>
                  <a:latin typeface="Quattrocento Sans"/>
                  <a:ea typeface="Quattrocento Sans"/>
                  <a:cs typeface="Quattrocento Sans"/>
                  <a:sym typeface="Quattrocento Sans"/>
                </a:rPr>
                <a:t>Hrozba vstupu konkurentov</a:t>
              </a:r>
              <a:endParaRPr sz="1600" dirty="0">
                <a:solidFill>
                  <a:schemeClr val="lt1"/>
                </a:solidFill>
                <a:latin typeface="Quattrocento Sans"/>
                <a:ea typeface="Quattrocento Sans"/>
                <a:cs typeface="Quattrocento Sans"/>
                <a:sym typeface="Quattrocento Sans"/>
              </a:endParaRPr>
            </a:p>
          </p:txBody>
        </p:sp>
        <p:sp>
          <p:nvSpPr>
            <p:cNvPr id="253" name="Google Shape;253;p25"/>
            <p:cNvSpPr/>
            <p:nvPr/>
          </p:nvSpPr>
          <p:spPr>
            <a:xfrm>
              <a:off x="2855" y="672906"/>
              <a:ext cx="2784486" cy="3755160"/>
            </a:xfrm>
            <a:prstGeom prst="rect">
              <a:avLst/>
            </a:prstGeom>
            <a:solidFill>
              <a:srgbClr val="FFE8CA">
                <a:alpha val="89803"/>
              </a:srgbClr>
            </a:solidFill>
            <a:ln w="12700" cap="flat" cmpd="sng">
              <a:solidFill>
                <a:srgbClr val="FFE8C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5"/>
            <p:cNvSpPr txBox="1"/>
            <p:nvPr/>
          </p:nvSpPr>
          <p:spPr>
            <a:xfrm>
              <a:off x="2855" y="672906"/>
              <a:ext cx="2784486" cy="3755160"/>
            </a:xfrm>
            <a:prstGeom prst="rect">
              <a:avLst/>
            </a:prstGeom>
            <a:noFill/>
            <a:ln>
              <a:noFill/>
            </a:ln>
          </p:spPr>
          <p:txBody>
            <a:bodyPr spcFirstLastPara="1" wrap="square" lIns="85325" tIns="85325" rIns="113775" bIns="128000" anchor="t" anchorCtr="0">
              <a:noAutofit/>
            </a:bodyPr>
            <a:lstStyle/>
            <a:p>
              <a:pPr marL="171450" marR="0" lvl="1" indent="-171450" algn="l" rtl="0">
                <a:lnSpc>
                  <a:spcPct val="90000"/>
                </a:lnSpc>
                <a:spcBef>
                  <a:spcPts val="0"/>
                </a:spcBef>
                <a:spcAft>
                  <a:spcPts val="0"/>
                </a:spcAft>
                <a:buClr>
                  <a:schemeClr val="dk1"/>
                </a:buClr>
                <a:buSzPts val="1600"/>
                <a:buFont typeface="Quattrocento Sans"/>
                <a:buChar char="•"/>
              </a:pPr>
              <a:r>
                <a:rPr lang="hr-HR" sz="1600">
                  <a:solidFill>
                    <a:schemeClr val="dk1"/>
                  </a:solidFill>
                  <a:latin typeface="Quattrocento Sans"/>
                  <a:ea typeface="Quattrocento Sans"/>
                  <a:cs typeface="Quattrocento Sans"/>
                  <a:sym typeface="Quattrocento Sans"/>
                </a:rPr>
                <a:t>Spôsob cenového prieniku</a:t>
              </a:r>
              <a:r>
                <a:rPr lang="hr-HR" sz="1600" b="0" i="0" u="none" strike="noStrike" cap="none">
                  <a:solidFill>
                    <a:schemeClr val="dk1"/>
                  </a:solidFill>
                  <a:latin typeface="Quattrocento Sans"/>
                  <a:ea typeface="Quattrocento Sans"/>
                  <a:cs typeface="Quattrocento Sans"/>
                  <a:sym typeface="Quattrocento Sans"/>
                </a:rPr>
                <a:t> </a:t>
              </a:r>
              <a:endParaRPr sz="1600" b="0" i="0" u="none" strike="noStrike" cap="none">
                <a:solidFill>
                  <a:schemeClr val="dk1"/>
                </a:solidFill>
                <a:latin typeface="Quattrocento Sans"/>
                <a:ea typeface="Quattrocento Sans"/>
                <a:cs typeface="Quattrocento Sans"/>
                <a:sym typeface="Quattrocento Sans"/>
              </a:endParaRPr>
            </a:p>
            <a:p>
              <a:pPr marL="171450" marR="0" lvl="1" indent="-171450" algn="l" rtl="0">
                <a:lnSpc>
                  <a:spcPct val="90000"/>
                </a:lnSpc>
                <a:spcBef>
                  <a:spcPts val="240"/>
                </a:spcBef>
                <a:spcAft>
                  <a:spcPts val="0"/>
                </a:spcAft>
                <a:buClr>
                  <a:schemeClr val="dk1"/>
                </a:buClr>
                <a:buSzPts val="1600"/>
                <a:buFont typeface="Quattrocento Sans"/>
                <a:buChar char="•"/>
              </a:pPr>
              <a:r>
                <a:rPr lang="hr-HR" sz="1600">
                  <a:solidFill>
                    <a:schemeClr val="dk1"/>
                  </a:solidFill>
                  <a:latin typeface="Quattrocento Sans"/>
                  <a:ea typeface="Quattrocento Sans"/>
                  <a:cs typeface="Quattrocento Sans"/>
                  <a:sym typeface="Quattrocento Sans"/>
                </a:rPr>
                <a:t>Skimming</a:t>
              </a:r>
              <a:endParaRPr/>
            </a:p>
          </p:txBody>
        </p:sp>
        <p:sp>
          <p:nvSpPr>
            <p:cNvPr id="255" name="Google Shape;255;p25"/>
            <p:cNvSpPr/>
            <p:nvPr/>
          </p:nvSpPr>
          <p:spPr>
            <a:xfrm>
              <a:off x="3177170" y="191700"/>
              <a:ext cx="2784486" cy="481206"/>
            </a:xfrm>
            <a:prstGeom prst="rect">
              <a:avLst/>
            </a:prstGeom>
            <a:solidFill>
              <a:srgbClr val="2EE844"/>
            </a:solidFill>
            <a:ln w="12700" cap="flat" cmpd="sng">
              <a:solidFill>
                <a:srgbClr val="2EE8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5"/>
            <p:cNvSpPr txBox="1"/>
            <p:nvPr/>
          </p:nvSpPr>
          <p:spPr>
            <a:xfrm>
              <a:off x="3177170" y="191700"/>
              <a:ext cx="2784486" cy="481206"/>
            </a:xfrm>
            <a:prstGeom prst="rect">
              <a:avLst/>
            </a:prstGeom>
            <a:noFill/>
            <a:ln>
              <a:noFill/>
            </a:ln>
          </p:spPr>
          <p:txBody>
            <a:bodyPr spcFirstLastPara="1" wrap="square" lIns="113775" tIns="65000" rIns="113775" bIns="65000" anchor="ctr" anchorCtr="0">
              <a:noAutofit/>
            </a:bodyPr>
            <a:lstStyle/>
            <a:p>
              <a:pPr marL="0" lvl="0" indent="0" algn="ctr" rtl="0">
                <a:lnSpc>
                  <a:spcPct val="90000"/>
                </a:lnSpc>
                <a:spcBef>
                  <a:spcPts val="0"/>
                </a:spcBef>
                <a:spcAft>
                  <a:spcPts val="0"/>
                </a:spcAft>
                <a:buClr>
                  <a:schemeClr val="accent6"/>
                </a:buClr>
                <a:buSzPts val="1600"/>
                <a:buFont typeface="Quattrocento Sans"/>
                <a:buNone/>
              </a:pPr>
              <a:r>
                <a:rPr lang="hr-HR" sz="1600" b="1" dirty="0">
                  <a:solidFill>
                    <a:schemeClr val="accent6"/>
                  </a:solidFill>
                  <a:latin typeface="Quattrocento Sans"/>
                  <a:ea typeface="Quattrocento Sans"/>
                  <a:cs typeface="Quattrocento Sans"/>
                  <a:sym typeface="Quattrocento Sans"/>
                </a:rPr>
                <a:t>Rivalita v odvetví</a:t>
              </a:r>
              <a:endParaRPr sz="1600" dirty="0">
                <a:solidFill>
                  <a:schemeClr val="lt1"/>
                </a:solidFill>
                <a:latin typeface="Quattrocento Sans"/>
                <a:ea typeface="Quattrocento Sans"/>
                <a:cs typeface="Quattrocento Sans"/>
                <a:sym typeface="Quattrocento Sans"/>
              </a:endParaRPr>
            </a:p>
          </p:txBody>
        </p:sp>
        <p:sp>
          <p:nvSpPr>
            <p:cNvPr id="257" name="Google Shape;257;p25"/>
            <p:cNvSpPr/>
            <p:nvPr/>
          </p:nvSpPr>
          <p:spPr>
            <a:xfrm>
              <a:off x="3177170" y="672906"/>
              <a:ext cx="2784486" cy="3755160"/>
            </a:xfrm>
            <a:prstGeom prst="rect">
              <a:avLst/>
            </a:prstGeom>
            <a:solidFill>
              <a:srgbClr val="CBF7CF">
                <a:alpha val="89803"/>
              </a:srgbClr>
            </a:solidFill>
            <a:ln w="12700" cap="flat" cmpd="sng">
              <a:solidFill>
                <a:srgbClr val="CBF7C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5"/>
            <p:cNvSpPr txBox="1"/>
            <p:nvPr/>
          </p:nvSpPr>
          <p:spPr>
            <a:xfrm>
              <a:off x="3177170" y="672906"/>
              <a:ext cx="2784486" cy="3755160"/>
            </a:xfrm>
            <a:prstGeom prst="rect">
              <a:avLst/>
            </a:prstGeom>
            <a:noFill/>
            <a:ln>
              <a:noFill/>
            </a:ln>
          </p:spPr>
          <p:txBody>
            <a:bodyPr spcFirstLastPara="1" wrap="square" lIns="58650" tIns="58650" rIns="78225" bIns="88000" anchor="t" anchorCtr="0">
              <a:noAutofit/>
            </a:bodyPr>
            <a:lstStyle/>
            <a:p>
              <a:pPr marL="57150" marR="0" lvl="1" indent="-69850" algn="l" rtl="0">
                <a:lnSpc>
                  <a:spcPct val="90000"/>
                </a:lnSpc>
                <a:spcBef>
                  <a:spcPts val="0"/>
                </a:spcBef>
                <a:spcAft>
                  <a:spcPts val="0"/>
                </a:spcAft>
                <a:buClr>
                  <a:schemeClr val="dk1"/>
                </a:buClr>
                <a:buSzPts val="1100"/>
                <a:buFont typeface="Quattrocento Sans"/>
                <a:buChar char="•"/>
              </a:pPr>
              <a:r>
                <a:rPr lang="hr-HR" sz="1100">
                  <a:solidFill>
                    <a:schemeClr val="dk1"/>
                  </a:solidFill>
                  <a:latin typeface="Quattrocento Sans"/>
                  <a:ea typeface="Quattrocento Sans"/>
                  <a:cs typeface="Quattrocento Sans"/>
                  <a:sym typeface="Quattrocento Sans"/>
                </a:rPr>
                <a:t> V prípade, že konkurenčné ponuky majú pre zákazníka ekvivalentnú cenu, je možné nastaviť cenu tak, aby podkopávala konkurenciu, alebo sa ponúka možnosť zoskupenia, aby sa znížili jednotkové náklady pre zákazníka a zároveň sa vytvoril väčší zákaznícky záväzok.</a:t>
              </a:r>
              <a:endParaRPr sz="1100" b="0" i="0" u="none" strike="noStrike" cap="none">
                <a:solidFill>
                  <a:schemeClr val="dk1"/>
                </a:solidFill>
                <a:latin typeface="Quattrocento Sans"/>
                <a:ea typeface="Quattrocento Sans"/>
                <a:cs typeface="Quattrocento Sans"/>
                <a:sym typeface="Quattrocento Sans"/>
              </a:endParaRPr>
            </a:p>
            <a:p>
              <a:pPr marL="57150" marR="0" lvl="1" indent="-69850" algn="l" rtl="0">
                <a:lnSpc>
                  <a:spcPct val="90000"/>
                </a:lnSpc>
                <a:spcBef>
                  <a:spcPts val="165"/>
                </a:spcBef>
                <a:spcAft>
                  <a:spcPts val="0"/>
                </a:spcAft>
                <a:buClr>
                  <a:schemeClr val="dk1"/>
                </a:buClr>
                <a:buSzPts val="1100"/>
                <a:buFont typeface="Quattrocento Sans"/>
                <a:buChar char="•"/>
              </a:pPr>
              <a:r>
                <a:rPr lang="hr-HR" sz="1100">
                  <a:solidFill>
                    <a:schemeClr val="dk1"/>
                  </a:solidFill>
                  <a:latin typeface="Quattrocento Sans"/>
                  <a:ea typeface="Quattrocento Sans"/>
                  <a:cs typeface="Quattrocento Sans"/>
                  <a:sym typeface="Quattrocento Sans"/>
                </a:rPr>
                <a:t> Ak je ponuka charakteristická alebo nejakým spôsobom rušivá a zvyšuje tak návratnosť investícií v porovnaní </a:t>
              </a:r>
              <a:br>
                <a:rPr lang="hr-HR" sz="1100">
                  <a:solidFill>
                    <a:schemeClr val="dk1"/>
                  </a:solidFill>
                  <a:latin typeface="Quattrocento Sans"/>
                  <a:ea typeface="Quattrocento Sans"/>
                  <a:cs typeface="Quattrocento Sans"/>
                  <a:sym typeface="Quattrocento Sans"/>
                </a:rPr>
              </a:br>
              <a:r>
                <a:rPr lang="hr-HR" sz="1100">
                  <a:solidFill>
                    <a:schemeClr val="dk1"/>
                  </a:solidFill>
                  <a:latin typeface="Quattrocento Sans"/>
                  <a:ea typeface="Quattrocento Sans"/>
                  <a:cs typeface="Quattrocento Sans"/>
                  <a:sym typeface="Quattrocento Sans"/>
                </a:rPr>
                <a:t>s konkurenciou, existujú dve možnosti: buď stanoviť vyššiu cenu, alebo nastaviť rovnakú cenu ako konkurencia (viac za rovnakú cenu). (Whittington, 2018)</a:t>
              </a:r>
              <a:endParaRPr sz="1100">
                <a:solidFill>
                  <a:schemeClr val="dk1"/>
                </a:solidFill>
                <a:latin typeface="Quattrocento Sans"/>
                <a:ea typeface="Quattrocento Sans"/>
                <a:cs typeface="Quattrocento Sans"/>
                <a:sym typeface="Quattrocento Sans"/>
              </a:endParaRPr>
            </a:p>
            <a:p>
              <a:pPr marL="914400" marR="0" lvl="0" indent="0" algn="l" rtl="0">
                <a:lnSpc>
                  <a:spcPct val="90000"/>
                </a:lnSpc>
                <a:spcBef>
                  <a:spcPts val="165"/>
                </a:spcBef>
                <a:spcAft>
                  <a:spcPts val="0"/>
                </a:spcAft>
                <a:buNone/>
              </a:pPr>
              <a:endParaRPr sz="1100">
                <a:solidFill>
                  <a:schemeClr val="dk1"/>
                </a:solidFill>
                <a:latin typeface="Quattrocento Sans"/>
                <a:ea typeface="Quattrocento Sans"/>
                <a:cs typeface="Quattrocento Sans"/>
                <a:sym typeface="Quattrocento Sans"/>
              </a:endParaRPr>
            </a:p>
          </p:txBody>
        </p:sp>
        <p:sp>
          <p:nvSpPr>
            <p:cNvPr id="259" name="Google Shape;259;p25"/>
            <p:cNvSpPr/>
            <p:nvPr/>
          </p:nvSpPr>
          <p:spPr>
            <a:xfrm>
              <a:off x="6351485" y="191700"/>
              <a:ext cx="2784486" cy="481206"/>
            </a:xfrm>
            <a:prstGeom prst="rect">
              <a:avLst/>
            </a:prstGeom>
            <a:solidFill>
              <a:srgbClr val="5999D5"/>
            </a:solidFill>
            <a:ln w="12700" cap="flat" cmpd="sng">
              <a:solidFill>
                <a:srgbClr val="5999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5"/>
            <p:cNvSpPr txBox="1"/>
            <p:nvPr/>
          </p:nvSpPr>
          <p:spPr>
            <a:xfrm>
              <a:off x="6351485" y="191700"/>
              <a:ext cx="2784486" cy="481206"/>
            </a:xfrm>
            <a:prstGeom prst="rect">
              <a:avLst/>
            </a:prstGeom>
            <a:noFill/>
            <a:ln>
              <a:noFill/>
            </a:ln>
          </p:spPr>
          <p:txBody>
            <a:bodyPr spcFirstLastPara="1" wrap="square" lIns="113775" tIns="65000" rIns="113775" bIns="65000" anchor="ctr" anchorCtr="0">
              <a:noAutofit/>
            </a:bodyPr>
            <a:lstStyle/>
            <a:p>
              <a:pPr marL="0" lvl="0" indent="0" algn="ctr" rtl="0">
                <a:lnSpc>
                  <a:spcPct val="90000"/>
                </a:lnSpc>
                <a:spcBef>
                  <a:spcPts val="0"/>
                </a:spcBef>
                <a:spcAft>
                  <a:spcPts val="0"/>
                </a:spcAft>
                <a:buClr>
                  <a:schemeClr val="lt1"/>
                </a:buClr>
                <a:buSzPts val="1600"/>
                <a:buFont typeface="Quattrocento Sans"/>
                <a:buNone/>
              </a:pPr>
              <a:r>
                <a:rPr lang="hr-HR" sz="1600" b="1" dirty="0">
                  <a:solidFill>
                    <a:schemeClr val="lt1"/>
                  </a:solidFill>
                  <a:latin typeface="Quattrocento Sans"/>
                  <a:ea typeface="Quattrocento Sans"/>
                  <a:cs typeface="Quattrocento Sans"/>
                  <a:sym typeface="Quattrocento Sans"/>
                </a:rPr>
                <a:t>Hrozba substitúcie</a:t>
              </a:r>
              <a:endParaRPr sz="1600" dirty="0">
                <a:solidFill>
                  <a:schemeClr val="lt1"/>
                </a:solidFill>
                <a:latin typeface="Quattrocento Sans"/>
                <a:ea typeface="Quattrocento Sans"/>
                <a:cs typeface="Quattrocento Sans"/>
                <a:sym typeface="Quattrocento Sans"/>
              </a:endParaRPr>
            </a:p>
          </p:txBody>
        </p:sp>
        <p:sp>
          <p:nvSpPr>
            <p:cNvPr id="261" name="Google Shape;261;p25"/>
            <p:cNvSpPr/>
            <p:nvPr/>
          </p:nvSpPr>
          <p:spPr>
            <a:xfrm>
              <a:off x="6351485" y="672906"/>
              <a:ext cx="2784486" cy="3755160"/>
            </a:xfrm>
            <a:prstGeom prst="rect">
              <a:avLst/>
            </a:prstGeom>
            <a:solidFill>
              <a:srgbClr val="D0DCEE">
                <a:alpha val="89803"/>
              </a:srgbClr>
            </a:solidFill>
            <a:ln w="12700" cap="flat" cmpd="sng">
              <a:solidFill>
                <a:srgbClr val="D0DCEE">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5"/>
            <p:cNvSpPr txBox="1"/>
            <p:nvPr/>
          </p:nvSpPr>
          <p:spPr>
            <a:xfrm>
              <a:off x="6351485" y="672906"/>
              <a:ext cx="2784486" cy="3755160"/>
            </a:xfrm>
            <a:prstGeom prst="rect">
              <a:avLst/>
            </a:prstGeom>
            <a:noFill/>
            <a:ln>
              <a:noFill/>
            </a:ln>
          </p:spPr>
          <p:txBody>
            <a:bodyPr spcFirstLastPara="1" wrap="square" lIns="85325" tIns="85325" rIns="113775" bIns="128000" anchor="t" anchorCtr="0">
              <a:noAutofit/>
            </a:bodyPr>
            <a:lstStyle/>
            <a:p>
              <a:pPr marL="171450" marR="0" lvl="1" indent="-171450" algn="l" rtl="0">
                <a:lnSpc>
                  <a:spcPct val="90000"/>
                </a:lnSpc>
                <a:spcBef>
                  <a:spcPts val="0"/>
                </a:spcBef>
                <a:spcAft>
                  <a:spcPts val="0"/>
                </a:spcAft>
                <a:buClr>
                  <a:schemeClr val="dk1"/>
                </a:buClr>
                <a:buSzPts val="1600"/>
                <a:buFont typeface="Quattrocento Sans"/>
                <a:buChar char="•"/>
              </a:pPr>
              <a:r>
                <a:rPr lang="hr-HR" sz="1600" dirty="0">
                  <a:solidFill>
                    <a:schemeClr val="dk1"/>
                  </a:solidFill>
                  <a:latin typeface="Quattrocento Sans"/>
                  <a:ea typeface="Quattrocento Sans"/>
                  <a:cs typeface="Quattrocento Sans"/>
                  <a:sym typeface="Quattrocento Sans"/>
                </a:rPr>
                <a:t>Vytvorte a veľmi presvedčivý obchodný prípad.</a:t>
              </a:r>
              <a:endParaRPr sz="1600" b="0" i="0" u="none" strike="noStrike" cap="none" dirty="0">
                <a:solidFill>
                  <a:schemeClr val="dk1"/>
                </a:solidFill>
                <a:latin typeface="Quattrocento Sans"/>
                <a:ea typeface="Quattrocento Sans"/>
                <a:cs typeface="Quattrocento Sans"/>
                <a:sym typeface="Quattrocento Sans"/>
              </a:endParaRPr>
            </a:p>
            <a:p>
              <a:pPr marL="171450" marR="0" lvl="1" indent="-171450" algn="l" rtl="0">
                <a:lnSpc>
                  <a:spcPct val="90000"/>
                </a:lnSpc>
                <a:spcBef>
                  <a:spcPts val="240"/>
                </a:spcBef>
                <a:spcAft>
                  <a:spcPts val="0"/>
                </a:spcAft>
                <a:buClr>
                  <a:schemeClr val="dk1"/>
                </a:buClr>
                <a:buSzPts val="1600"/>
                <a:buFont typeface="Quattrocento Sans"/>
                <a:buChar char="•"/>
              </a:pPr>
              <a:r>
                <a:rPr lang="hr-HR" sz="1600" dirty="0">
                  <a:solidFill>
                    <a:schemeClr val="dk1"/>
                  </a:solidFill>
                  <a:latin typeface="Quattrocento Sans"/>
                  <a:ea typeface="Quattrocento Sans"/>
                  <a:cs typeface="Quattrocento Sans"/>
                  <a:sym typeface="Quattrocento Sans"/>
                </a:rPr>
                <a:t> Monitorujte potenciálne hrozby a rátajte náklady na prechod zákazníka ku konkurencii, ktoré by ho to zahŕňalo.</a:t>
              </a:r>
              <a:endParaRPr sz="1600" b="0" i="0" u="none" strike="noStrike" cap="none" dirty="0">
                <a:solidFill>
                  <a:schemeClr val="dk1"/>
                </a:solidFill>
                <a:latin typeface="Quattrocento Sans"/>
                <a:ea typeface="Quattrocento Sans"/>
                <a:cs typeface="Quattrocento Sans"/>
                <a:sym typeface="Quattrocento Sans"/>
              </a:endParaRPr>
            </a:p>
            <a:p>
              <a:pPr marL="171450" marR="0" lvl="1" indent="-171450" algn="l" rtl="0">
                <a:lnSpc>
                  <a:spcPct val="90000"/>
                </a:lnSpc>
                <a:spcBef>
                  <a:spcPts val="240"/>
                </a:spcBef>
                <a:spcAft>
                  <a:spcPts val="0"/>
                </a:spcAft>
                <a:buClr>
                  <a:schemeClr val="dk1"/>
                </a:buClr>
                <a:buSzPts val="1600"/>
                <a:buFont typeface="Quattrocento Sans"/>
                <a:buChar char="•"/>
              </a:pPr>
              <a:r>
                <a:rPr lang="hr-HR" sz="1600" dirty="0">
                  <a:solidFill>
                    <a:schemeClr val="dk1"/>
                  </a:solidFill>
                  <a:latin typeface="Quattrocento Sans"/>
                  <a:ea typeface="Quattrocento Sans"/>
                  <a:cs typeface="Quattrocento Sans"/>
                  <a:sym typeface="Quattrocento Sans"/>
                </a:rPr>
                <a:t> Budujte vernosť zákazníkov voči vašej značke.</a:t>
              </a:r>
              <a:endParaRPr dirty="0"/>
            </a:p>
          </p:txBody>
        </p:sp>
      </p:grpSp>
      <p:sp>
        <p:nvSpPr>
          <p:cNvPr id="24" name="BlokTextu 23">
            <a:extLst>
              <a:ext uri="{FF2B5EF4-FFF2-40B4-BE49-F238E27FC236}">
                <a16:creationId xmlns:a16="http://schemas.microsoft.com/office/drawing/2014/main" id="{9023713C-A9B2-429D-A08C-FF81534A54DF}"/>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500"/>
                                        <p:tgtEl>
                                          <p:spTgt spid="2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4"/>
                                        </p:tgtEl>
                                        <p:attrNameLst>
                                          <p:attrName>style.visibility</p:attrName>
                                        </p:attrNameLst>
                                      </p:cBhvr>
                                      <p:to>
                                        <p:strVal val="visible"/>
                                      </p:to>
                                    </p:set>
                                    <p:animEffect transition="in" filter="fade">
                                      <p:cBhvr>
                                        <p:cTn id="11" dur="500"/>
                                        <p:tgtEl>
                                          <p:spTgt spid="24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6"/>
                                        </p:tgtEl>
                                        <p:attrNameLst>
                                          <p:attrName>style.visibility</p:attrName>
                                        </p:attrNameLst>
                                      </p:cBhvr>
                                      <p:to>
                                        <p:strVal val="visible"/>
                                      </p:to>
                                    </p:set>
                                    <p:animEffect transition="in" filter="fade">
                                      <p:cBhvr>
                                        <p:cTn id="15"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6"/>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269" name="Google Shape;269;p26"/>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270" name="Google Shape;270;p26"/>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26"/>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26"/>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26"/>
          <p:cNvSpPr txBox="1">
            <a:spLocks noGrp="1"/>
          </p:cNvSpPr>
          <p:nvPr>
            <p:ph type="body" idx="1"/>
          </p:nvPr>
        </p:nvSpPr>
        <p:spPr>
          <a:xfrm>
            <a:off x="2405848" y="1825625"/>
            <a:ext cx="8947951" cy="4351338"/>
          </a:xfrm>
          <a:prstGeom prst="rect">
            <a:avLst/>
          </a:prstGeom>
          <a:noFill/>
          <a:ln>
            <a:noFill/>
          </a:ln>
        </p:spPr>
        <p:txBody>
          <a:bodyPr spcFirstLastPara="1" wrap="square" lIns="91425" tIns="45700" rIns="91425" bIns="45700" anchor="t" anchorCtr="0">
            <a:normAutofit/>
          </a:bodyPr>
          <a:lstStyle/>
          <a:p>
            <a:pPr marL="228600" lvl="0" indent="-241300" algn="l" rtl="0">
              <a:lnSpc>
                <a:spcPct val="150000"/>
              </a:lnSpc>
              <a:spcBef>
                <a:spcPts val="0"/>
              </a:spcBef>
              <a:spcAft>
                <a:spcPts val="0"/>
              </a:spcAft>
              <a:buSzPts val="2000"/>
              <a:buChar char="•"/>
            </a:pPr>
            <a:r>
              <a:rPr lang="hr-HR" sz="2000" dirty="0">
                <a:latin typeface="Quattrocento Sans"/>
                <a:ea typeface="Quattrocento Sans"/>
                <a:cs typeface="Quattrocento Sans"/>
                <a:sym typeface="Quattrocento Sans"/>
              </a:rPr>
              <a:t>Cenové implikácie vyjednávania súvisia s obchodnou stránkou ponuky aj dopytu.</a:t>
            </a:r>
            <a:endParaRPr dirty="0"/>
          </a:p>
          <a:p>
            <a:pPr marL="228600" lvl="0" indent="-241300" algn="l" rtl="0">
              <a:lnSpc>
                <a:spcPct val="150000"/>
              </a:lnSpc>
              <a:spcBef>
                <a:spcPts val="1000"/>
              </a:spcBef>
              <a:spcAft>
                <a:spcPts val="0"/>
              </a:spcAft>
              <a:buClr>
                <a:schemeClr val="accent6"/>
              </a:buClr>
              <a:buSzPts val="2000"/>
              <a:buChar char="•"/>
            </a:pPr>
            <a:r>
              <a:rPr lang="hr-HR" sz="2000" b="1" dirty="0">
                <a:solidFill>
                  <a:schemeClr val="accent6"/>
                </a:solidFill>
                <a:latin typeface="Quattrocento Sans"/>
                <a:ea typeface="Quattrocento Sans"/>
                <a:cs typeface="Quattrocento Sans"/>
                <a:sym typeface="Quattrocento Sans"/>
              </a:rPr>
              <a:t>Na strane ponuky</a:t>
            </a:r>
            <a:r>
              <a:rPr lang="hr-HR" sz="2000" dirty="0">
                <a:latin typeface="Quattrocento Sans"/>
                <a:ea typeface="Quattrocento Sans"/>
                <a:cs typeface="Quattrocento Sans"/>
                <a:sym typeface="Quattrocento Sans"/>
              </a:rPr>
              <a:t> vyjednávacia sila dodávateľov ovplyvňuje základňu nákladov podniku, čo vzápätí ovplyvňuje rozsah dostupných cenových možností. </a:t>
            </a:r>
            <a:endParaRPr dirty="0"/>
          </a:p>
          <a:p>
            <a:pPr marL="0" lvl="0" indent="0" algn="l" rtl="0">
              <a:lnSpc>
                <a:spcPct val="90000"/>
              </a:lnSpc>
              <a:spcBef>
                <a:spcPts val="1000"/>
              </a:spcBef>
              <a:spcAft>
                <a:spcPts val="0"/>
              </a:spcAft>
              <a:buClr>
                <a:schemeClr val="dk1"/>
              </a:buClr>
              <a:buSzPts val="2800"/>
              <a:buNone/>
            </a:pPr>
            <a:endParaRPr dirty="0"/>
          </a:p>
        </p:txBody>
      </p:sp>
      <p:sp>
        <p:nvSpPr>
          <p:cNvPr id="274" name="Google Shape;274;p26"/>
          <p:cNvSpPr txBox="1"/>
          <p:nvPr/>
        </p:nvSpPr>
        <p:spPr>
          <a:xfrm>
            <a:off x="2527278" y="434141"/>
            <a:ext cx="7012200" cy="646290"/>
          </a:xfrm>
          <a:prstGeom prst="rect">
            <a:avLst/>
          </a:prstGeom>
          <a:noFill/>
          <a:ln>
            <a:noFill/>
          </a:ln>
        </p:spPr>
        <p:txBody>
          <a:bodyPr spcFirstLastPara="1" wrap="square" lIns="91425" tIns="45700" rIns="91425" bIns="45700" anchor="t" anchorCtr="0">
            <a:spAutoFit/>
          </a:bodyPr>
          <a:lstStyle/>
          <a:p>
            <a:pPr lvl="0">
              <a:buClr>
                <a:schemeClr val="dk1"/>
              </a:buClr>
              <a:buSzPts val="3600"/>
            </a:pPr>
            <a:r>
              <a:rPr lang="hr-HR" sz="3600" b="1" dirty="0">
                <a:solidFill>
                  <a:schemeClr val="accent6"/>
                </a:solidFill>
                <a:latin typeface="Quattrocento Sans"/>
                <a:ea typeface="Quattrocento Sans"/>
                <a:cs typeface="Quattrocento Sans"/>
                <a:sym typeface="Quattrocento Sans"/>
              </a:rPr>
              <a:t>Vplyv trhových síl na tvorbu cien</a:t>
            </a:r>
            <a:endParaRPr dirty="0"/>
          </a:p>
        </p:txBody>
      </p:sp>
      <p:sp>
        <p:nvSpPr>
          <p:cNvPr id="10" name="BlokTextu 9">
            <a:extLst>
              <a:ext uri="{FF2B5EF4-FFF2-40B4-BE49-F238E27FC236}">
                <a16:creationId xmlns:a16="http://schemas.microsoft.com/office/drawing/2014/main" id="{608484D5-106D-47C7-B406-B484C0ED8EEB}"/>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500"/>
                                        <p:tgtEl>
                                          <p:spTgt spid="2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0"/>
                                        </p:tgtEl>
                                        <p:attrNameLst>
                                          <p:attrName>style.visibility</p:attrName>
                                        </p:attrNameLst>
                                      </p:cBhvr>
                                      <p:to>
                                        <p:strVal val="visible"/>
                                      </p:to>
                                    </p:set>
                                    <p:animEffect transition="in" filter="fade">
                                      <p:cBhvr>
                                        <p:cTn id="11" dur="500"/>
                                        <p:tgtEl>
                                          <p:spTgt spid="27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2"/>
                                        </p:tgtEl>
                                        <p:attrNameLst>
                                          <p:attrName>style.visibility</p:attrName>
                                        </p:attrNameLst>
                                      </p:cBhvr>
                                      <p:to>
                                        <p:strVal val="visible"/>
                                      </p:to>
                                    </p:set>
                                    <p:animEffect transition="in" filter="fade">
                                      <p:cBhvr>
                                        <p:cTn id="15"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7"/>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281" name="Google Shape;281;p27"/>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282" name="Google Shape;282;p27"/>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27"/>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27"/>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27"/>
          <p:cNvSpPr txBox="1">
            <a:spLocks noGrp="1"/>
          </p:cNvSpPr>
          <p:nvPr>
            <p:ph type="body" idx="1"/>
          </p:nvPr>
        </p:nvSpPr>
        <p:spPr>
          <a:xfrm>
            <a:off x="2405848" y="1825625"/>
            <a:ext cx="8947951" cy="4351338"/>
          </a:xfrm>
          <a:prstGeom prst="rect">
            <a:avLst/>
          </a:prstGeom>
          <a:noFill/>
          <a:ln>
            <a:noFill/>
          </a:ln>
        </p:spPr>
        <p:txBody>
          <a:bodyPr spcFirstLastPara="1" wrap="square" lIns="91425" tIns="45700" rIns="91425" bIns="45700" anchor="t" anchorCtr="0">
            <a:normAutofit/>
          </a:bodyPr>
          <a:lstStyle/>
          <a:p>
            <a:pPr marL="228600" lvl="0" indent="-241300" algn="l" rtl="0">
              <a:lnSpc>
                <a:spcPct val="150000"/>
              </a:lnSpc>
              <a:spcBef>
                <a:spcPts val="0"/>
              </a:spcBef>
              <a:spcAft>
                <a:spcPts val="0"/>
              </a:spcAft>
              <a:buClr>
                <a:schemeClr val="accent6"/>
              </a:buClr>
              <a:buSzPts val="2000"/>
              <a:buChar char="•"/>
            </a:pPr>
            <a:r>
              <a:rPr lang="hr-HR" sz="2000" b="1" dirty="0">
                <a:solidFill>
                  <a:schemeClr val="accent6"/>
                </a:solidFill>
                <a:latin typeface="Quattrocento Sans"/>
                <a:ea typeface="Quattrocento Sans"/>
                <a:cs typeface="Quattrocento Sans"/>
                <a:sym typeface="Quattrocento Sans"/>
              </a:rPr>
              <a:t>Na strane dopytu</a:t>
            </a:r>
            <a:r>
              <a:rPr lang="hr-HR" sz="2000" dirty="0">
                <a:latin typeface="Quattrocento Sans"/>
                <a:ea typeface="Quattrocento Sans"/>
                <a:cs typeface="Quattrocento Sans"/>
                <a:sym typeface="Quattrocento Sans"/>
              </a:rPr>
              <a:t> vyjednávacia sila kupujúcich ovplyvňuje a môže obmedziť cenovú hladinu, ktorú je možné dosiahnuť. Vyjednávaciu silu podniku so zákazníkmi možno zvýšiť investovaním do:</a:t>
            </a:r>
            <a:endParaRPr dirty="0"/>
          </a:p>
          <a:p>
            <a:pPr marL="685800" lvl="1" indent="-215900" algn="l" rtl="0">
              <a:lnSpc>
                <a:spcPct val="150000"/>
              </a:lnSpc>
              <a:spcBef>
                <a:spcPts val="500"/>
              </a:spcBef>
              <a:spcAft>
                <a:spcPts val="0"/>
              </a:spcAft>
              <a:buSzPts val="1600"/>
              <a:buChar char="•"/>
            </a:pPr>
            <a:r>
              <a:rPr lang="hr-HR" sz="1600" dirty="0">
                <a:latin typeface="Quattrocento Sans"/>
                <a:ea typeface="Quattrocento Sans"/>
                <a:cs typeface="Quattrocento Sans"/>
                <a:sym typeface="Quattrocento Sans"/>
              </a:rPr>
              <a:t>sponzorstiev v rámci zákaznickeho segmentu</a:t>
            </a:r>
            <a:endParaRPr dirty="0"/>
          </a:p>
          <a:p>
            <a:pPr marL="685800" lvl="1" indent="-215900" algn="l" rtl="0">
              <a:lnSpc>
                <a:spcPct val="150000"/>
              </a:lnSpc>
              <a:spcBef>
                <a:spcPts val="500"/>
              </a:spcBef>
              <a:spcAft>
                <a:spcPts val="0"/>
              </a:spcAft>
              <a:buSzPts val="1600"/>
              <a:buChar char="•"/>
            </a:pPr>
            <a:r>
              <a:rPr lang="hr-HR" sz="1600" dirty="0">
                <a:latin typeface="Quattrocento Sans"/>
                <a:ea typeface="Quattrocento Sans"/>
                <a:cs typeface="Quattrocento Sans"/>
                <a:sym typeface="Quattrocento Sans"/>
              </a:rPr>
              <a:t>vernostných programov na zvýšenie vnímania hodnoty</a:t>
            </a:r>
            <a:endParaRPr sz="1600" dirty="0">
              <a:latin typeface="Quattrocento Sans"/>
              <a:ea typeface="Quattrocento Sans"/>
              <a:cs typeface="Quattrocento Sans"/>
              <a:sym typeface="Quattrocento Sans"/>
            </a:endParaRPr>
          </a:p>
          <a:p>
            <a:pPr marL="685800" lvl="1" indent="-215900" algn="l" rtl="0">
              <a:lnSpc>
                <a:spcPct val="150000"/>
              </a:lnSpc>
              <a:spcBef>
                <a:spcPts val="500"/>
              </a:spcBef>
              <a:spcAft>
                <a:spcPts val="0"/>
              </a:spcAft>
              <a:buSzPts val="1600"/>
              <a:buChar char="•"/>
            </a:pPr>
            <a:r>
              <a:rPr lang="hr-HR" sz="1600" dirty="0">
                <a:latin typeface="Quattrocento Sans"/>
                <a:ea typeface="Quattrocento Sans"/>
                <a:cs typeface="Quattrocento Sans"/>
                <a:sym typeface="Quattrocento Sans"/>
              </a:rPr>
              <a:t>ponúkať partnerské dohody, ktoré zahŕňajú vzájomné investície</a:t>
            </a:r>
            <a:endParaRPr dirty="0"/>
          </a:p>
          <a:p>
            <a:pPr marL="0" lvl="0" indent="0" algn="l" rtl="0">
              <a:lnSpc>
                <a:spcPct val="90000"/>
              </a:lnSpc>
              <a:spcBef>
                <a:spcPts val="1000"/>
              </a:spcBef>
              <a:spcAft>
                <a:spcPts val="0"/>
              </a:spcAft>
              <a:buClr>
                <a:schemeClr val="dk1"/>
              </a:buClr>
              <a:buSzPts val="2800"/>
              <a:buNone/>
            </a:pPr>
            <a:endParaRPr dirty="0"/>
          </a:p>
        </p:txBody>
      </p:sp>
      <p:sp>
        <p:nvSpPr>
          <p:cNvPr id="286" name="Google Shape;286;p27"/>
          <p:cNvSpPr txBox="1"/>
          <p:nvPr/>
        </p:nvSpPr>
        <p:spPr>
          <a:xfrm>
            <a:off x="2527278" y="434141"/>
            <a:ext cx="7012200" cy="646290"/>
          </a:xfrm>
          <a:prstGeom prst="rect">
            <a:avLst/>
          </a:prstGeom>
          <a:noFill/>
          <a:ln>
            <a:noFill/>
          </a:ln>
        </p:spPr>
        <p:txBody>
          <a:bodyPr spcFirstLastPara="1" wrap="square" lIns="91425" tIns="45700" rIns="91425" bIns="45700" anchor="t" anchorCtr="0">
            <a:spAutoFit/>
          </a:bodyPr>
          <a:lstStyle/>
          <a:p>
            <a:pPr lvl="0">
              <a:buClr>
                <a:schemeClr val="dk1"/>
              </a:buClr>
              <a:buSzPts val="3600"/>
            </a:pPr>
            <a:r>
              <a:rPr lang="hr-HR" sz="3600" b="1" dirty="0">
                <a:solidFill>
                  <a:schemeClr val="accent6"/>
                </a:solidFill>
                <a:latin typeface="Quattrocento Sans"/>
                <a:ea typeface="Quattrocento Sans"/>
                <a:cs typeface="Quattrocento Sans"/>
                <a:sym typeface="Quattrocento Sans"/>
              </a:rPr>
              <a:t>Vplyv trhových síl na tvorbu cien</a:t>
            </a:r>
            <a:endParaRPr dirty="0"/>
          </a:p>
        </p:txBody>
      </p:sp>
      <p:sp>
        <p:nvSpPr>
          <p:cNvPr id="10" name="BlokTextu 9">
            <a:extLst>
              <a:ext uri="{FF2B5EF4-FFF2-40B4-BE49-F238E27FC236}">
                <a16:creationId xmlns:a16="http://schemas.microsoft.com/office/drawing/2014/main" id="{EE76AFC0-E38B-4193-85E7-3434E8799DD5}"/>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2"/>
                                        </p:tgtEl>
                                        <p:attrNameLst>
                                          <p:attrName>style.visibility</p:attrName>
                                        </p:attrNameLst>
                                      </p:cBhvr>
                                      <p:to>
                                        <p:strVal val="visible"/>
                                      </p:to>
                                    </p:set>
                                    <p:animEffect transition="in" filter="fade">
                                      <p:cBhvr>
                                        <p:cTn id="11" dur="500"/>
                                        <p:tgtEl>
                                          <p:spTgt spid="28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4"/>
                                        </p:tgtEl>
                                        <p:attrNameLst>
                                          <p:attrName>style.visibility</p:attrName>
                                        </p:attrNameLst>
                                      </p:cBhvr>
                                      <p:to>
                                        <p:strVal val="visible"/>
                                      </p:to>
                                    </p:set>
                                    <p:animEffect transition="in" filter="fade">
                                      <p:cBhvr>
                                        <p:cTn id="15"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28"/>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293" name="Google Shape;293;p28"/>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294" name="Google Shape;294;p28"/>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28"/>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28"/>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28" descr="Most Valuable Brands | P&amp;BC Blo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28"/>
          <p:cNvSpPr/>
          <p:nvPr/>
        </p:nvSpPr>
        <p:spPr>
          <a:xfrm>
            <a:off x="2645546" y="2905780"/>
            <a:ext cx="8982348" cy="104644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400"/>
              <a:buFont typeface="Arial"/>
              <a:buNone/>
            </a:pPr>
            <a:r>
              <a:rPr lang="hr-HR" sz="4400" b="1">
                <a:solidFill>
                  <a:schemeClr val="dk1"/>
                </a:solidFill>
                <a:latin typeface="Quattrocento Sans"/>
                <a:ea typeface="Quattrocento Sans"/>
                <a:cs typeface="Quattrocento Sans"/>
                <a:sym typeface="Quattrocento Sans"/>
              </a:rPr>
              <a:t>Zákaznícke možnosti nákupu</a:t>
            </a:r>
            <a:endParaRPr/>
          </a:p>
          <a:p>
            <a:pPr marL="285750" marR="0" lvl="0" indent="-171450" algn="l" rtl="0">
              <a:spcBef>
                <a:spcPts val="0"/>
              </a:spcBef>
              <a:spcAft>
                <a:spcPts val="0"/>
              </a:spcAft>
              <a:buClr>
                <a:schemeClr val="dk1"/>
              </a:buClr>
              <a:buSzPts val="1800"/>
              <a:buFont typeface="Arial"/>
              <a:buNone/>
            </a:pPr>
            <a:endParaRPr sz="1800">
              <a:solidFill>
                <a:srgbClr val="548135"/>
              </a:solidFill>
              <a:latin typeface="Quattrocento Sans"/>
              <a:ea typeface="Quattrocento Sans"/>
              <a:cs typeface="Quattrocento Sans"/>
              <a:sym typeface="Quattrocento Sans"/>
            </a:endParaRPr>
          </a:p>
        </p:txBody>
      </p:sp>
      <p:sp>
        <p:nvSpPr>
          <p:cNvPr id="10" name="BlokTextu 9">
            <a:extLst>
              <a:ext uri="{FF2B5EF4-FFF2-40B4-BE49-F238E27FC236}">
                <a16:creationId xmlns:a16="http://schemas.microsoft.com/office/drawing/2014/main" id="{332EA497-BDBF-4D98-B2A3-30A9F2C4D901}"/>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4"/>
                                        </p:tgtEl>
                                        <p:attrNameLst>
                                          <p:attrName>style.visibility</p:attrName>
                                        </p:attrNameLst>
                                      </p:cBhvr>
                                      <p:to>
                                        <p:strVal val="visible"/>
                                      </p:to>
                                    </p:set>
                                    <p:animEffect transition="in" filter="fade">
                                      <p:cBhvr>
                                        <p:cTn id="11" dur="500"/>
                                        <p:tgtEl>
                                          <p:spTgt spid="29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
                                        </p:tgtEl>
                                        <p:attrNameLst>
                                          <p:attrName>style.visibility</p:attrName>
                                        </p:attrNameLst>
                                      </p:cBhvr>
                                      <p:to>
                                        <p:strVal val="visible"/>
                                      </p:to>
                                    </p:set>
                                    <p:animEffect transition="in" filter="fade">
                                      <p:cBhvr>
                                        <p:cTn id="15"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29"/>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305" name="Google Shape;305;p29"/>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306" name="Google Shape;306;p29"/>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29"/>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29"/>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29"/>
          <p:cNvSpPr txBox="1">
            <a:spLocks noGrp="1"/>
          </p:cNvSpPr>
          <p:nvPr>
            <p:ph type="body" idx="1"/>
          </p:nvPr>
        </p:nvSpPr>
        <p:spPr>
          <a:xfrm>
            <a:off x="2405848" y="1825625"/>
            <a:ext cx="894795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1800"/>
              <a:buChar char="•"/>
            </a:pPr>
            <a:r>
              <a:rPr lang="hr-HR" sz="1800" dirty="0">
                <a:latin typeface="Quattrocento Sans"/>
                <a:ea typeface="Quattrocento Sans"/>
                <a:cs typeface="Quattrocento Sans"/>
                <a:sym typeface="Quattrocento Sans"/>
              </a:rPr>
              <a:t>Zákazník je vyzvaný k zakúpeniu licencie na vlastníctvo alebo používanie produktu, ktorý môže byť fyzický alebo softvérový, alebo kombinovať obidva. </a:t>
            </a:r>
            <a:endParaRPr dirty="0"/>
          </a:p>
          <a:p>
            <a:pPr marL="228600" lvl="0" indent="-228600" algn="l" rtl="0">
              <a:lnSpc>
                <a:spcPct val="150000"/>
              </a:lnSpc>
              <a:spcBef>
                <a:spcPts val="1000"/>
              </a:spcBef>
              <a:spcAft>
                <a:spcPts val="0"/>
              </a:spcAft>
              <a:buSzPts val="1800"/>
              <a:buChar char="•"/>
            </a:pPr>
            <a:r>
              <a:rPr lang="hr-HR" sz="1800" dirty="0">
                <a:latin typeface="Quattrocento Sans"/>
                <a:ea typeface="Quattrocento Sans"/>
                <a:cs typeface="Quattrocento Sans"/>
                <a:sym typeface="Quattrocento Sans"/>
              </a:rPr>
              <a:t>Akákoľvek ponúkaná licencia bude mať stanovené podmienky:</a:t>
            </a:r>
            <a:endParaRPr dirty="0"/>
          </a:p>
          <a:p>
            <a:pPr marL="685800" lvl="1" indent="-203200" algn="l" rtl="0">
              <a:lnSpc>
                <a:spcPct val="150000"/>
              </a:lnSpc>
              <a:spcBef>
                <a:spcPts val="500"/>
              </a:spcBef>
              <a:spcAft>
                <a:spcPts val="0"/>
              </a:spcAft>
              <a:buSzPts val="1400"/>
              <a:buChar char="•"/>
            </a:pPr>
            <a:r>
              <a:rPr lang="hr-HR" sz="1400" dirty="0">
                <a:latin typeface="Quattrocento Sans"/>
                <a:ea typeface="Quattrocento Sans"/>
                <a:cs typeface="Quattrocento Sans"/>
                <a:sym typeface="Quattrocento Sans"/>
              </a:rPr>
              <a:t>Doba neurčitá - platí neobmedzene - alebo sa uplatňuje na obmedzený čas.</a:t>
            </a:r>
            <a:endParaRPr dirty="0"/>
          </a:p>
          <a:p>
            <a:pPr marL="685800" lvl="1" indent="-203200" algn="l" rtl="0">
              <a:lnSpc>
                <a:spcPct val="150000"/>
              </a:lnSpc>
              <a:spcBef>
                <a:spcPts val="500"/>
              </a:spcBef>
              <a:spcAft>
                <a:spcPts val="0"/>
              </a:spcAft>
              <a:buSzPts val="1400"/>
              <a:buChar char="•"/>
            </a:pPr>
            <a:r>
              <a:rPr lang="hr-HR" sz="1400" dirty="0">
                <a:latin typeface="Quattrocento Sans"/>
                <a:ea typeface="Quattrocento Sans"/>
                <a:cs typeface="Quattrocento Sans"/>
                <a:sym typeface="Quattrocento Sans"/>
              </a:rPr>
              <a:t>Kupujúci si vyhradzuje právo na to, či si rovnakú licenciu môže kúpiť viacero zákazníkov.</a:t>
            </a:r>
            <a:endParaRPr dirty="0"/>
          </a:p>
          <a:p>
            <a:pPr marL="685800" lvl="1" indent="-203200" algn="l" rtl="0">
              <a:lnSpc>
                <a:spcPct val="150000"/>
              </a:lnSpc>
              <a:spcBef>
                <a:spcPts val="500"/>
              </a:spcBef>
              <a:spcAft>
                <a:spcPts val="0"/>
              </a:spcAft>
              <a:buSzPts val="1400"/>
              <a:buChar char="•"/>
            </a:pPr>
            <a:r>
              <a:rPr lang="hr-HR" sz="1400" dirty="0">
                <a:latin typeface="Quattrocento Sans"/>
                <a:ea typeface="Quattrocento Sans"/>
                <a:cs typeface="Quattrocento Sans"/>
                <a:sym typeface="Quattrocento Sans"/>
              </a:rPr>
              <a:t>Môže byť ďalej predaná alebo prevedená tretej strane, a ak áno, potom za akých podmienok.</a:t>
            </a:r>
            <a:endParaRPr dirty="0"/>
          </a:p>
          <a:p>
            <a:pPr marL="228600" lvl="0" indent="-228600" algn="l" rtl="0">
              <a:lnSpc>
                <a:spcPct val="150000"/>
              </a:lnSpc>
              <a:spcBef>
                <a:spcPts val="1000"/>
              </a:spcBef>
              <a:spcAft>
                <a:spcPts val="0"/>
              </a:spcAft>
              <a:buSzPts val="1800"/>
              <a:buChar char="•"/>
            </a:pPr>
            <a:r>
              <a:rPr lang="hr-HR" sz="1800" dirty="0">
                <a:latin typeface="Quattrocento Sans"/>
                <a:ea typeface="Quattrocento Sans"/>
                <a:cs typeface="Quattrocento Sans"/>
                <a:sym typeface="Quattrocento Sans"/>
              </a:rPr>
              <a:t>V prípade licencie typu otvorený zdroj, za akých podmienok môže byť produkt použitý, upravený a zdieľaný.</a:t>
            </a:r>
            <a:endParaRPr dirty="0"/>
          </a:p>
          <a:p>
            <a:pPr marL="0" lvl="0" indent="0" algn="l" rtl="0">
              <a:lnSpc>
                <a:spcPct val="90000"/>
              </a:lnSpc>
              <a:spcBef>
                <a:spcPts val="1000"/>
              </a:spcBef>
              <a:spcAft>
                <a:spcPts val="0"/>
              </a:spcAft>
              <a:buClr>
                <a:schemeClr val="dk1"/>
              </a:buClr>
              <a:buSzPts val="2800"/>
              <a:buNone/>
            </a:pPr>
            <a:endParaRPr dirty="0"/>
          </a:p>
        </p:txBody>
      </p:sp>
      <p:sp>
        <p:nvSpPr>
          <p:cNvPr id="310" name="Google Shape;310;p29"/>
          <p:cNvSpPr txBox="1"/>
          <p:nvPr/>
        </p:nvSpPr>
        <p:spPr>
          <a:xfrm>
            <a:off x="2527278" y="434141"/>
            <a:ext cx="7012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3600" b="1">
                <a:solidFill>
                  <a:schemeClr val="accent6"/>
                </a:solidFill>
                <a:latin typeface="Quattrocento Sans"/>
                <a:ea typeface="Quattrocento Sans"/>
                <a:cs typeface="Quattrocento Sans"/>
                <a:sym typeface="Quattrocento Sans"/>
              </a:rPr>
              <a:t>Ponuky licencií</a:t>
            </a:r>
            <a:endParaRPr sz="3600" b="1">
              <a:solidFill>
                <a:schemeClr val="accent6"/>
              </a:solidFill>
              <a:latin typeface="Quattrocento Sans"/>
              <a:ea typeface="Quattrocento Sans"/>
              <a:cs typeface="Quattrocento Sans"/>
              <a:sym typeface="Quattrocento Sans"/>
            </a:endParaRPr>
          </a:p>
        </p:txBody>
      </p:sp>
      <p:sp>
        <p:nvSpPr>
          <p:cNvPr id="10" name="BlokTextu 9">
            <a:extLst>
              <a:ext uri="{FF2B5EF4-FFF2-40B4-BE49-F238E27FC236}">
                <a16:creationId xmlns:a16="http://schemas.microsoft.com/office/drawing/2014/main" id="{5569EB4A-FF88-4511-8B0F-CBCFA6B32B36}"/>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6"/>
                                        </p:tgtEl>
                                        <p:attrNameLst>
                                          <p:attrName>style.visibility</p:attrName>
                                        </p:attrNameLst>
                                      </p:cBhvr>
                                      <p:to>
                                        <p:strVal val="visible"/>
                                      </p:to>
                                    </p:set>
                                    <p:animEffect transition="in" filter="fade">
                                      <p:cBhvr>
                                        <p:cTn id="11" dur="500"/>
                                        <p:tgtEl>
                                          <p:spTgt spid="30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8"/>
                                        </p:tgtEl>
                                        <p:attrNameLst>
                                          <p:attrName>style.visibility</p:attrName>
                                        </p:attrNameLst>
                                      </p:cBhvr>
                                      <p:to>
                                        <p:strVal val="visible"/>
                                      </p:to>
                                    </p:set>
                                    <p:animEffect transition="in" filter="fade">
                                      <p:cBhvr>
                                        <p:cTn id="15"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0"/>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317" name="Google Shape;317;p30"/>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318" name="Google Shape;318;p30"/>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30"/>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30"/>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30"/>
          <p:cNvSpPr txBox="1">
            <a:spLocks noGrp="1"/>
          </p:cNvSpPr>
          <p:nvPr>
            <p:ph type="body" idx="1"/>
          </p:nvPr>
        </p:nvSpPr>
        <p:spPr>
          <a:xfrm>
            <a:off x="2405848" y="1825625"/>
            <a:ext cx="894795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1800"/>
              <a:buChar char="•"/>
            </a:pPr>
            <a:r>
              <a:rPr lang="hr-HR" sz="1800">
                <a:latin typeface="Quattrocento Sans"/>
                <a:ea typeface="Quattrocento Sans"/>
                <a:cs typeface="Quattrocento Sans"/>
                <a:sym typeface="Quattrocento Sans"/>
              </a:rPr>
              <a:t>Táto ponuka je zabalená do ponuky služieb, ktorú si zákazník môže predplatiť. </a:t>
            </a:r>
            <a:endParaRPr/>
          </a:p>
          <a:p>
            <a:pPr marL="228600" lvl="0" indent="-228600" algn="l" rtl="0">
              <a:lnSpc>
                <a:spcPct val="150000"/>
              </a:lnSpc>
              <a:spcBef>
                <a:spcPts val="1000"/>
              </a:spcBef>
              <a:spcAft>
                <a:spcPts val="0"/>
              </a:spcAft>
              <a:buSzPts val="1800"/>
              <a:buChar char="•"/>
            </a:pPr>
            <a:r>
              <a:rPr lang="hr-HR" sz="1800">
                <a:latin typeface="Quattrocento Sans"/>
                <a:ea typeface="Quattrocento Sans"/>
                <a:cs typeface="Quattrocento Sans"/>
                <a:sym typeface="Quattrocento Sans"/>
              </a:rPr>
              <a:t>Môže to byť účtované časom, používaním alebo dosiahnutím určitého výsledku alebo výstupu.</a:t>
            </a:r>
            <a:endParaRPr/>
          </a:p>
        </p:txBody>
      </p:sp>
      <p:sp>
        <p:nvSpPr>
          <p:cNvPr id="322" name="Google Shape;322;p30"/>
          <p:cNvSpPr txBox="1"/>
          <p:nvPr/>
        </p:nvSpPr>
        <p:spPr>
          <a:xfrm>
            <a:off x="2527278" y="434141"/>
            <a:ext cx="7012200" cy="646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hr-HR" sz="3600" b="1">
                <a:solidFill>
                  <a:schemeClr val="accent6"/>
                </a:solidFill>
                <a:latin typeface="Quattrocento Sans"/>
                <a:ea typeface="Quattrocento Sans"/>
                <a:cs typeface="Quattrocento Sans"/>
                <a:sym typeface="Quattrocento Sans"/>
              </a:rPr>
              <a:t>Ponuka služieb</a:t>
            </a:r>
            <a:endParaRPr sz="3600" b="1">
              <a:solidFill>
                <a:schemeClr val="accent6"/>
              </a:solidFill>
              <a:latin typeface="Quattrocento Sans"/>
              <a:ea typeface="Quattrocento Sans"/>
              <a:cs typeface="Quattrocento Sans"/>
              <a:sym typeface="Quattrocento Sans"/>
            </a:endParaRPr>
          </a:p>
        </p:txBody>
      </p:sp>
      <p:sp>
        <p:nvSpPr>
          <p:cNvPr id="10" name="BlokTextu 9">
            <a:extLst>
              <a:ext uri="{FF2B5EF4-FFF2-40B4-BE49-F238E27FC236}">
                <a16:creationId xmlns:a16="http://schemas.microsoft.com/office/drawing/2014/main" id="{9DE606F8-B18A-4121-B653-2006020A59D7}"/>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500"/>
                                        <p:tgtEl>
                                          <p:spTgt spid="3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8"/>
                                        </p:tgtEl>
                                        <p:attrNameLst>
                                          <p:attrName>style.visibility</p:attrName>
                                        </p:attrNameLst>
                                      </p:cBhvr>
                                      <p:to>
                                        <p:strVal val="visible"/>
                                      </p:to>
                                    </p:set>
                                    <p:animEffect transition="in" filter="fade">
                                      <p:cBhvr>
                                        <p:cTn id="11" dur="500"/>
                                        <p:tgtEl>
                                          <p:spTgt spid="3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0"/>
                                        </p:tgtEl>
                                        <p:attrNameLst>
                                          <p:attrName>style.visibility</p:attrName>
                                        </p:attrNameLst>
                                      </p:cBhvr>
                                      <p:to>
                                        <p:strVal val="visible"/>
                                      </p:to>
                                    </p:set>
                                    <p:animEffect transition="in" filter="fade">
                                      <p:cBhvr>
                                        <p:cTn id="15" dur="5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31"/>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329" name="Google Shape;329;p31"/>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330" name="Google Shape;330;p31"/>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31"/>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31"/>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31"/>
          <p:cNvSpPr txBox="1">
            <a:spLocks noGrp="1"/>
          </p:cNvSpPr>
          <p:nvPr>
            <p:ph type="body" idx="1"/>
          </p:nvPr>
        </p:nvSpPr>
        <p:spPr>
          <a:xfrm>
            <a:off x="2405848" y="1825625"/>
            <a:ext cx="894795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1800"/>
              <a:buChar char="•"/>
            </a:pPr>
            <a:r>
              <a:rPr lang="hr-HR" sz="1800" dirty="0">
                <a:latin typeface="Quattrocento Sans"/>
                <a:ea typeface="Quattrocento Sans"/>
                <a:cs typeface="Quattrocento Sans"/>
                <a:sym typeface="Quattrocento Sans"/>
              </a:rPr>
              <a:t>Platby za prístup k špeciálnemu majetku - zákazník môže byť vyzvaný, aby zaplatil za prístup alebo  jeho použitie, ako napríklad štúdio alebo výrobné zariadenie, ktoré poskytuje vybavenie a kvalifikovaný pomocný personál.</a:t>
            </a:r>
            <a:endParaRPr sz="1800" dirty="0">
              <a:latin typeface="Quattrocento Sans"/>
              <a:ea typeface="Quattrocento Sans"/>
              <a:cs typeface="Quattrocento Sans"/>
              <a:sym typeface="Quattrocento Sans"/>
            </a:endParaRPr>
          </a:p>
          <a:p>
            <a:pPr marL="228600" lvl="0" indent="-114300" algn="l" rtl="0">
              <a:lnSpc>
                <a:spcPct val="150000"/>
              </a:lnSpc>
              <a:spcBef>
                <a:spcPts val="1000"/>
              </a:spcBef>
              <a:spcAft>
                <a:spcPts val="0"/>
              </a:spcAft>
              <a:buClr>
                <a:schemeClr val="dk1"/>
              </a:buClr>
              <a:buSzPts val="1800"/>
              <a:buNone/>
            </a:pPr>
            <a:endParaRPr sz="1800" dirty="0">
              <a:latin typeface="Quattrocento Sans"/>
              <a:ea typeface="Quattrocento Sans"/>
              <a:cs typeface="Quattrocento Sans"/>
              <a:sym typeface="Quattrocento Sans"/>
            </a:endParaRPr>
          </a:p>
          <a:p>
            <a:pPr marL="228600" lvl="0" indent="-228600" algn="l" rtl="0">
              <a:lnSpc>
                <a:spcPct val="150000"/>
              </a:lnSpc>
              <a:spcBef>
                <a:spcPts val="1000"/>
              </a:spcBef>
              <a:spcAft>
                <a:spcPts val="0"/>
              </a:spcAft>
              <a:buSzPts val="1800"/>
              <a:buChar char="•"/>
            </a:pPr>
            <a:r>
              <a:rPr lang="hr-HR" sz="1800" dirty="0">
                <a:latin typeface="Quattrocento Sans"/>
                <a:ea typeface="Quattrocento Sans"/>
                <a:cs typeface="Quattrocento Sans"/>
                <a:sym typeface="Quattrocento Sans"/>
              </a:rPr>
              <a:t>Platba za záväzok - zákazník alebo konkurent môže byť vyzvaný, aby zaplatil výmenou za záväzok, ako je prísľub vyhnúť sa alebo vylúčiť propagáciu na konkrétnom trhu počas dohodnutej doby.</a:t>
            </a:r>
            <a:endParaRPr dirty="0"/>
          </a:p>
          <a:p>
            <a:pPr marL="0" lvl="0" indent="0" algn="l" rtl="0">
              <a:lnSpc>
                <a:spcPct val="90000"/>
              </a:lnSpc>
              <a:spcBef>
                <a:spcPts val="1000"/>
              </a:spcBef>
              <a:spcAft>
                <a:spcPts val="0"/>
              </a:spcAft>
              <a:buClr>
                <a:schemeClr val="dk1"/>
              </a:buClr>
              <a:buSzPts val="2800"/>
              <a:buNone/>
            </a:pPr>
            <a:endParaRPr dirty="0"/>
          </a:p>
        </p:txBody>
      </p:sp>
      <p:sp>
        <p:nvSpPr>
          <p:cNvPr id="334" name="Google Shape;334;p31"/>
          <p:cNvSpPr txBox="1"/>
          <p:nvPr/>
        </p:nvSpPr>
        <p:spPr>
          <a:xfrm>
            <a:off x="2527278" y="434141"/>
            <a:ext cx="7012200" cy="646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hr-HR" sz="3600" b="1">
                <a:solidFill>
                  <a:schemeClr val="accent6"/>
                </a:solidFill>
                <a:latin typeface="Quattrocento Sans"/>
                <a:ea typeface="Quattrocento Sans"/>
                <a:cs typeface="Quattrocento Sans"/>
                <a:sym typeface="Quattrocento Sans"/>
              </a:rPr>
              <a:t>Platby za prístup a za záväzok</a:t>
            </a:r>
            <a:endParaRPr sz="3600" b="1">
              <a:solidFill>
                <a:schemeClr val="accent6"/>
              </a:solidFill>
              <a:latin typeface="Quattrocento Sans"/>
              <a:ea typeface="Quattrocento Sans"/>
              <a:cs typeface="Quattrocento Sans"/>
              <a:sym typeface="Quattrocento Sans"/>
            </a:endParaRPr>
          </a:p>
        </p:txBody>
      </p:sp>
      <p:sp>
        <p:nvSpPr>
          <p:cNvPr id="10" name="BlokTextu 9">
            <a:extLst>
              <a:ext uri="{FF2B5EF4-FFF2-40B4-BE49-F238E27FC236}">
                <a16:creationId xmlns:a16="http://schemas.microsoft.com/office/drawing/2014/main" id="{6202A451-1E96-4572-B8FB-29504A9B5331}"/>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500"/>
                                        <p:tgtEl>
                                          <p:spTgt spid="3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0"/>
                                        </p:tgtEl>
                                        <p:attrNameLst>
                                          <p:attrName>style.visibility</p:attrName>
                                        </p:attrNameLst>
                                      </p:cBhvr>
                                      <p:to>
                                        <p:strVal val="visible"/>
                                      </p:to>
                                    </p:set>
                                    <p:animEffect transition="in" filter="fade">
                                      <p:cBhvr>
                                        <p:cTn id="11" dur="500"/>
                                        <p:tgtEl>
                                          <p:spTgt spid="3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2"/>
                                        </p:tgtEl>
                                        <p:attrNameLst>
                                          <p:attrName>style.visibility</p:attrName>
                                        </p:attrNameLst>
                                      </p:cBhvr>
                                      <p:to>
                                        <p:strVal val="visible"/>
                                      </p:to>
                                    </p:set>
                                    <p:animEffect transition="in" filter="fade">
                                      <p:cBhvr>
                                        <p:cTn id="15" dur="5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102" name="Google Shape;102;p14"/>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14"/>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14"/>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4"/>
          <p:cNvSpPr txBox="1"/>
          <p:nvPr/>
        </p:nvSpPr>
        <p:spPr>
          <a:xfrm>
            <a:off x="2255084" y="438983"/>
            <a:ext cx="7080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3200" b="1" kern="1200" dirty="0">
                <a:solidFill>
                  <a:schemeClr val="accent1"/>
                </a:solidFill>
                <a:latin typeface="Segoe Print" panose="02000600000000000000" pitchFamily="2" charset="0"/>
                <a:ea typeface="+mn-ea"/>
                <a:cs typeface="+mn-cs"/>
                <a:sym typeface="Quattrocento Sans"/>
              </a:rPr>
              <a:t>Obsah kurzu  </a:t>
            </a:r>
            <a:endParaRPr sz="3200" b="1" kern="1200" dirty="0">
              <a:solidFill>
                <a:schemeClr val="accent1"/>
              </a:solidFill>
              <a:latin typeface="Segoe Print" panose="02000600000000000000" pitchFamily="2" charset="0"/>
              <a:ea typeface="+mn-ea"/>
              <a:cs typeface="+mn-cs"/>
            </a:endParaRPr>
          </a:p>
        </p:txBody>
      </p:sp>
      <p:sp>
        <p:nvSpPr>
          <p:cNvPr id="106" name="Google Shape;106;p14" descr="Most Valuable Brands | P&amp;BC Blo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14"/>
          <p:cNvSpPr/>
          <p:nvPr/>
        </p:nvSpPr>
        <p:spPr>
          <a:xfrm>
            <a:off x="2379057" y="1896101"/>
            <a:ext cx="9281565" cy="2262158"/>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548135"/>
              </a:buClr>
              <a:buSzPts val="2400"/>
              <a:buFont typeface="Arial"/>
              <a:buChar char="•"/>
            </a:pPr>
            <a:r>
              <a:rPr lang="hr-HR" sz="2400" kern="1200" dirty="0">
                <a:solidFill>
                  <a:schemeClr val="accent6">
                    <a:lumMod val="75000"/>
                  </a:schemeClr>
                </a:solidFill>
                <a:latin typeface="Segoe Print" pitchFamily="2" charset="0"/>
                <a:ea typeface="+mn-ea"/>
                <a:cs typeface="+mn-cs"/>
                <a:sym typeface="Quattrocento Sans"/>
              </a:rPr>
              <a:t>Stanovenie stratégie získavania hodnoty</a:t>
            </a:r>
            <a:endParaRPr sz="2400" kern="1200" dirty="0">
              <a:solidFill>
                <a:schemeClr val="accent6">
                  <a:lumMod val="75000"/>
                </a:schemeClr>
              </a:solidFill>
              <a:latin typeface="Segoe Print" pitchFamily="2" charset="0"/>
              <a:ea typeface="+mn-ea"/>
              <a:cs typeface="+mn-cs"/>
            </a:endParaRPr>
          </a:p>
          <a:p>
            <a:pPr marL="285750" marR="0" lvl="0" indent="-285750" algn="l" rtl="0">
              <a:lnSpc>
                <a:spcPct val="150000"/>
              </a:lnSpc>
              <a:spcBef>
                <a:spcPts val="0"/>
              </a:spcBef>
              <a:spcAft>
                <a:spcPts val="0"/>
              </a:spcAft>
              <a:buClr>
                <a:srgbClr val="548135"/>
              </a:buClr>
              <a:buSzPts val="2400"/>
              <a:buFont typeface="Arial"/>
              <a:buChar char="•"/>
            </a:pPr>
            <a:r>
              <a:rPr lang="hr-HR" sz="2400" kern="1200" dirty="0">
                <a:solidFill>
                  <a:schemeClr val="accent6">
                    <a:lumMod val="75000"/>
                  </a:schemeClr>
                </a:solidFill>
                <a:latin typeface="Segoe Print" pitchFamily="2" charset="0"/>
                <a:ea typeface="+mn-ea"/>
                <a:cs typeface="+mn-cs"/>
                <a:sym typeface="Quattrocento Sans"/>
              </a:rPr>
              <a:t>Možnosti nákupu zákazníkov</a:t>
            </a:r>
            <a:endParaRPr sz="2400" kern="1200" dirty="0">
              <a:solidFill>
                <a:schemeClr val="accent6">
                  <a:lumMod val="75000"/>
                </a:schemeClr>
              </a:solidFill>
              <a:latin typeface="Segoe Print" pitchFamily="2" charset="0"/>
              <a:ea typeface="+mn-ea"/>
              <a:cs typeface="+mn-cs"/>
            </a:endParaRPr>
          </a:p>
          <a:p>
            <a:pPr marL="285750" marR="0" lvl="0" indent="-285750" algn="l" rtl="0">
              <a:lnSpc>
                <a:spcPct val="150000"/>
              </a:lnSpc>
              <a:spcBef>
                <a:spcPts val="0"/>
              </a:spcBef>
              <a:spcAft>
                <a:spcPts val="0"/>
              </a:spcAft>
              <a:buClr>
                <a:srgbClr val="548135"/>
              </a:buClr>
              <a:buSzPts val="2400"/>
              <a:buFont typeface="Arial"/>
              <a:buChar char="•"/>
            </a:pPr>
            <a:r>
              <a:rPr lang="hr-HR" sz="2400" kern="1200" dirty="0">
                <a:solidFill>
                  <a:schemeClr val="accent6">
                    <a:lumMod val="75000"/>
                  </a:schemeClr>
                </a:solidFill>
                <a:latin typeface="Segoe Print" pitchFamily="2" charset="0"/>
                <a:ea typeface="+mn-ea"/>
                <a:cs typeface="+mn-cs"/>
                <a:sym typeface="Quattrocento Sans"/>
              </a:rPr>
              <a:t>Nastavenie cenovej štruktúry</a:t>
            </a:r>
            <a:endParaRPr sz="2400" kern="1200" dirty="0">
              <a:solidFill>
                <a:schemeClr val="accent6">
                  <a:lumMod val="75000"/>
                </a:schemeClr>
              </a:solidFill>
              <a:latin typeface="Segoe Print" pitchFamily="2" charset="0"/>
              <a:ea typeface="+mn-ea"/>
              <a:cs typeface="+mn-cs"/>
            </a:endParaRPr>
          </a:p>
          <a:p>
            <a:pPr marL="285750" marR="0" lvl="0" indent="-285750" algn="l" rtl="0">
              <a:lnSpc>
                <a:spcPct val="150000"/>
              </a:lnSpc>
              <a:spcBef>
                <a:spcPts val="0"/>
              </a:spcBef>
              <a:spcAft>
                <a:spcPts val="0"/>
              </a:spcAft>
              <a:buClr>
                <a:srgbClr val="548135"/>
              </a:buClr>
              <a:buSzPts val="2400"/>
              <a:buFont typeface="Arial"/>
              <a:buChar char="•"/>
            </a:pPr>
            <a:r>
              <a:rPr lang="hr-HR" sz="2400" kern="1200" dirty="0">
                <a:solidFill>
                  <a:schemeClr val="accent6">
                    <a:lumMod val="75000"/>
                  </a:schemeClr>
                </a:solidFill>
                <a:latin typeface="Segoe Print" pitchFamily="2" charset="0"/>
                <a:ea typeface="+mn-ea"/>
                <a:cs typeface="+mn-cs"/>
                <a:sym typeface="Quattrocento Sans"/>
              </a:rPr>
              <a:t>Inovácia v oblasti získavania hodnoty</a:t>
            </a:r>
            <a:endParaRPr sz="2400" kern="1200" dirty="0">
              <a:solidFill>
                <a:schemeClr val="accent6">
                  <a:lumMod val="75000"/>
                </a:schemeClr>
              </a:solidFill>
              <a:latin typeface="Segoe Print" pitchFamily="2" charset="0"/>
              <a:ea typeface="+mn-ea"/>
              <a:cs typeface="+mn-cs"/>
            </a:endParaRPr>
          </a:p>
        </p:txBody>
      </p:sp>
      <p:sp>
        <p:nvSpPr>
          <p:cNvPr id="11" name="BlokTextu 10">
            <a:extLst>
              <a:ext uri="{FF2B5EF4-FFF2-40B4-BE49-F238E27FC236}">
                <a16:creationId xmlns:a16="http://schemas.microsoft.com/office/drawing/2014/main" id="{FEBFE2AE-2CAB-4C0F-B2FA-8A0145B61C0C}"/>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fade">
                                      <p:cBhvr>
                                        <p:cTn id="11" dur="500"/>
                                        <p:tgtEl>
                                          <p:spTgt spid="10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32"/>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341" name="Google Shape;341;p32"/>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342" name="Google Shape;342;p32"/>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32"/>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32"/>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32" descr="Most Valuable Brands | P&amp;BC Blo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32"/>
          <p:cNvSpPr/>
          <p:nvPr/>
        </p:nvSpPr>
        <p:spPr>
          <a:xfrm>
            <a:off x="2645546" y="2905780"/>
            <a:ext cx="8982348" cy="104644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400"/>
              <a:buFont typeface="Arial"/>
              <a:buNone/>
            </a:pPr>
            <a:r>
              <a:rPr lang="hr-HR" sz="4400" b="1">
                <a:solidFill>
                  <a:schemeClr val="dk1"/>
                </a:solidFill>
                <a:latin typeface="Quattrocento Sans"/>
                <a:ea typeface="Quattrocento Sans"/>
                <a:cs typeface="Quattrocento Sans"/>
                <a:sym typeface="Quattrocento Sans"/>
              </a:rPr>
              <a:t>Nastavenie cenovej štruktúry</a:t>
            </a:r>
            <a:endParaRPr/>
          </a:p>
          <a:p>
            <a:pPr marL="0" marR="0" lvl="0" indent="0" algn="l" rtl="0">
              <a:spcBef>
                <a:spcPts val="0"/>
              </a:spcBef>
              <a:spcAft>
                <a:spcPts val="0"/>
              </a:spcAft>
              <a:buNone/>
            </a:pPr>
            <a:endParaRPr sz="1800">
              <a:solidFill>
                <a:srgbClr val="548135"/>
              </a:solidFill>
              <a:latin typeface="Quattrocento Sans"/>
              <a:ea typeface="Quattrocento Sans"/>
              <a:cs typeface="Quattrocento Sans"/>
              <a:sym typeface="Quattrocento Sans"/>
            </a:endParaRPr>
          </a:p>
        </p:txBody>
      </p:sp>
      <p:sp>
        <p:nvSpPr>
          <p:cNvPr id="10" name="BlokTextu 9">
            <a:extLst>
              <a:ext uri="{FF2B5EF4-FFF2-40B4-BE49-F238E27FC236}">
                <a16:creationId xmlns:a16="http://schemas.microsoft.com/office/drawing/2014/main" id="{FE232356-0905-4E0E-8BCE-F5196B0ABE55}"/>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500"/>
                                        <p:tgtEl>
                                          <p:spTgt spid="34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2"/>
                                        </p:tgtEl>
                                        <p:attrNameLst>
                                          <p:attrName>style.visibility</p:attrName>
                                        </p:attrNameLst>
                                      </p:cBhvr>
                                      <p:to>
                                        <p:strVal val="visible"/>
                                      </p:to>
                                    </p:set>
                                    <p:animEffect transition="in" filter="fade">
                                      <p:cBhvr>
                                        <p:cTn id="11" dur="500"/>
                                        <p:tgtEl>
                                          <p:spTgt spid="34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4"/>
                                        </p:tgtEl>
                                        <p:attrNameLst>
                                          <p:attrName>style.visibility</p:attrName>
                                        </p:attrNameLst>
                                      </p:cBhvr>
                                      <p:to>
                                        <p:strVal val="visible"/>
                                      </p:to>
                                    </p:set>
                                    <p:animEffect transition="in" filter="fade">
                                      <p:cBhvr>
                                        <p:cTn id="15"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33"/>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353" name="Google Shape;353;p33"/>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354" name="Google Shape;354;p33"/>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33"/>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33"/>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33"/>
          <p:cNvSpPr txBox="1">
            <a:spLocks noGrp="1"/>
          </p:cNvSpPr>
          <p:nvPr>
            <p:ph type="body" idx="1"/>
          </p:nvPr>
        </p:nvSpPr>
        <p:spPr>
          <a:xfrm>
            <a:off x="2405848" y="1825625"/>
            <a:ext cx="894795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accent6"/>
              </a:buClr>
              <a:buSzPts val="1800"/>
              <a:buChar char="•"/>
            </a:pPr>
            <a:r>
              <a:rPr lang="hr-HR" sz="1800" b="1" dirty="0">
                <a:solidFill>
                  <a:schemeClr val="accent6"/>
                </a:solidFill>
                <a:latin typeface="Quattrocento Sans"/>
                <a:ea typeface="Quattrocento Sans"/>
                <a:cs typeface="Quattrocento Sans"/>
                <a:sym typeface="Quattrocento Sans"/>
              </a:rPr>
              <a:t>Cenovú stratégiu </a:t>
            </a:r>
            <a:r>
              <a:rPr lang="hr-HR" sz="1800" dirty="0">
                <a:latin typeface="Quattrocento Sans"/>
                <a:ea typeface="Quattrocento Sans"/>
                <a:cs typeface="Quattrocento Sans"/>
                <a:sym typeface="Quattrocento Sans"/>
              </a:rPr>
              <a:t>používajú spoločnosti na určenie toho, za koľko môžu predať svoej tovary alebo služby.</a:t>
            </a:r>
            <a:endParaRPr sz="1800" dirty="0">
              <a:latin typeface="Quattrocento Sans"/>
              <a:ea typeface="Quattrocento Sans"/>
              <a:cs typeface="Quattrocento Sans"/>
              <a:sym typeface="Quattrocento Sans"/>
            </a:endParaRPr>
          </a:p>
          <a:p>
            <a:pPr marL="228600" lvl="0" indent="-228600" algn="l" rtl="0">
              <a:lnSpc>
                <a:spcPct val="150000"/>
              </a:lnSpc>
              <a:spcBef>
                <a:spcPts val="1000"/>
              </a:spcBef>
              <a:spcAft>
                <a:spcPts val="0"/>
              </a:spcAft>
              <a:buSzPts val="1800"/>
              <a:buChar char="•"/>
            </a:pPr>
            <a:r>
              <a:rPr lang="hr-HR" sz="1800" dirty="0">
                <a:latin typeface="Quattrocento Sans"/>
                <a:ea typeface="Quattrocento Sans"/>
                <a:cs typeface="Quattrocento Sans"/>
                <a:sym typeface="Quattrocento Sans"/>
              </a:rPr>
              <a:t>Nastavenie správnej cenovej stratégie zahŕňa podrobné porozumenie produktu, trhu </a:t>
            </a:r>
            <a:br>
              <a:rPr lang="hr-HR" sz="1800" dirty="0">
                <a:latin typeface="Quattrocento Sans"/>
                <a:ea typeface="Quattrocento Sans"/>
                <a:cs typeface="Quattrocento Sans"/>
                <a:sym typeface="Quattrocento Sans"/>
              </a:rPr>
            </a:br>
            <a:r>
              <a:rPr lang="hr-HR" sz="1800" dirty="0">
                <a:latin typeface="Quattrocento Sans"/>
                <a:ea typeface="Quattrocento Sans"/>
                <a:cs typeface="Quattrocento Sans"/>
                <a:sym typeface="Quattrocento Sans"/>
              </a:rPr>
              <a:t>a zákazníkov. </a:t>
            </a:r>
            <a:endParaRPr dirty="0"/>
          </a:p>
          <a:p>
            <a:pPr marL="228600" lvl="0" indent="-228600" algn="l" rtl="0">
              <a:lnSpc>
                <a:spcPct val="150000"/>
              </a:lnSpc>
              <a:spcBef>
                <a:spcPts val="1000"/>
              </a:spcBef>
              <a:spcAft>
                <a:spcPts val="0"/>
              </a:spcAft>
              <a:buSzPts val="1800"/>
              <a:buChar char="•"/>
            </a:pPr>
            <a:r>
              <a:rPr lang="hr-HR" sz="1800" dirty="0">
                <a:latin typeface="Quattrocento Sans"/>
                <a:ea typeface="Quattrocento Sans"/>
                <a:cs typeface="Quattrocento Sans"/>
                <a:sym typeface="Quattrocento Sans"/>
              </a:rPr>
              <a:t>Podľa Whittingtona (2018), pri výbere cenovej stratégie by malo byť brané do úvahy: </a:t>
            </a:r>
            <a:endParaRPr dirty="0"/>
          </a:p>
          <a:p>
            <a:pPr marL="685800" lvl="1" indent="-203200" algn="l" rtl="0">
              <a:lnSpc>
                <a:spcPct val="150000"/>
              </a:lnSpc>
              <a:spcBef>
                <a:spcPts val="500"/>
              </a:spcBef>
              <a:spcAft>
                <a:spcPts val="0"/>
              </a:spcAft>
              <a:buSzPts val="1400"/>
              <a:buChar char="•"/>
            </a:pPr>
            <a:r>
              <a:rPr lang="hr-HR" sz="1400" dirty="0">
                <a:latin typeface="Quattrocento Sans"/>
                <a:ea typeface="Quattrocento Sans"/>
                <a:cs typeface="Quattrocento Sans"/>
                <a:sym typeface="Quattrocento Sans"/>
              </a:rPr>
              <a:t>ciele získavania hodnoty,</a:t>
            </a:r>
            <a:endParaRPr dirty="0"/>
          </a:p>
          <a:p>
            <a:pPr marL="685800" lvl="1" indent="-203200" algn="l" rtl="0">
              <a:lnSpc>
                <a:spcPct val="150000"/>
              </a:lnSpc>
              <a:spcBef>
                <a:spcPts val="500"/>
              </a:spcBef>
              <a:spcAft>
                <a:spcPts val="0"/>
              </a:spcAft>
              <a:buSzPts val="1400"/>
              <a:buChar char="•"/>
            </a:pPr>
            <a:r>
              <a:rPr lang="hr-HR" sz="1400" dirty="0">
                <a:latin typeface="Quattrocento Sans"/>
                <a:ea typeface="Quattrocento Sans"/>
                <a:cs typeface="Quattrocento Sans"/>
                <a:sym typeface="Quattrocento Sans"/>
              </a:rPr>
              <a:t>dôsledky aplikovateľných trhových síl, </a:t>
            </a:r>
            <a:endParaRPr dirty="0"/>
          </a:p>
          <a:p>
            <a:pPr marL="685800" lvl="1" indent="-203200" algn="l" rtl="0">
              <a:lnSpc>
                <a:spcPct val="150000"/>
              </a:lnSpc>
              <a:spcBef>
                <a:spcPts val="500"/>
              </a:spcBef>
              <a:spcAft>
                <a:spcPts val="0"/>
              </a:spcAft>
              <a:buSzPts val="1400"/>
              <a:buChar char="•"/>
            </a:pPr>
            <a:r>
              <a:rPr lang="hr-HR" sz="1400" dirty="0">
                <a:latin typeface="Quattrocento Sans"/>
                <a:ea typeface="Quattrocento Sans"/>
                <a:cs typeface="Quattrocento Sans"/>
                <a:sym typeface="Quattrocento Sans"/>
              </a:rPr>
              <a:t>sila návratnosti, povaha možnosti a procesu nákupu zákazníka. </a:t>
            </a:r>
            <a:endParaRPr dirty="0"/>
          </a:p>
          <a:p>
            <a:pPr marL="0" lvl="0" indent="0" algn="l" rtl="0">
              <a:lnSpc>
                <a:spcPct val="90000"/>
              </a:lnSpc>
              <a:spcBef>
                <a:spcPts val="1000"/>
              </a:spcBef>
              <a:spcAft>
                <a:spcPts val="0"/>
              </a:spcAft>
              <a:buClr>
                <a:schemeClr val="dk1"/>
              </a:buClr>
              <a:buSzPts val="2800"/>
              <a:buNone/>
            </a:pPr>
            <a:endParaRPr dirty="0"/>
          </a:p>
        </p:txBody>
      </p:sp>
      <p:sp>
        <p:nvSpPr>
          <p:cNvPr id="358" name="Google Shape;358;p33"/>
          <p:cNvSpPr txBox="1"/>
          <p:nvPr/>
        </p:nvSpPr>
        <p:spPr>
          <a:xfrm>
            <a:off x="2527278" y="434141"/>
            <a:ext cx="7012200" cy="646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hr-HR" sz="3600" b="1">
                <a:solidFill>
                  <a:schemeClr val="accent6"/>
                </a:solidFill>
                <a:latin typeface="Quattrocento Sans"/>
                <a:ea typeface="Quattrocento Sans"/>
                <a:cs typeface="Quattrocento Sans"/>
                <a:sym typeface="Quattrocento Sans"/>
              </a:rPr>
              <a:t>Výber cenovej stratégie</a:t>
            </a:r>
            <a:endParaRPr sz="3600" b="1">
              <a:solidFill>
                <a:schemeClr val="accent6"/>
              </a:solidFill>
              <a:latin typeface="Quattrocento Sans"/>
              <a:ea typeface="Quattrocento Sans"/>
              <a:cs typeface="Quattrocento Sans"/>
              <a:sym typeface="Quattrocento Sans"/>
            </a:endParaRPr>
          </a:p>
        </p:txBody>
      </p:sp>
      <p:sp>
        <p:nvSpPr>
          <p:cNvPr id="10" name="BlokTextu 9">
            <a:extLst>
              <a:ext uri="{FF2B5EF4-FFF2-40B4-BE49-F238E27FC236}">
                <a16:creationId xmlns:a16="http://schemas.microsoft.com/office/drawing/2014/main" id="{F8A1182E-144C-4776-9D1B-4129DA602F82}"/>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
                                        <p:tgtEl>
                                          <p:spTgt spid="3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4"/>
                                        </p:tgtEl>
                                        <p:attrNameLst>
                                          <p:attrName>style.visibility</p:attrName>
                                        </p:attrNameLst>
                                      </p:cBhvr>
                                      <p:to>
                                        <p:strVal val="visible"/>
                                      </p:to>
                                    </p:set>
                                    <p:animEffect transition="in" filter="fade">
                                      <p:cBhvr>
                                        <p:cTn id="11" dur="500"/>
                                        <p:tgtEl>
                                          <p:spTgt spid="35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6"/>
                                        </p:tgtEl>
                                        <p:attrNameLst>
                                          <p:attrName>style.visibility</p:attrName>
                                        </p:attrNameLst>
                                      </p:cBhvr>
                                      <p:to>
                                        <p:strVal val="visible"/>
                                      </p:to>
                                    </p:set>
                                    <p:animEffect transition="in" filter="fade">
                                      <p:cBhvr>
                                        <p:cTn id="15"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34"/>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365" name="Google Shape;365;p34"/>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366" name="Google Shape;366;p34"/>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34"/>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34"/>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34"/>
          <p:cNvSpPr txBox="1">
            <a:spLocks noGrp="1"/>
          </p:cNvSpPr>
          <p:nvPr>
            <p:ph type="body" idx="1"/>
          </p:nvPr>
        </p:nvSpPr>
        <p:spPr>
          <a:xfrm>
            <a:off x="2405849" y="1825625"/>
            <a:ext cx="6045694" cy="4246701"/>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1800"/>
              <a:buChar char="•"/>
            </a:pPr>
            <a:r>
              <a:rPr lang="hr-HR" sz="1800" dirty="0">
                <a:latin typeface="Quattrocento Sans"/>
                <a:ea typeface="Quattrocento Sans"/>
                <a:cs typeface="Quattrocento Sans"/>
                <a:sym typeface="Quattrocento Sans"/>
              </a:rPr>
              <a:t>Predajná cena sa určuje pripočítaním definovanej ziskovej marže k nákladom na výrobu a distribúciu.</a:t>
            </a:r>
            <a:endParaRPr sz="1800" dirty="0">
              <a:latin typeface="Quattrocento Sans"/>
              <a:ea typeface="Quattrocento Sans"/>
              <a:cs typeface="Quattrocento Sans"/>
              <a:sym typeface="Quattrocento Sans"/>
            </a:endParaRPr>
          </a:p>
          <a:p>
            <a:pPr marL="228600" lvl="0" indent="-228600" algn="l" rtl="0">
              <a:lnSpc>
                <a:spcPct val="150000"/>
              </a:lnSpc>
              <a:spcBef>
                <a:spcPts val="1000"/>
              </a:spcBef>
              <a:spcAft>
                <a:spcPts val="0"/>
              </a:spcAft>
              <a:buSzPts val="1800"/>
              <a:buChar char="•"/>
            </a:pPr>
            <a:r>
              <a:rPr lang="hr-HR" sz="1800" dirty="0">
                <a:latin typeface="Quattrocento Sans"/>
                <a:ea typeface="Quattrocento Sans"/>
                <a:cs typeface="Quattrocento Sans"/>
                <a:sym typeface="Quattrocento Sans"/>
              </a:rPr>
              <a:t>"Cost-plus” sa často používa pri štátnych zákazkách (náklady plus kontrakty), ako je vojenské obstarávanie.</a:t>
            </a:r>
            <a:endParaRPr dirty="0"/>
          </a:p>
          <a:p>
            <a:pPr marL="0" lvl="0" indent="0" algn="l" rtl="0">
              <a:lnSpc>
                <a:spcPct val="90000"/>
              </a:lnSpc>
              <a:spcBef>
                <a:spcPts val="1000"/>
              </a:spcBef>
              <a:spcAft>
                <a:spcPts val="0"/>
              </a:spcAft>
              <a:buClr>
                <a:schemeClr val="dk1"/>
              </a:buClr>
              <a:buSzPts val="2800"/>
              <a:buNone/>
            </a:pPr>
            <a:endParaRPr dirty="0"/>
          </a:p>
        </p:txBody>
      </p:sp>
      <p:sp>
        <p:nvSpPr>
          <p:cNvPr id="370" name="Google Shape;370;p34"/>
          <p:cNvSpPr txBox="1"/>
          <p:nvPr/>
        </p:nvSpPr>
        <p:spPr>
          <a:xfrm>
            <a:off x="2527278" y="434141"/>
            <a:ext cx="7012200" cy="120028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hr-HR" sz="3600" b="1" dirty="0">
                <a:solidFill>
                  <a:schemeClr val="accent6"/>
                </a:solidFill>
                <a:latin typeface="Quattrocento Sans"/>
                <a:ea typeface="Quattrocento Sans"/>
                <a:cs typeface="Quattrocento Sans"/>
                <a:sym typeface="Quattrocento Sans"/>
              </a:rPr>
              <a:t>Plus náklady alebo cena otvorenej knihy</a:t>
            </a:r>
            <a:endParaRPr dirty="0"/>
          </a:p>
        </p:txBody>
      </p:sp>
      <p:grpSp>
        <p:nvGrpSpPr>
          <p:cNvPr id="371" name="Google Shape;371;p34"/>
          <p:cNvGrpSpPr/>
          <p:nvPr/>
        </p:nvGrpSpPr>
        <p:grpSpPr>
          <a:xfrm>
            <a:off x="8682973" y="1803563"/>
            <a:ext cx="2910652" cy="3085291"/>
            <a:chOff x="611" y="109272"/>
            <a:chExt cx="2910652" cy="3085291"/>
          </a:xfrm>
        </p:grpSpPr>
        <p:sp>
          <p:nvSpPr>
            <p:cNvPr id="372" name="Google Shape;372;p34"/>
            <p:cNvSpPr/>
            <p:nvPr/>
          </p:nvSpPr>
          <p:spPr>
            <a:xfrm>
              <a:off x="611" y="109272"/>
              <a:ext cx="2686531" cy="2005439"/>
            </a:xfrm>
            <a:prstGeom prst="round2SameRect">
              <a:avLst>
                <a:gd name="adj1" fmla="val 8000"/>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txBox="1"/>
            <p:nvPr/>
          </p:nvSpPr>
          <p:spPr>
            <a:xfrm>
              <a:off x="47601" y="156262"/>
              <a:ext cx="2592551" cy="1958449"/>
            </a:xfrm>
            <a:prstGeom prst="rect">
              <a:avLst/>
            </a:prstGeom>
            <a:noFill/>
            <a:ln>
              <a:noFill/>
            </a:ln>
          </p:spPr>
          <p:txBody>
            <a:bodyPr spcFirstLastPara="1" wrap="square" lIns="16500" tIns="49525" rIns="16500" bIns="16500" anchor="t" anchorCtr="0">
              <a:noAutofit/>
            </a:bodyPr>
            <a:lstStyle/>
            <a:p>
              <a:pPr marL="114300" marR="0" lvl="1" indent="-114300" algn="l" rtl="0">
                <a:lnSpc>
                  <a:spcPct val="90000"/>
                </a:lnSpc>
                <a:spcBef>
                  <a:spcPts val="0"/>
                </a:spcBef>
                <a:spcAft>
                  <a:spcPts val="0"/>
                </a:spcAft>
                <a:buClr>
                  <a:schemeClr val="dk1"/>
                </a:buClr>
                <a:buSzPts val="1300"/>
                <a:buFont typeface="Quattrocento Sans"/>
                <a:buChar char="•"/>
              </a:pPr>
              <a:r>
                <a:rPr lang="hr-HR" sz="1300" dirty="0">
                  <a:solidFill>
                    <a:schemeClr val="dk1"/>
                  </a:solidFill>
                  <a:latin typeface="Quattrocento Sans"/>
                  <a:ea typeface="Quattrocento Sans"/>
                  <a:cs typeface="Quattrocento Sans"/>
                  <a:sym typeface="Quattrocento Sans"/>
                </a:rPr>
                <a:t> Napríklad vláda USA využíva Cost plus zmluvy so spoločnosťami, ktoré vyvíjajú nové technológie pre obranu štátu. </a:t>
              </a:r>
              <a:endParaRPr sz="1300"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None/>
              </a:pPr>
              <a:endParaRPr sz="1300" dirty="0">
                <a:solidFill>
                  <a:schemeClr val="dk1"/>
                </a:solidFill>
                <a:latin typeface="Quattrocento Sans"/>
                <a:ea typeface="Quattrocento Sans"/>
                <a:cs typeface="Quattrocento Sans"/>
                <a:sym typeface="Quattrocento Sans"/>
              </a:endParaRPr>
            </a:p>
          </p:txBody>
        </p:sp>
        <p:sp>
          <p:nvSpPr>
            <p:cNvPr id="374" name="Google Shape;374;p34"/>
            <p:cNvSpPr/>
            <p:nvPr/>
          </p:nvSpPr>
          <p:spPr>
            <a:xfrm>
              <a:off x="611" y="2114712"/>
              <a:ext cx="2686531" cy="862338"/>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txBox="1"/>
            <p:nvPr/>
          </p:nvSpPr>
          <p:spPr>
            <a:xfrm>
              <a:off x="611" y="2114712"/>
              <a:ext cx="1891923" cy="862338"/>
            </a:xfrm>
            <a:prstGeom prst="rect">
              <a:avLst/>
            </a:prstGeom>
            <a:noFill/>
            <a:ln>
              <a:noFill/>
            </a:ln>
          </p:spPr>
          <p:txBody>
            <a:bodyPr spcFirstLastPara="1" wrap="square" lIns="133350" tIns="0" rIns="44450" bIns="0" anchor="ctr" anchorCtr="0">
              <a:noAutofit/>
            </a:bodyPr>
            <a:lstStyle/>
            <a:p>
              <a:pPr marL="0" marR="0" lvl="0" indent="0" algn="l" rtl="0">
                <a:lnSpc>
                  <a:spcPct val="90000"/>
                </a:lnSpc>
                <a:spcBef>
                  <a:spcPts val="0"/>
                </a:spcBef>
                <a:spcAft>
                  <a:spcPts val="0"/>
                </a:spcAft>
                <a:buClr>
                  <a:schemeClr val="lt1"/>
                </a:buClr>
                <a:buSzPts val="3500"/>
                <a:buFont typeface="Calibri"/>
                <a:buNone/>
              </a:pPr>
              <a:r>
                <a:rPr lang="hr-HR" sz="3500">
                  <a:solidFill>
                    <a:schemeClr val="lt1"/>
                  </a:solidFill>
                  <a:latin typeface="Calibri"/>
                  <a:ea typeface="Calibri"/>
                  <a:cs typeface="Calibri"/>
                  <a:sym typeface="Calibri"/>
                </a:rPr>
                <a:t>Príklad</a:t>
              </a:r>
              <a:endParaRPr/>
            </a:p>
          </p:txBody>
        </p:sp>
        <p:sp>
          <p:nvSpPr>
            <p:cNvPr id="376" name="Google Shape;376;p34"/>
            <p:cNvSpPr/>
            <p:nvPr/>
          </p:nvSpPr>
          <p:spPr>
            <a:xfrm>
              <a:off x="1970977" y="2254277"/>
              <a:ext cx="940286" cy="940286"/>
            </a:xfrm>
            <a:prstGeom prst="ellipse">
              <a:avLst/>
            </a:prstGeom>
            <a:blipFill rotWithShape="1">
              <a:blip r:embed="rId5">
                <a:alphaModFix/>
              </a:blip>
              <a:stretch>
                <a:fillRect/>
              </a:stretch>
            </a:blip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BlokTextu 15">
            <a:extLst>
              <a:ext uri="{FF2B5EF4-FFF2-40B4-BE49-F238E27FC236}">
                <a16:creationId xmlns:a16="http://schemas.microsoft.com/office/drawing/2014/main" id="{70D13F3D-50F7-4E06-B7B1-DAFF6337CDD6}"/>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6"/>
                                        </p:tgtEl>
                                        <p:attrNameLst>
                                          <p:attrName>style.visibility</p:attrName>
                                        </p:attrNameLst>
                                      </p:cBhvr>
                                      <p:to>
                                        <p:strVal val="visible"/>
                                      </p:to>
                                    </p:set>
                                    <p:animEffect transition="in" filter="fade">
                                      <p:cBhvr>
                                        <p:cTn id="11" dur="500"/>
                                        <p:tgtEl>
                                          <p:spTgt spid="36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8"/>
                                        </p:tgtEl>
                                        <p:attrNameLst>
                                          <p:attrName>style.visibility</p:attrName>
                                        </p:attrNameLst>
                                      </p:cBhvr>
                                      <p:to>
                                        <p:strVal val="visible"/>
                                      </p:to>
                                    </p:set>
                                    <p:animEffect transition="in" filter="fade">
                                      <p:cBhvr>
                                        <p:cTn id="15"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35"/>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383" name="Google Shape;383;p35"/>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384" name="Google Shape;384;p35"/>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35"/>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35"/>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35"/>
          <p:cNvSpPr txBox="1">
            <a:spLocks noGrp="1"/>
          </p:cNvSpPr>
          <p:nvPr>
            <p:ph type="body" idx="1"/>
          </p:nvPr>
        </p:nvSpPr>
        <p:spPr>
          <a:xfrm>
            <a:off x="2405849" y="1825625"/>
            <a:ext cx="6045694" cy="4246701"/>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1800"/>
              <a:buChar char="•"/>
            </a:pPr>
            <a:r>
              <a:rPr lang="hr-HR" sz="1800">
                <a:latin typeface="Quattrocento Sans"/>
                <a:ea typeface="Quattrocento Sans"/>
                <a:cs typeface="Quattrocento Sans"/>
                <a:sym typeface="Quattrocento Sans"/>
              </a:rPr>
              <a:t>Cenová stratégia, v rámci ktorej podniky stanovujú flexibilné ceny produktov alebo služieb na základe aktuálnych požiadaviek trhu.</a:t>
            </a:r>
            <a:endParaRPr sz="1800">
              <a:latin typeface="Quattrocento Sans"/>
              <a:ea typeface="Quattrocento Sans"/>
              <a:cs typeface="Quattrocento Sans"/>
              <a:sym typeface="Quattrocento Sans"/>
            </a:endParaRPr>
          </a:p>
          <a:p>
            <a:pPr marL="228600" lvl="0" indent="-228600" algn="l" rtl="0">
              <a:lnSpc>
                <a:spcPct val="150000"/>
              </a:lnSpc>
              <a:spcBef>
                <a:spcPts val="1000"/>
              </a:spcBef>
              <a:spcAft>
                <a:spcPts val="0"/>
              </a:spcAft>
              <a:buSzPts val="1800"/>
              <a:buChar char="•"/>
            </a:pPr>
            <a:r>
              <a:rPr lang="hr-HR" sz="1800">
                <a:latin typeface="Quattrocento Sans"/>
                <a:ea typeface="Quattrocento Sans"/>
                <a:cs typeface="Quattrocento Sans"/>
                <a:sym typeface="Quattrocento Sans"/>
              </a:rPr>
              <a:t>Používa sa v hotelierstve, cestovnom ruchu, zábave, maloobchode, elektrine a verejnej doprave.</a:t>
            </a:r>
            <a:endParaRPr/>
          </a:p>
          <a:p>
            <a:pPr marL="228600" lvl="0" indent="-228600" algn="l" rtl="0">
              <a:lnSpc>
                <a:spcPct val="150000"/>
              </a:lnSpc>
              <a:spcBef>
                <a:spcPts val="1000"/>
              </a:spcBef>
              <a:spcAft>
                <a:spcPts val="0"/>
              </a:spcAft>
              <a:buSzPts val="1800"/>
              <a:buChar char="•"/>
            </a:pPr>
            <a:r>
              <a:rPr lang="hr-HR" sz="1800">
                <a:latin typeface="Quattrocento Sans"/>
                <a:ea typeface="Quattrocento Sans"/>
                <a:cs typeface="Quattrocento Sans"/>
                <a:sym typeface="Quattrocento Sans"/>
              </a:rPr>
              <a:t>Jedná sa o cenovú stratégiu používanú podnikmi, ktorá dokáže využiť dostupné údaje a je založená na premenných, ktoré sa časom menia.</a:t>
            </a:r>
            <a:endParaRPr/>
          </a:p>
          <a:p>
            <a:pPr marL="0" lvl="0" indent="0" algn="l" rtl="0">
              <a:lnSpc>
                <a:spcPct val="90000"/>
              </a:lnSpc>
              <a:spcBef>
                <a:spcPts val="1000"/>
              </a:spcBef>
              <a:spcAft>
                <a:spcPts val="0"/>
              </a:spcAft>
              <a:buClr>
                <a:schemeClr val="dk1"/>
              </a:buClr>
              <a:buSzPts val="2800"/>
              <a:buNone/>
            </a:pPr>
            <a:endParaRPr/>
          </a:p>
        </p:txBody>
      </p:sp>
      <p:sp>
        <p:nvSpPr>
          <p:cNvPr id="388" name="Google Shape;388;p35"/>
          <p:cNvSpPr txBox="1"/>
          <p:nvPr/>
        </p:nvSpPr>
        <p:spPr>
          <a:xfrm>
            <a:off x="2527278" y="434141"/>
            <a:ext cx="7012200" cy="646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hr-HR" sz="3600" b="1">
                <a:solidFill>
                  <a:schemeClr val="accent6"/>
                </a:solidFill>
                <a:latin typeface="Quattrocento Sans"/>
                <a:ea typeface="Quattrocento Sans"/>
                <a:cs typeface="Quattrocento Sans"/>
                <a:sym typeface="Quattrocento Sans"/>
              </a:rPr>
              <a:t>Dynamické ceny</a:t>
            </a:r>
            <a:endParaRPr sz="3600" b="1">
              <a:solidFill>
                <a:schemeClr val="accent6"/>
              </a:solidFill>
              <a:latin typeface="Quattrocento Sans"/>
              <a:ea typeface="Quattrocento Sans"/>
              <a:cs typeface="Quattrocento Sans"/>
              <a:sym typeface="Quattrocento Sans"/>
            </a:endParaRPr>
          </a:p>
        </p:txBody>
      </p:sp>
      <p:grpSp>
        <p:nvGrpSpPr>
          <p:cNvPr id="389" name="Google Shape;389;p35"/>
          <p:cNvGrpSpPr/>
          <p:nvPr/>
        </p:nvGrpSpPr>
        <p:grpSpPr>
          <a:xfrm>
            <a:off x="8682973" y="1803563"/>
            <a:ext cx="2910652" cy="3085291"/>
            <a:chOff x="611" y="109272"/>
            <a:chExt cx="2910652" cy="3085291"/>
          </a:xfrm>
        </p:grpSpPr>
        <p:sp>
          <p:nvSpPr>
            <p:cNvPr id="390" name="Google Shape;390;p35"/>
            <p:cNvSpPr/>
            <p:nvPr/>
          </p:nvSpPr>
          <p:spPr>
            <a:xfrm>
              <a:off x="611" y="109272"/>
              <a:ext cx="2686531" cy="2005439"/>
            </a:xfrm>
            <a:prstGeom prst="round2SameRect">
              <a:avLst>
                <a:gd name="adj1" fmla="val 8000"/>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5"/>
            <p:cNvSpPr txBox="1"/>
            <p:nvPr/>
          </p:nvSpPr>
          <p:spPr>
            <a:xfrm>
              <a:off x="47601" y="156262"/>
              <a:ext cx="2592551" cy="1958449"/>
            </a:xfrm>
            <a:prstGeom prst="rect">
              <a:avLst/>
            </a:prstGeom>
            <a:noFill/>
            <a:ln>
              <a:noFill/>
            </a:ln>
          </p:spPr>
          <p:txBody>
            <a:bodyPr spcFirstLastPara="1" wrap="square" lIns="15225" tIns="45700" rIns="15225" bIns="15225" anchor="t" anchorCtr="0">
              <a:noAutofit/>
            </a:bodyPr>
            <a:lstStyle/>
            <a:p>
              <a:pPr marL="114300" marR="0" lvl="1" indent="-114300" algn="l" rtl="0">
                <a:lnSpc>
                  <a:spcPct val="90000"/>
                </a:lnSpc>
                <a:spcBef>
                  <a:spcPts val="0"/>
                </a:spcBef>
                <a:spcAft>
                  <a:spcPts val="0"/>
                </a:spcAft>
                <a:buClr>
                  <a:schemeClr val="dk1"/>
                </a:buClr>
                <a:buSzPts val="1200"/>
                <a:buFont typeface="Quattrocento Sans"/>
                <a:buChar char="•"/>
              </a:pPr>
              <a:r>
                <a:rPr lang="hr-HR" sz="1200">
                  <a:solidFill>
                    <a:schemeClr val="dk1"/>
                  </a:solidFill>
                  <a:latin typeface="Quattrocento Sans"/>
                  <a:ea typeface="Quattrocento Sans"/>
                  <a:cs typeface="Quattrocento Sans"/>
                  <a:sym typeface="Quattrocento Sans"/>
                </a:rPr>
                <a:t> Služby zdieľania jázd, ako sú ceny taxíkov spoločnosti Uber, sa dynamicky stanovujú tak, že cena ponúkaná jazdcovi závisí od mnohých faktorov, vrátane počtu jázd, ktoré službu v súčasnosti využívajú.</a:t>
              </a:r>
              <a:endParaRPr sz="120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None/>
              </a:pPr>
              <a:endParaRPr sz="1200">
                <a:solidFill>
                  <a:schemeClr val="dk1"/>
                </a:solidFill>
                <a:latin typeface="Quattrocento Sans"/>
                <a:ea typeface="Quattrocento Sans"/>
                <a:cs typeface="Quattrocento Sans"/>
                <a:sym typeface="Quattrocento Sans"/>
              </a:endParaRPr>
            </a:p>
          </p:txBody>
        </p:sp>
        <p:sp>
          <p:nvSpPr>
            <p:cNvPr id="392" name="Google Shape;392;p35"/>
            <p:cNvSpPr/>
            <p:nvPr/>
          </p:nvSpPr>
          <p:spPr>
            <a:xfrm>
              <a:off x="611" y="2114712"/>
              <a:ext cx="2686531" cy="862338"/>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5"/>
            <p:cNvSpPr txBox="1"/>
            <p:nvPr/>
          </p:nvSpPr>
          <p:spPr>
            <a:xfrm>
              <a:off x="611" y="2114712"/>
              <a:ext cx="1891923" cy="862338"/>
            </a:xfrm>
            <a:prstGeom prst="rect">
              <a:avLst/>
            </a:prstGeom>
            <a:noFill/>
            <a:ln>
              <a:noFill/>
            </a:ln>
          </p:spPr>
          <p:txBody>
            <a:bodyPr spcFirstLastPara="1" wrap="square" lIns="133350" tIns="0" rIns="44450" bIns="0" anchor="ctr" anchorCtr="0">
              <a:noAutofit/>
            </a:bodyPr>
            <a:lstStyle/>
            <a:p>
              <a:pPr marL="0" marR="0" lvl="0" indent="0" algn="l" rtl="0">
                <a:lnSpc>
                  <a:spcPct val="90000"/>
                </a:lnSpc>
                <a:spcBef>
                  <a:spcPts val="0"/>
                </a:spcBef>
                <a:spcAft>
                  <a:spcPts val="0"/>
                </a:spcAft>
                <a:buClr>
                  <a:schemeClr val="lt1"/>
                </a:buClr>
                <a:buSzPts val="3500"/>
                <a:buFont typeface="Calibri"/>
                <a:buNone/>
              </a:pPr>
              <a:r>
                <a:rPr lang="hr-HR" sz="3500">
                  <a:solidFill>
                    <a:schemeClr val="lt1"/>
                  </a:solidFill>
                  <a:latin typeface="Calibri"/>
                  <a:ea typeface="Calibri"/>
                  <a:cs typeface="Calibri"/>
                  <a:sym typeface="Calibri"/>
                </a:rPr>
                <a:t>Príklad</a:t>
              </a:r>
              <a:endParaRPr/>
            </a:p>
          </p:txBody>
        </p:sp>
        <p:sp>
          <p:nvSpPr>
            <p:cNvPr id="394" name="Google Shape;394;p35"/>
            <p:cNvSpPr/>
            <p:nvPr/>
          </p:nvSpPr>
          <p:spPr>
            <a:xfrm>
              <a:off x="1970977" y="2254277"/>
              <a:ext cx="940286" cy="940286"/>
            </a:xfrm>
            <a:prstGeom prst="ellipse">
              <a:avLst/>
            </a:prstGeom>
            <a:blipFill rotWithShape="1">
              <a:blip r:embed="rId5">
                <a:alphaModFix/>
              </a:blip>
              <a:stretch>
                <a:fillRect/>
              </a:stretch>
            </a:blip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BlokTextu 15">
            <a:extLst>
              <a:ext uri="{FF2B5EF4-FFF2-40B4-BE49-F238E27FC236}">
                <a16:creationId xmlns:a16="http://schemas.microsoft.com/office/drawing/2014/main" id="{24975A38-AD72-40D3-9E8E-C25823B676DB}"/>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fade">
                                      <p:cBhvr>
                                        <p:cTn id="7" dur="500"/>
                                        <p:tgtEl>
                                          <p:spTgt spid="38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4"/>
                                        </p:tgtEl>
                                        <p:attrNameLst>
                                          <p:attrName>style.visibility</p:attrName>
                                        </p:attrNameLst>
                                      </p:cBhvr>
                                      <p:to>
                                        <p:strVal val="visible"/>
                                      </p:to>
                                    </p:set>
                                    <p:animEffect transition="in" filter="fade">
                                      <p:cBhvr>
                                        <p:cTn id="11" dur="500"/>
                                        <p:tgtEl>
                                          <p:spTgt spid="38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6"/>
                                        </p:tgtEl>
                                        <p:attrNameLst>
                                          <p:attrName>style.visibility</p:attrName>
                                        </p:attrNameLst>
                                      </p:cBhvr>
                                      <p:to>
                                        <p:strVal val="visible"/>
                                      </p:to>
                                    </p:set>
                                    <p:animEffect transition="in" filter="fade">
                                      <p:cBhvr>
                                        <p:cTn id="15" dur="5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36"/>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401" name="Google Shape;401;p36"/>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402" name="Google Shape;402;p36"/>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36"/>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36"/>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36"/>
          <p:cNvSpPr txBox="1">
            <a:spLocks noGrp="1"/>
          </p:cNvSpPr>
          <p:nvPr>
            <p:ph type="body" idx="1"/>
          </p:nvPr>
        </p:nvSpPr>
        <p:spPr>
          <a:xfrm>
            <a:off x="2405849" y="1825625"/>
            <a:ext cx="6045694" cy="4246701"/>
          </a:xfrm>
          <a:prstGeom prst="rect">
            <a:avLst/>
          </a:prstGeom>
          <a:noFill/>
          <a:ln>
            <a:noFill/>
          </a:ln>
        </p:spPr>
        <p:txBody>
          <a:bodyPr spcFirstLastPara="1" wrap="square" lIns="91425" tIns="45700" rIns="91425" bIns="45700" anchor="t" anchorCtr="0">
            <a:normAutofit fontScale="85000" lnSpcReduction="10000"/>
          </a:bodyPr>
          <a:lstStyle/>
          <a:p>
            <a:pPr marL="228600" lvl="0" indent="-220027" algn="l" rtl="0">
              <a:lnSpc>
                <a:spcPct val="150000"/>
              </a:lnSpc>
              <a:spcBef>
                <a:spcPts val="0"/>
              </a:spcBef>
              <a:spcAft>
                <a:spcPts val="0"/>
              </a:spcAft>
              <a:buSzPct val="100000"/>
              <a:buChar char="•"/>
            </a:pPr>
            <a:r>
              <a:rPr lang="hr-HR" sz="1800" dirty="0">
                <a:latin typeface="Quattrocento Sans"/>
                <a:ea typeface="Quattrocento Sans"/>
                <a:cs typeface="Quattrocento Sans"/>
                <a:sym typeface="Quattrocento Sans"/>
              </a:rPr>
              <a:t>Predpokladá sa, že spoločnosť určuje ceny na základe cien svojich konkurentov.</a:t>
            </a:r>
            <a:endParaRPr dirty="0"/>
          </a:p>
          <a:p>
            <a:pPr marL="228600" lvl="0" indent="-220027" algn="l" rtl="0">
              <a:lnSpc>
                <a:spcPct val="150000"/>
              </a:lnSpc>
              <a:spcBef>
                <a:spcPts val="1000"/>
              </a:spcBef>
              <a:spcAft>
                <a:spcPts val="0"/>
              </a:spcAft>
              <a:buSzPct val="100000"/>
              <a:buChar char="•"/>
            </a:pPr>
            <a:r>
              <a:rPr lang="hr-HR" sz="1800" dirty="0">
                <a:latin typeface="Quattrocento Sans"/>
                <a:ea typeface="Quattrocento Sans"/>
                <a:cs typeface="Quattrocento Sans"/>
                <a:sym typeface="Quattrocento Sans"/>
              </a:rPr>
              <a:t>Ak si ponuky konkurujú navzájom a existuje malý rozdiel </a:t>
            </a:r>
            <a:br>
              <a:rPr lang="hr-HR" sz="1800" dirty="0">
                <a:latin typeface="Quattrocento Sans"/>
                <a:ea typeface="Quattrocento Sans"/>
                <a:cs typeface="Quattrocento Sans"/>
                <a:sym typeface="Quattrocento Sans"/>
              </a:rPr>
            </a:br>
            <a:r>
              <a:rPr lang="hr-HR" sz="1800" dirty="0">
                <a:latin typeface="Quattrocento Sans"/>
                <a:ea typeface="Quattrocento Sans"/>
                <a:cs typeface="Quattrocento Sans"/>
                <a:sym typeface="Quattrocento Sans"/>
              </a:rPr>
              <a:t>v hodnotovom vnímaní pre zákazníka, potom sú obvyklé možnosti buď stanoviť ceny s cieľom podkopať konkurenciu, alebo vytvorenie inovatívnych možností objemových cien, ktoré znížia jednotkové náklady zákazníkovi.</a:t>
            </a:r>
            <a:endParaRPr sz="1800" dirty="0">
              <a:latin typeface="Quattrocento Sans"/>
              <a:ea typeface="Quattrocento Sans"/>
              <a:cs typeface="Quattrocento Sans"/>
              <a:sym typeface="Quattrocento Sans"/>
            </a:endParaRPr>
          </a:p>
          <a:p>
            <a:pPr marL="228600" lvl="0" indent="-220027" algn="l" rtl="0">
              <a:lnSpc>
                <a:spcPct val="150000"/>
              </a:lnSpc>
              <a:spcBef>
                <a:spcPts val="1000"/>
              </a:spcBef>
              <a:spcAft>
                <a:spcPts val="0"/>
              </a:spcAft>
              <a:buSzPct val="100000"/>
              <a:buChar char="•"/>
            </a:pPr>
            <a:r>
              <a:rPr lang="hr-HR" sz="1800" dirty="0">
                <a:latin typeface="Quattrocento Sans"/>
                <a:ea typeface="Quattrocento Sans"/>
                <a:cs typeface="Quattrocento Sans"/>
                <a:sym typeface="Quattrocento Sans"/>
              </a:rPr>
              <a:t>Ak je ponuka nejakým spôsobom výrazná alebo rušivá, potom sú obvyklé možnosti buď nastaviť rovnakú cenu, alebo stanoviť vyššiu cenu ako konkurencia, ktorá sa niekedy nazýva prémiová cena, ktorú možno použiť na vybudovanie silnej značky.</a:t>
            </a:r>
            <a:endParaRPr sz="1800" dirty="0">
              <a:latin typeface="Quattrocento Sans"/>
              <a:ea typeface="Quattrocento Sans"/>
              <a:cs typeface="Quattrocento Sans"/>
              <a:sym typeface="Quattrocento Sans"/>
            </a:endParaRPr>
          </a:p>
        </p:txBody>
      </p:sp>
      <p:sp>
        <p:nvSpPr>
          <p:cNvPr id="406" name="Google Shape;406;p36"/>
          <p:cNvSpPr txBox="1"/>
          <p:nvPr/>
        </p:nvSpPr>
        <p:spPr>
          <a:xfrm>
            <a:off x="2527278" y="434141"/>
            <a:ext cx="7012200" cy="646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hr-HR" sz="3600" b="1">
                <a:solidFill>
                  <a:schemeClr val="accent6"/>
                </a:solidFill>
                <a:latin typeface="Quattrocento Sans"/>
                <a:ea typeface="Quattrocento Sans"/>
                <a:cs typeface="Quattrocento Sans"/>
                <a:sym typeface="Quattrocento Sans"/>
              </a:rPr>
              <a:t>Konkurenčné ceny </a:t>
            </a:r>
            <a:endParaRPr sz="3600" b="1">
              <a:solidFill>
                <a:schemeClr val="accent6"/>
              </a:solidFill>
              <a:latin typeface="Quattrocento Sans"/>
              <a:ea typeface="Quattrocento Sans"/>
              <a:cs typeface="Quattrocento Sans"/>
              <a:sym typeface="Quattrocento Sans"/>
            </a:endParaRPr>
          </a:p>
        </p:txBody>
      </p:sp>
      <p:grpSp>
        <p:nvGrpSpPr>
          <p:cNvPr id="407" name="Google Shape;407;p36"/>
          <p:cNvGrpSpPr/>
          <p:nvPr/>
        </p:nvGrpSpPr>
        <p:grpSpPr>
          <a:xfrm>
            <a:off x="8682973" y="1803563"/>
            <a:ext cx="2910652" cy="3085291"/>
            <a:chOff x="611" y="109272"/>
            <a:chExt cx="2910652" cy="3085291"/>
          </a:xfrm>
        </p:grpSpPr>
        <p:sp>
          <p:nvSpPr>
            <p:cNvPr id="408" name="Google Shape;408;p36"/>
            <p:cNvSpPr/>
            <p:nvPr/>
          </p:nvSpPr>
          <p:spPr>
            <a:xfrm>
              <a:off x="611" y="109272"/>
              <a:ext cx="2686531" cy="2005439"/>
            </a:xfrm>
            <a:prstGeom prst="round2SameRect">
              <a:avLst>
                <a:gd name="adj1" fmla="val 8000"/>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6"/>
            <p:cNvSpPr txBox="1"/>
            <p:nvPr/>
          </p:nvSpPr>
          <p:spPr>
            <a:xfrm>
              <a:off x="47601" y="156262"/>
              <a:ext cx="2592551" cy="1958449"/>
            </a:xfrm>
            <a:prstGeom prst="rect">
              <a:avLst/>
            </a:prstGeom>
            <a:noFill/>
            <a:ln>
              <a:noFill/>
            </a:ln>
          </p:spPr>
          <p:txBody>
            <a:bodyPr spcFirstLastPara="1" wrap="square" lIns="15225" tIns="45700" rIns="15225" bIns="15225" anchor="t" anchorCtr="0">
              <a:noAutofit/>
            </a:bodyPr>
            <a:lstStyle/>
            <a:p>
              <a:pPr marL="114300" marR="0" lvl="1" indent="-114300" algn="l" rtl="0">
                <a:lnSpc>
                  <a:spcPct val="90000"/>
                </a:lnSpc>
                <a:spcBef>
                  <a:spcPts val="0"/>
                </a:spcBef>
                <a:spcAft>
                  <a:spcPts val="0"/>
                </a:spcAft>
                <a:buClr>
                  <a:srgbClr val="000000"/>
                </a:buClr>
                <a:buSzPts val="1200"/>
                <a:buFont typeface="Quattrocento Sans"/>
                <a:buChar char="•"/>
              </a:pPr>
              <a:r>
                <a:rPr lang="hr-HR" sz="1200">
                  <a:latin typeface="Quattrocento Sans"/>
                  <a:ea typeface="Quattrocento Sans"/>
                  <a:cs typeface="Quattrocento Sans"/>
                  <a:sym typeface="Quattrocento Sans"/>
                </a:rPr>
                <a:t> </a:t>
              </a:r>
              <a:r>
                <a:rPr lang="hr-HR" sz="1200">
                  <a:solidFill>
                    <a:schemeClr val="dk1"/>
                  </a:solidFill>
                  <a:latin typeface="Quattrocento Sans"/>
                  <a:ea typeface="Quattrocento Sans"/>
                  <a:cs typeface="Quattrocento Sans"/>
                  <a:sym typeface="Quattrocento Sans"/>
                </a:rPr>
                <a:t>Lacné hotely a hostely sa zaoberajú cenovo citlivou klientelou. Takéto podniky sú schopné ľahko zvýšiť dopyt znížením ceny, pretože zákazníci hľadajú výhodné ponuky.</a:t>
              </a:r>
              <a:endParaRPr sz="1200" b="0" i="0" u="none" strike="noStrike" cap="none">
                <a:solidFill>
                  <a:srgbClr val="000000"/>
                </a:solidFill>
                <a:latin typeface="Quattrocento Sans"/>
                <a:ea typeface="Quattrocento Sans"/>
                <a:cs typeface="Quattrocento Sans"/>
                <a:sym typeface="Quattrocento Sans"/>
              </a:endParaRPr>
            </a:p>
          </p:txBody>
        </p:sp>
        <p:sp>
          <p:nvSpPr>
            <p:cNvPr id="410" name="Google Shape;410;p36"/>
            <p:cNvSpPr/>
            <p:nvPr/>
          </p:nvSpPr>
          <p:spPr>
            <a:xfrm>
              <a:off x="611" y="2114712"/>
              <a:ext cx="2686531" cy="862338"/>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6"/>
            <p:cNvSpPr txBox="1"/>
            <p:nvPr/>
          </p:nvSpPr>
          <p:spPr>
            <a:xfrm>
              <a:off x="611" y="2114712"/>
              <a:ext cx="1891923" cy="862338"/>
            </a:xfrm>
            <a:prstGeom prst="rect">
              <a:avLst/>
            </a:prstGeom>
            <a:noFill/>
            <a:ln>
              <a:noFill/>
            </a:ln>
          </p:spPr>
          <p:txBody>
            <a:bodyPr spcFirstLastPara="1" wrap="square" lIns="133350" tIns="0" rIns="44450" bIns="0" anchor="ctr" anchorCtr="0">
              <a:noAutofit/>
            </a:bodyPr>
            <a:lstStyle/>
            <a:p>
              <a:pPr marL="0" marR="0" lvl="0" indent="0" algn="l" rtl="0">
                <a:lnSpc>
                  <a:spcPct val="90000"/>
                </a:lnSpc>
                <a:spcBef>
                  <a:spcPts val="0"/>
                </a:spcBef>
                <a:spcAft>
                  <a:spcPts val="0"/>
                </a:spcAft>
                <a:buClr>
                  <a:schemeClr val="lt1"/>
                </a:buClr>
                <a:buSzPts val="3500"/>
                <a:buFont typeface="Calibri"/>
                <a:buNone/>
              </a:pPr>
              <a:r>
                <a:rPr lang="hr-HR" sz="3500">
                  <a:solidFill>
                    <a:schemeClr val="lt1"/>
                  </a:solidFill>
                  <a:latin typeface="Calibri"/>
                  <a:ea typeface="Calibri"/>
                  <a:cs typeface="Calibri"/>
                  <a:sym typeface="Calibri"/>
                </a:rPr>
                <a:t>Príklad </a:t>
              </a:r>
              <a:endParaRPr/>
            </a:p>
          </p:txBody>
        </p:sp>
        <p:sp>
          <p:nvSpPr>
            <p:cNvPr id="412" name="Google Shape;412;p36"/>
            <p:cNvSpPr/>
            <p:nvPr/>
          </p:nvSpPr>
          <p:spPr>
            <a:xfrm>
              <a:off x="1970977" y="2254277"/>
              <a:ext cx="940286" cy="940286"/>
            </a:xfrm>
            <a:prstGeom prst="ellipse">
              <a:avLst/>
            </a:prstGeom>
            <a:blipFill rotWithShape="1">
              <a:blip r:embed="rId5">
                <a:alphaModFix/>
              </a:blip>
              <a:stretch>
                <a:fillRect/>
              </a:stretch>
            </a:blip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BlokTextu 15">
            <a:extLst>
              <a:ext uri="{FF2B5EF4-FFF2-40B4-BE49-F238E27FC236}">
                <a16:creationId xmlns:a16="http://schemas.microsoft.com/office/drawing/2014/main" id="{9C4D1731-1495-47B4-A38C-7493D9A5AEA8}"/>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
                                        <p:tgtEl>
                                          <p:spTgt spid="40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2"/>
                                        </p:tgtEl>
                                        <p:attrNameLst>
                                          <p:attrName>style.visibility</p:attrName>
                                        </p:attrNameLst>
                                      </p:cBhvr>
                                      <p:to>
                                        <p:strVal val="visible"/>
                                      </p:to>
                                    </p:set>
                                    <p:animEffect transition="in" filter="fade">
                                      <p:cBhvr>
                                        <p:cTn id="11" dur="500"/>
                                        <p:tgtEl>
                                          <p:spTgt spid="40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4"/>
                                        </p:tgtEl>
                                        <p:attrNameLst>
                                          <p:attrName>style.visibility</p:attrName>
                                        </p:attrNameLst>
                                      </p:cBhvr>
                                      <p:to>
                                        <p:strVal val="visible"/>
                                      </p:to>
                                    </p:set>
                                    <p:animEffect transition="in" filter="fade">
                                      <p:cBhvr>
                                        <p:cTn id="15"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37"/>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419" name="Google Shape;419;p37"/>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420" name="Google Shape;420;p37"/>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37"/>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37"/>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37"/>
          <p:cNvSpPr txBox="1">
            <a:spLocks noGrp="1"/>
          </p:cNvSpPr>
          <p:nvPr>
            <p:ph type="body" idx="1"/>
          </p:nvPr>
        </p:nvSpPr>
        <p:spPr>
          <a:xfrm>
            <a:off x="2405849" y="1825625"/>
            <a:ext cx="6045694" cy="4246701"/>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1800"/>
              <a:buChar char="•"/>
            </a:pPr>
            <a:r>
              <a:rPr lang="hr-HR" sz="1800" dirty="0">
                <a:latin typeface="Quattrocento Sans"/>
                <a:ea typeface="Quattrocento Sans"/>
                <a:cs typeface="Quattrocento Sans"/>
                <a:sym typeface="Quattrocento Sans"/>
              </a:rPr>
              <a:t>V  rámci tejto cenovej stratégie je cena určená v hodnote, ktorá je doručená zákazníkovi.</a:t>
            </a:r>
            <a:endParaRPr dirty="0"/>
          </a:p>
          <a:p>
            <a:pPr marL="228600" lvl="0" indent="-228600" algn="l" rtl="0">
              <a:lnSpc>
                <a:spcPct val="150000"/>
              </a:lnSpc>
              <a:spcBef>
                <a:spcPts val="1000"/>
              </a:spcBef>
              <a:spcAft>
                <a:spcPts val="0"/>
              </a:spcAft>
              <a:buClr>
                <a:schemeClr val="dk1"/>
              </a:buClr>
              <a:buSzPts val="1800"/>
              <a:buChar char="•"/>
            </a:pPr>
            <a:r>
              <a:rPr lang="hr-HR" sz="1800" dirty="0">
                <a:latin typeface="Quattrocento Sans"/>
                <a:ea typeface="Quattrocento Sans"/>
                <a:cs typeface="Quattrocento Sans"/>
                <a:sym typeface="Quattrocento Sans"/>
              </a:rPr>
              <a:t>Táto metóda sa zvyčajne aplikuje na výrobky, aby zlepšili dôveru zákazníka.  </a:t>
            </a:r>
            <a:endParaRPr sz="1800" dirty="0">
              <a:latin typeface="Quattrocento Sans"/>
              <a:ea typeface="Quattrocento Sans"/>
              <a:cs typeface="Quattrocento Sans"/>
              <a:sym typeface="Quattrocento Sans"/>
            </a:endParaRPr>
          </a:p>
          <a:p>
            <a:pPr marL="228600" lvl="0" indent="-228600" algn="l" rtl="0">
              <a:lnSpc>
                <a:spcPct val="150000"/>
              </a:lnSpc>
              <a:spcBef>
                <a:spcPts val="1000"/>
              </a:spcBef>
              <a:spcAft>
                <a:spcPts val="0"/>
              </a:spcAft>
              <a:buClr>
                <a:schemeClr val="dk1"/>
              </a:buClr>
              <a:buSzPts val="1800"/>
              <a:buChar char="•"/>
            </a:pPr>
            <a:r>
              <a:rPr lang="hr-HR" sz="1800" dirty="0">
                <a:latin typeface="Quattrocento Sans"/>
                <a:ea typeface="Quattrocento Sans"/>
                <a:cs typeface="Quattrocento Sans"/>
                <a:sym typeface="Quattrocento Sans"/>
              </a:rPr>
              <a:t>Naša ochota platiť závisí od hodnoty, ktorú vkladáme do produktu, ktorý chceme alebo potrebujeme, čo </a:t>
            </a:r>
            <a:br>
              <a:rPr lang="hr-HR" sz="1800" dirty="0">
                <a:latin typeface="Quattrocento Sans"/>
                <a:ea typeface="Quattrocento Sans"/>
                <a:cs typeface="Quattrocento Sans"/>
                <a:sym typeface="Quattrocento Sans"/>
              </a:rPr>
            </a:br>
            <a:r>
              <a:rPr lang="hr-HR" sz="1800" dirty="0">
                <a:latin typeface="Quattrocento Sans"/>
                <a:ea typeface="Quattrocento Sans"/>
                <a:cs typeface="Quattrocento Sans"/>
                <a:sym typeface="Quattrocento Sans"/>
              </a:rPr>
              <a:t>v konečnom dôsledku závisí od viacerých aspektov </a:t>
            </a:r>
            <a:br>
              <a:rPr lang="hr-HR" sz="1800" dirty="0">
                <a:latin typeface="Quattrocento Sans"/>
                <a:ea typeface="Quattrocento Sans"/>
                <a:cs typeface="Quattrocento Sans"/>
                <a:sym typeface="Quattrocento Sans"/>
              </a:rPr>
            </a:br>
            <a:r>
              <a:rPr lang="hr-HR" sz="1800" dirty="0">
                <a:latin typeface="Quattrocento Sans"/>
                <a:ea typeface="Quattrocento Sans"/>
                <a:cs typeface="Quattrocento Sans"/>
                <a:sym typeface="Quattrocento Sans"/>
              </a:rPr>
              <a:t>a ľudí v našom okolí. </a:t>
            </a:r>
            <a:endParaRPr sz="1800" dirty="0">
              <a:latin typeface="Quattrocento Sans"/>
              <a:ea typeface="Quattrocento Sans"/>
              <a:cs typeface="Quattrocento Sans"/>
              <a:sym typeface="Quattrocento Sans"/>
            </a:endParaRPr>
          </a:p>
        </p:txBody>
      </p:sp>
      <p:sp>
        <p:nvSpPr>
          <p:cNvPr id="424" name="Google Shape;424;p37"/>
          <p:cNvSpPr txBox="1"/>
          <p:nvPr/>
        </p:nvSpPr>
        <p:spPr>
          <a:xfrm>
            <a:off x="2527278" y="434141"/>
            <a:ext cx="7012200" cy="1200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hr-HR" sz="3600" b="1">
                <a:solidFill>
                  <a:schemeClr val="accent6"/>
                </a:solidFill>
                <a:latin typeface="Quattrocento Sans"/>
                <a:ea typeface="Quattrocento Sans"/>
                <a:cs typeface="Quattrocento Sans"/>
                <a:sym typeface="Quattrocento Sans"/>
              </a:rPr>
              <a:t>Cena na základe dopytu alebo hodnoty</a:t>
            </a:r>
            <a:endParaRPr sz="3600" b="1">
              <a:solidFill>
                <a:schemeClr val="accent6"/>
              </a:solidFill>
              <a:latin typeface="Quattrocento Sans"/>
              <a:ea typeface="Quattrocento Sans"/>
              <a:cs typeface="Quattrocento Sans"/>
              <a:sym typeface="Quattrocento Sans"/>
            </a:endParaRPr>
          </a:p>
        </p:txBody>
      </p:sp>
      <p:grpSp>
        <p:nvGrpSpPr>
          <p:cNvPr id="425" name="Google Shape;425;p37"/>
          <p:cNvGrpSpPr/>
          <p:nvPr/>
        </p:nvGrpSpPr>
        <p:grpSpPr>
          <a:xfrm>
            <a:off x="8705496" y="1695807"/>
            <a:ext cx="2865606" cy="3300804"/>
            <a:chOff x="23134" y="1516"/>
            <a:chExt cx="2865606" cy="3300804"/>
          </a:xfrm>
        </p:grpSpPr>
        <p:sp>
          <p:nvSpPr>
            <p:cNvPr id="426" name="Google Shape;426;p37"/>
            <p:cNvSpPr/>
            <p:nvPr/>
          </p:nvSpPr>
          <p:spPr>
            <a:xfrm>
              <a:off x="23134" y="1516"/>
              <a:ext cx="2647178" cy="2502584"/>
            </a:xfrm>
            <a:prstGeom prst="round2SameRect">
              <a:avLst>
                <a:gd name="adj1" fmla="val 8000"/>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7"/>
            <p:cNvSpPr txBox="1"/>
            <p:nvPr/>
          </p:nvSpPr>
          <p:spPr>
            <a:xfrm>
              <a:off x="81773" y="60155"/>
              <a:ext cx="2529900" cy="2443945"/>
            </a:xfrm>
            <a:prstGeom prst="rect">
              <a:avLst/>
            </a:prstGeom>
            <a:noFill/>
            <a:ln>
              <a:noFill/>
            </a:ln>
          </p:spPr>
          <p:txBody>
            <a:bodyPr spcFirstLastPara="1" wrap="square" lIns="15225" tIns="45700" rIns="15225" bIns="15225" anchor="t" anchorCtr="0">
              <a:noAutofit/>
            </a:bodyPr>
            <a:lstStyle/>
            <a:p>
              <a:pPr marL="114300" marR="0" lvl="1" indent="-114300" algn="l" rtl="0">
                <a:lnSpc>
                  <a:spcPct val="90000"/>
                </a:lnSpc>
                <a:spcBef>
                  <a:spcPts val="0"/>
                </a:spcBef>
                <a:spcAft>
                  <a:spcPts val="0"/>
                </a:spcAft>
                <a:buClr>
                  <a:schemeClr val="dk1"/>
                </a:buClr>
                <a:buSzPts val="1200"/>
                <a:buFont typeface="Quattrocento Sans"/>
                <a:buChar char="•"/>
              </a:pPr>
              <a:r>
                <a:rPr lang="hr-HR" sz="1200">
                  <a:solidFill>
                    <a:schemeClr val="dk1"/>
                  </a:solidFill>
                  <a:latin typeface="Quattrocento Sans"/>
                  <a:ea typeface="Quattrocento Sans"/>
                  <a:cs typeface="Quattrocento Sans"/>
                  <a:sym typeface="Quattrocento Sans"/>
                </a:rPr>
                <a:t> Ak potrebujeme nové topánky, môžeme si ich kúpiť v Zare za 50€ alebo v Prade za 2000€. Pokiaľ nám ide o to mať topánky, Zara sa môže zdať ako lepšia voľba. Ale ak nám záleží na móde a máme dostatok peňazí, Prada by mohla byť našou voľbou. </a:t>
              </a:r>
              <a:endParaRPr sz="1200" b="0" i="0" u="none" strike="noStrike" cap="none">
                <a:solidFill>
                  <a:srgbClr val="000000"/>
                </a:solidFill>
                <a:latin typeface="Quattrocento Sans"/>
                <a:ea typeface="Quattrocento Sans"/>
                <a:cs typeface="Quattrocento Sans"/>
                <a:sym typeface="Quattrocento Sans"/>
              </a:endParaRPr>
            </a:p>
          </p:txBody>
        </p:sp>
        <p:sp>
          <p:nvSpPr>
            <p:cNvPr id="428" name="Google Shape;428;p37"/>
            <p:cNvSpPr/>
            <p:nvPr/>
          </p:nvSpPr>
          <p:spPr>
            <a:xfrm>
              <a:off x="23134" y="2240840"/>
              <a:ext cx="2647178" cy="849706"/>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7"/>
            <p:cNvSpPr txBox="1"/>
            <p:nvPr/>
          </p:nvSpPr>
          <p:spPr>
            <a:xfrm>
              <a:off x="23134" y="2240840"/>
              <a:ext cx="1864210" cy="849706"/>
            </a:xfrm>
            <a:prstGeom prst="rect">
              <a:avLst/>
            </a:prstGeom>
            <a:noFill/>
            <a:ln>
              <a:noFill/>
            </a:ln>
          </p:spPr>
          <p:txBody>
            <a:bodyPr spcFirstLastPara="1" wrap="square" lIns="129525" tIns="0" rIns="43175" bIns="0"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hr-HR" sz="3400">
                  <a:solidFill>
                    <a:schemeClr val="lt1"/>
                  </a:solidFill>
                  <a:latin typeface="Calibri"/>
                  <a:ea typeface="Calibri"/>
                  <a:cs typeface="Calibri"/>
                  <a:sym typeface="Calibri"/>
                </a:rPr>
                <a:t>Príklad</a:t>
              </a:r>
              <a:endParaRPr/>
            </a:p>
          </p:txBody>
        </p:sp>
        <p:sp>
          <p:nvSpPr>
            <p:cNvPr id="430" name="Google Shape;430;p37"/>
            <p:cNvSpPr/>
            <p:nvPr/>
          </p:nvSpPr>
          <p:spPr>
            <a:xfrm>
              <a:off x="1962228" y="2375808"/>
              <a:ext cx="926512" cy="926512"/>
            </a:xfrm>
            <a:prstGeom prst="ellipse">
              <a:avLst/>
            </a:prstGeom>
            <a:blipFill rotWithShape="1">
              <a:blip r:embed="rId5">
                <a:alphaModFix/>
              </a:blip>
              <a:stretch>
                <a:fillRect/>
              </a:stretch>
            </a:blip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BlokTextu 15">
            <a:extLst>
              <a:ext uri="{FF2B5EF4-FFF2-40B4-BE49-F238E27FC236}">
                <a16:creationId xmlns:a16="http://schemas.microsoft.com/office/drawing/2014/main" id="{A6DADBB3-3B9B-43A0-B9C7-03240C1B9097}"/>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500"/>
                                        <p:tgtEl>
                                          <p:spTgt spid="4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0"/>
                                        </p:tgtEl>
                                        <p:attrNameLst>
                                          <p:attrName>style.visibility</p:attrName>
                                        </p:attrNameLst>
                                      </p:cBhvr>
                                      <p:to>
                                        <p:strVal val="visible"/>
                                      </p:to>
                                    </p:set>
                                    <p:animEffect transition="in" filter="fade">
                                      <p:cBhvr>
                                        <p:cTn id="11" dur="500"/>
                                        <p:tgtEl>
                                          <p:spTgt spid="4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22"/>
                                        </p:tgtEl>
                                        <p:attrNameLst>
                                          <p:attrName>style.visibility</p:attrName>
                                        </p:attrNameLst>
                                      </p:cBhvr>
                                      <p:to>
                                        <p:strVal val="visible"/>
                                      </p:to>
                                    </p:set>
                                    <p:animEffect transition="in" filter="fade">
                                      <p:cBhvr>
                                        <p:cTn id="15" dur="500"/>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38"/>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437" name="Google Shape;437;p38"/>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438" name="Google Shape;438;p38"/>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38"/>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38"/>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38"/>
          <p:cNvSpPr txBox="1">
            <a:spLocks noGrp="1"/>
          </p:cNvSpPr>
          <p:nvPr>
            <p:ph type="body" idx="1"/>
          </p:nvPr>
        </p:nvSpPr>
        <p:spPr>
          <a:xfrm>
            <a:off x="2405849" y="1825625"/>
            <a:ext cx="6045694" cy="4246701"/>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1800"/>
              <a:buChar char="•"/>
            </a:pPr>
            <a:r>
              <a:rPr lang="hr-HR" sz="1800" dirty="0">
                <a:latin typeface="Quattrocento Sans"/>
                <a:ea typeface="Quattrocento Sans"/>
                <a:cs typeface="Quattrocento Sans"/>
                <a:sym typeface="Quattrocento Sans"/>
              </a:rPr>
              <a:t>Táto cenová stratégia znamená, že obchodník stanoví spočiatku relatívne vysokú počiatočnú cenu produktu alebo služby, až potom cenu časom zníži.</a:t>
            </a:r>
            <a:endParaRPr sz="1800" dirty="0">
              <a:latin typeface="Quattrocento Sans"/>
              <a:ea typeface="Quattrocento Sans"/>
              <a:cs typeface="Quattrocento Sans"/>
              <a:sym typeface="Quattrocento Sans"/>
            </a:endParaRPr>
          </a:p>
          <a:p>
            <a:pPr marL="228600" lvl="0" indent="-228600" algn="l" rtl="0">
              <a:lnSpc>
                <a:spcPct val="150000"/>
              </a:lnSpc>
              <a:spcBef>
                <a:spcPts val="1000"/>
              </a:spcBef>
              <a:spcAft>
                <a:spcPts val="0"/>
              </a:spcAft>
              <a:buClr>
                <a:schemeClr val="dk1"/>
              </a:buClr>
              <a:buSzPts val="1800"/>
              <a:buChar char="•"/>
            </a:pPr>
            <a:r>
              <a:rPr lang="hr-HR" sz="1800" dirty="0">
                <a:latin typeface="Quattrocento Sans"/>
                <a:ea typeface="Quattrocento Sans"/>
                <a:cs typeface="Quattrocento Sans"/>
                <a:sym typeface="Quattrocento Sans"/>
              </a:rPr>
              <a:t>Je to špecifické pre “first-movers”, ktorí stanovia vysokú počiatočnú cenu a potom ju časom znižujú, keď sa objaví konkurencia. </a:t>
            </a:r>
            <a:endParaRPr dirty="0"/>
          </a:p>
          <a:p>
            <a:pPr marL="228600" lvl="0" indent="-228600" algn="l" rtl="0">
              <a:lnSpc>
                <a:spcPct val="150000"/>
              </a:lnSpc>
              <a:spcBef>
                <a:spcPts val="1000"/>
              </a:spcBef>
              <a:spcAft>
                <a:spcPts val="0"/>
              </a:spcAft>
              <a:buSzPts val="1800"/>
              <a:buChar char="•"/>
            </a:pPr>
            <a:r>
              <a:rPr lang="hr-HR" sz="1800" dirty="0">
                <a:latin typeface="Quattrocento Sans"/>
                <a:ea typeface="Quattrocento Sans"/>
                <a:cs typeface="Quattrocento Sans"/>
                <a:sym typeface="Quattrocento Sans"/>
              </a:rPr>
              <a:t>Len čo  je prvotný dopyt uspokojený, firma zníži cenu, aby prilákala ďalší, cenovo citlivejší segment.</a:t>
            </a:r>
            <a:endParaRPr dirty="0"/>
          </a:p>
        </p:txBody>
      </p:sp>
      <p:sp>
        <p:nvSpPr>
          <p:cNvPr id="442" name="Google Shape;442;p38"/>
          <p:cNvSpPr txBox="1"/>
          <p:nvPr/>
        </p:nvSpPr>
        <p:spPr>
          <a:xfrm>
            <a:off x="2527278" y="434141"/>
            <a:ext cx="70122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3600" b="1">
                <a:solidFill>
                  <a:schemeClr val="accent6"/>
                </a:solidFill>
                <a:latin typeface="Quattrocento Sans"/>
                <a:ea typeface="Quattrocento Sans"/>
                <a:cs typeface="Quattrocento Sans"/>
                <a:sym typeface="Quattrocento Sans"/>
              </a:rPr>
              <a:t>Skimming</a:t>
            </a:r>
            <a:endParaRPr sz="3600" b="1">
              <a:solidFill>
                <a:schemeClr val="accent6"/>
              </a:solidFill>
              <a:latin typeface="Quattrocento Sans"/>
              <a:ea typeface="Quattrocento Sans"/>
              <a:cs typeface="Quattrocento Sans"/>
              <a:sym typeface="Quattrocento Sans"/>
            </a:endParaRPr>
          </a:p>
        </p:txBody>
      </p:sp>
      <p:grpSp>
        <p:nvGrpSpPr>
          <p:cNvPr id="443" name="Google Shape;443;p38"/>
          <p:cNvGrpSpPr/>
          <p:nvPr/>
        </p:nvGrpSpPr>
        <p:grpSpPr>
          <a:xfrm>
            <a:off x="8705496" y="1695807"/>
            <a:ext cx="2865606" cy="3300804"/>
            <a:chOff x="23134" y="1516"/>
            <a:chExt cx="2865606" cy="3300804"/>
          </a:xfrm>
        </p:grpSpPr>
        <p:sp>
          <p:nvSpPr>
            <p:cNvPr id="444" name="Google Shape;444;p38"/>
            <p:cNvSpPr/>
            <p:nvPr/>
          </p:nvSpPr>
          <p:spPr>
            <a:xfrm>
              <a:off x="23134" y="1516"/>
              <a:ext cx="2647178" cy="2502584"/>
            </a:xfrm>
            <a:prstGeom prst="round2SameRect">
              <a:avLst>
                <a:gd name="adj1" fmla="val 8000"/>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8"/>
            <p:cNvSpPr txBox="1"/>
            <p:nvPr/>
          </p:nvSpPr>
          <p:spPr>
            <a:xfrm>
              <a:off x="81773" y="60155"/>
              <a:ext cx="2529900" cy="2443945"/>
            </a:xfrm>
            <a:prstGeom prst="rect">
              <a:avLst/>
            </a:prstGeom>
            <a:noFill/>
            <a:ln>
              <a:noFill/>
            </a:ln>
          </p:spPr>
          <p:txBody>
            <a:bodyPr spcFirstLastPara="1" wrap="square" lIns="15225" tIns="45700" rIns="15225" bIns="15225" anchor="t" anchorCtr="0">
              <a:noAutofit/>
            </a:bodyPr>
            <a:lstStyle/>
            <a:p>
              <a:pPr marL="114300" marR="0" lvl="1" indent="-114300" algn="l" rtl="0">
                <a:lnSpc>
                  <a:spcPct val="90000"/>
                </a:lnSpc>
                <a:spcBef>
                  <a:spcPts val="0"/>
                </a:spcBef>
                <a:spcAft>
                  <a:spcPts val="0"/>
                </a:spcAft>
                <a:buClr>
                  <a:srgbClr val="000000"/>
                </a:buClr>
                <a:buSzPts val="1200"/>
                <a:buFont typeface="Quattrocento Sans"/>
                <a:buChar char="•"/>
              </a:pPr>
              <a:r>
                <a:rPr lang="hr-HR" sz="1200">
                  <a:latin typeface="Quattrocento Sans"/>
                  <a:ea typeface="Quattrocento Sans"/>
                  <a:cs typeface="Quattrocento Sans"/>
                  <a:sym typeface="Quattrocento Sans"/>
                </a:rPr>
                <a:t> </a:t>
              </a:r>
              <a:r>
                <a:rPr lang="hr-HR" sz="1200">
                  <a:solidFill>
                    <a:schemeClr val="dk1"/>
                  </a:solidFill>
                  <a:latin typeface="Quattrocento Sans"/>
                  <a:ea typeface="Quattrocento Sans"/>
                  <a:cs typeface="Quattrocento Sans"/>
                  <a:sym typeface="Quattrocento Sans"/>
                </a:rPr>
                <a:t>Najnovší iPhone - ceny nových produktov spoločnosti Apple sú vysoké.</a:t>
              </a:r>
              <a:endParaRPr sz="1200" b="0" i="0" u="none" strike="noStrike" cap="none">
                <a:solidFill>
                  <a:srgbClr val="000000"/>
                </a:solidFill>
                <a:latin typeface="Quattrocento Sans"/>
                <a:ea typeface="Quattrocento Sans"/>
                <a:cs typeface="Quattrocento Sans"/>
                <a:sym typeface="Quattrocento Sans"/>
              </a:endParaRPr>
            </a:p>
            <a:p>
              <a:pPr marL="114300" marR="0" lvl="1" indent="-114300" algn="l" rtl="0">
                <a:lnSpc>
                  <a:spcPct val="90000"/>
                </a:lnSpc>
                <a:spcBef>
                  <a:spcPts val="180"/>
                </a:spcBef>
                <a:spcAft>
                  <a:spcPts val="0"/>
                </a:spcAft>
                <a:buClr>
                  <a:srgbClr val="000000"/>
                </a:buClr>
                <a:buSzPts val="1200"/>
                <a:buFont typeface="Quattrocento Sans"/>
                <a:buChar char="•"/>
              </a:pPr>
              <a:r>
                <a:rPr lang="hr-HR" sz="1200">
                  <a:latin typeface="Quattrocento Sans"/>
                  <a:ea typeface="Quattrocento Sans"/>
                  <a:cs typeface="Quattrocento Sans"/>
                  <a:sym typeface="Quattrocento Sans"/>
                </a:rPr>
                <a:t> </a:t>
              </a:r>
              <a:r>
                <a:rPr lang="hr-HR" sz="1200">
                  <a:solidFill>
                    <a:schemeClr val="dk1"/>
                  </a:solidFill>
                  <a:latin typeface="Quattrocento Sans"/>
                  <a:ea typeface="Quattrocento Sans"/>
                  <a:cs typeface="Quattrocento Sans"/>
                  <a:sym typeface="Quattrocento Sans"/>
                </a:rPr>
                <a:t>Napriek tomu sú pred Apple obchodami rady ľudí čakajúcich na nový iPhone.</a:t>
              </a:r>
              <a:endParaRPr sz="1200" b="0" i="0" u="none" strike="noStrike" cap="none">
                <a:solidFill>
                  <a:srgbClr val="000000"/>
                </a:solidFill>
                <a:latin typeface="Quattrocento Sans"/>
                <a:ea typeface="Quattrocento Sans"/>
                <a:cs typeface="Quattrocento Sans"/>
                <a:sym typeface="Quattrocento Sans"/>
              </a:endParaRPr>
            </a:p>
          </p:txBody>
        </p:sp>
        <p:sp>
          <p:nvSpPr>
            <p:cNvPr id="446" name="Google Shape;446;p38"/>
            <p:cNvSpPr/>
            <p:nvPr/>
          </p:nvSpPr>
          <p:spPr>
            <a:xfrm>
              <a:off x="23134" y="2240840"/>
              <a:ext cx="2647178" cy="849706"/>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txBox="1"/>
            <p:nvPr/>
          </p:nvSpPr>
          <p:spPr>
            <a:xfrm>
              <a:off x="23134" y="2240840"/>
              <a:ext cx="1864210" cy="849706"/>
            </a:xfrm>
            <a:prstGeom prst="rect">
              <a:avLst/>
            </a:prstGeom>
            <a:noFill/>
            <a:ln>
              <a:noFill/>
            </a:ln>
          </p:spPr>
          <p:txBody>
            <a:bodyPr spcFirstLastPara="1" wrap="square" lIns="129525" tIns="0" rIns="43175" bIns="0"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hr-HR" sz="3400">
                  <a:solidFill>
                    <a:schemeClr val="lt1"/>
                  </a:solidFill>
                  <a:latin typeface="Calibri"/>
                  <a:ea typeface="Calibri"/>
                  <a:cs typeface="Calibri"/>
                  <a:sym typeface="Calibri"/>
                </a:rPr>
                <a:t>Príklad</a:t>
              </a:r>
              <a:endParaRPr/>
            </a:p>
          </p:txBody>
        </p:sp>
        <p:sp>
          <p:nvSpPr>
            <p:cNvPr id="448" name="Google Shape;448;p38"/>
            <p:cNvSpPr/>
            <p:nvPr/>
          </p:nvSpPr>
          <p:spPr>
            <a:xfrm>
              <a:off x="1962228" y="2375808"/>
              <a:ext cx="926512" cy="926512"/>
            </a:xfrm>
            <a:prstGeom prst="ellipse">
              <a:avLst/>
            </a:prstGeom>
            <a:blipFill rotWithShape="1">
              <a:blip r:embed="rId5">
                <a:alphaModFix/>
              </a:blip>
              <a:stretch>
                <a:fillRect/>
              </a:stretch>
            </a:blip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BlokTextu 15">
            <a:extLst>
              <a:ext uri="{FF2B5EF4-FFF2-40B4-BE49-F238E27FC236}">
                <a16:creationId xmlns:a16="http://schemas.microsoft.com/office/drawing/2014/main" id="{46F7705A-3BD6-45A7-B4F8-D26B251ABE04}"/>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500"/>
                                        <p:tgtEl>
                                          <p:spTgt spid="4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8"/>
                                        </p:tgtEl>
                                        <p:attrNameLst>
                                          <p:attrName>style.visibility</p:attrName>
                                        </p:attrNameLst>
                                      </p:cBhvr>
                                      <p:to>
                                        <p:strVal val="visible"/>
                                      </p:to>
                                    </p:set>
                                    <p:animEffect transition="in" filter="fade">
                                      <p:cBhvr>
                                        <p:cTn id="11" dur="500"/>
                                        <p:tgtEl>
                                          <p:spTgt spid="4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40"/>
                                        </p:tgtEl>
                                        <p:attrNameLst>
                                          <p:attrName>style.visibility</p:attrName>
                                        </p:attrNameLst>
                                      </p:cBhvr>
                                      <p:to>
                                        <p:strVal val="visible"/>
                                      </p:to>
                                    </p:set>
                                    <p:animEffect transition="in" filter="fade">
                                      <p:cBhvr>
                                        <p:cTn id="15" dur="500"/>
                                        <p:tgtEl>
                                          <p:spTgt spid="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39"/>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455" name="Google Shape;455;p39"/>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456" name="Google Shape;456;p39"/>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7" name="Google Shape;457;p39"/>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39"/>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39"/>
          <p:cNvSpPr txBox="1">
            <a:spLocks noGrp="1"/>
          </p:cNvSpPr>
          <p:nvPr>
            <p:ph type="body" idx="1"/>
          </p:nvPr>
        </p:nvSpPr>
        <p:spPr>
          <a:xfrm>
            <a:off x="2405849" y="1825625"/>
            <a:ext cx="6045694" cy="4246701"/>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1800"/>
              <a:buChar char="•"/>
            </a:pPr>
            <a:r>
              <a:rPr lang="hr-HR" sz="1800" dirty="0">
                <a:latin typeface="Quattrocento Sans"/>
                <a:ea typeface="Quattrocento Sans"/>
                <a:cs typeface="Quattrocento Sans"/>
                <a:sym typeface="Quattrocento Sans"/>
              </a:rPr>
              <a:t> Podobné skimmingu, tento spôsob využíva výhodu byť prvým na trhu. </a:t>
            </a:r>
            <a:endParaRPr sz="1800" dirty="0">
              <a:latin typeface="Quattrocento Sans"/>
              <a:ea typeface="Quattrocento Sans"/>
              <a:cs typeface="Quattrocento Sans"/>
              <a:sym typeface="Quattrocento Sans"/>
            </a:endParaRPr>
          </a:p>
          <a:p>
            <a:pPr marL="228600" lvl="0" indent="-237172" algn="l" rtl="0">
              <a:lnSpc>
                <a:spcPct val="150000"/>
              </a:lnSpc>
              <a:spcBef>
                <a:spcPts val="1000"/>
              </a:spcBef>
              <a:spcAft>
                <a:spcPts val="0"/>
              </a:spcAft>
              <a:buClr>
                <a:schemeClr val="dk1"/>
              </a:buClr>
              <a:buSzPts val="1800"/>
              <a:buChar char="•"/>
            </a:pPr>
            <a:r>
              <a:rPr lang="hr-HR" sz="1800" dirty="0">
                <a:latin typeface="Quattrocento Sans"/>
                <a:ea typeface="Quattrocento Sans"/>
                <a:cs typeface="Quattrocento Sans"/>
                <a:sym typeface="Quattrocento Sans"/>
              </a:rPr>
              <a:t>V tomto prípade je počiatočná cena nízka (alebo aj nulová), aby sa dosiahol rýchly podiel na trhu pred vznikom konkurencie. </a:t>
            </a:r>
            <a:endParaRPr sz="1800" dirty="0">
              <a:latin typeface="Quattrocento Sans"/>
              <a:ea typeface="Quattrocento Sans"/>
              <a:cs typeface="Quattrocento Sans"/>
              <a:sym typeface="Quattrocento Sans"/>
            </a:endParaRPr>
          </a:p>
          <a:p>
            <a:pPr marL="228600" lvl="0" indent="-228600" algn="l" rtl="0">
              <a:lnSpc>
                <a:spcPct val="150000"/>
              </a:lnSpc>
              <a:spcBef>
                <a:spcPts val="1000"/>
              </a:spcBef>
              <a:spcAft>
                <a:spcPts val="0"/>
              </a:spcAft>
              <a:buSzPts val="1800"/>
              <a:buChar char="•"/>
            </a:pPr>
            <a:r>
              <a:rPr lang="hr-HR" sz="1800" dirty="0">
                <a:latin typeface="Quattrocento Sans"/>
                <a:ea typeface="Quattrocento Sans"/>
                <a:cs typeface="Quattrocento Sans"/>
                <a:sym typeface="Quattrocento Sans"/>
              </a:rPr>
              <a:t>Tento spôsobom konvertuje “first-mover” výhodu do podielu na trhu namiesto krátkodobého zisku. </a:t>
            </a:r>
            <a:endParaRPr sz="1800" dirty="0">
              <a:latin typeface="Quattrocento Sans"/>
              <a:ea typeface="Quattrocento Sans"/>
              <a:cs typeface="Quattrocento Sans"/>
              <a:sym typeface="Quattrocento Sans"/>
            </a:endParaRPr>
          </a:p>
          <a:p>
            <a:pPr marL="228600" lvl="0" indent="-228600" algn="l" rtl="0">
              <a:lnSpc>
                <a:spcPct val="150000"/>
              </a:lnSpc>
              <a:spcBef>
                <a:spcPts val="1000"/>
              </a:spcBef>
              <a:spcAft>
                <a:spcPts val="0"/>
              </a:spcAft>
              <a:buSzPts val="1800"/>
              <a:buChar char="•"/>
            </a:pPr>
            <a:r>
              <a:rPr lang="hr-HR" sz="1800" dirty="0">
                <a:latin typeface="Quattrocento Sans"/>
                <a:ea typeface="Quattrocento Sans"/>
                <a:cs typeface="Quattrocento Sans"/>
                <a:sym typeface="Quattrocento Sans"/>
              </a:rPr>
              <a:t>Extrémna forma prienikovej ceny sa nazýva predátorská. </a:t>
            </a:r>
            <a:endParaRPr dirty="0"/>
          </a:p>
        </p:txBody>
      </p:sp>
      <p:sp>
        <p:nvSpPr>
          <p:cNvPr id="460" name="Google Shape;460;p39"/>
          <p:cNvSpPr txBox="1"/>
          <p:nvPr/>
        </p:nvSpPr>
        <p:spPr>
          <a:xfrm>
            <a:off x="2527278" y="434141"/>
            <a:ext cx="7012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3600" b="1" dirty="0">
                <a:solidFill>
                  <a:schemeClr val="accent6"/>
                </a:solidFill>
                <a:latin typeface="Quattrocento Sans"/>
                <a:ea typeface="Quattrocento Sans"/>
                <a:cs typeface="Quattrocento Sans"/>
                <a:sym typeface="Quattrocento Sans"/>
              </a:rPr>
              <a:t>Prienikové ceny</a:t>
            </a:r>
            <a:endParaRPr sz="3600" b="1" dirty="0">
              <a:solidFill>
                <a:schemeClr val="accent6"/>
              </a:solidFill>
              <a:latin typeface="Quattrocento Sans"/>
              <a:ea typeface="Quattrocento Sans"/>
              <a:cs typeface="Quattrocento Sans"/>
              <a:sym typeface="Quattrocento Sans"/>
            </a:endParaRPr>
          </a:p>
        </p:txBody>
      </p:sp>
      <p:grpSp>
        <p:nvGrpSpPr>
          <p:cNvPr id="461" name="Google Shape;461;p39"/>
          <p:cNvGrpSpPr/>
          <p:nvPr/>
        </p:nvGrpSpPr>
        <p:grpSpPr>
          <a:xfrm>
            <a:off x="8705496" y="1695807"/>
            <a:ext cx="2865606" cy="3300804"/>
            <a:chOff x="23134" y="1516"/>
            <a:chExt cx="2865606" cy="3300804"/>
          </a:xfrm>
        </p:grpSpPr>
        <p:sp>
          <p:nvSpPr>
            <p:cNvPr id="462" name="Google Shape;462;p39"/>
            <p:cNvSpPr/>
            <p:nvPr/>
          </p:nvSpPr>
          <p:spPr>
            <a:xfrm>
              <a:off x="23134" y="1516"/>
              <a:ext cx="2647178" cy="2502584"/>
            </a:xfrm>
            <a:prstGeom prst="round2SameRect">
              <a:avLst>
                <a:gd name="adj1" fmla="val 8000"/>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9"/>
            <p:cNvSpPr txBox="1"/>
            <p:nvPr/>
          </p:nvSpPr>
          <p:spPr>
            <a:xfrm>
              <a:off x="81773" y="60155"/>
              <a:ext cx="2529900" cy="2443945"/>
            </a:xfrm>
            <a:prstGeom prst="rect">
              <a:avLst/>
            </a:prstGeom>
            <a:noFill/>
            <a:ln>
              <a:noFill/>
            </a:ln>
          </p:spPr>
          <p:txBody>
            <a:bodyPr spcFirstLastPara="1" wrap="square" lIns="13950" tIns="41900" rIns="13950" bIns="13950" anchor="t" anchorCtr="0">
              <a:noAutofit/>
            </a:bodyPr>
            <a:lstStyle/>
            <a:p>
              <a:pPr marL="114300" marR="0" lvl="1" indent="-114300" algn="l" rtl="0">
                <a:lnSpc>
                  <a:spcPct val="90000"/>
                </a:lnSpc>
                <a:spcBef>
                  <a:spcPts val="0"/>
                </a:spcBef>
                <a:spcAft>
                  <a:spcPts val="0"/>
                </a:spcAft>
                <a:buClr>
                  <a:srgbClr val="000000"/>
                </a:buClr>
                <a:buSzPts val="1050"/>
                <a:buFont typeface="Quattrocento Sans"/>
                <a:buChar char="•"/>
              </a:pPr>
              <a:r>
                <a:rPr lang="hr-HR" sz="1050">
                  <a:latin typeface="Quattrocento Sans"/>
                  <a:ea typeface="Quattrocento Sans"/>
                  <a:cs typeface="Quattrocento Sans"/>
                  <a:sym typeface="Quattrocento Sans"/>
                </a:rPr>
                <a:t> </a:t>
              </a:r>
              <a:r>
                <a:rPr lang="hr-HR" sz="1050">
                  <a:solidFill>
                    <a:schemeClr val="dk1"/>
                  </a:solidFill>
                  <a:latin typeface="Quattrocento Sans"/>
                  <a:ea typeface="Quattrocento Sans"/>
                  <a:cs typeface="Quattrocento Sans"/>
                  <a:sym typeface="Quattrocento Sans"/>
                </a:rPr>
                <a:t>Netflix použil túto stratégiu v roku 2000. Keď si užívatelia Netflixu mohli požičať štyri filmy naraz bez dátumu návratnosti za predplatné 15.95 $. Okrem toho Netflix prenajímal filmy za 1 $ alebo aj menej za DVD pre zákazníkov a Blockbuster účtoval 4.99 $ za jednorazový trojdňový prenájom. </a:t>
              </a:r>
              <a:endParaRPr sz="1050">
                <a:solidFill>
                  <a:schemeClr val="dk1"/>
                </a:solidFill>
                <a:latin typeface="Quattrocento Sans"/>
                <a:ea typeface="Quattrocento Sans"/>
                <a:cs typeface="Quattrocento Sans"/>
                <a:sym typeface="Quattrocento Sans"/>
              </a:endParaRPr>
            </a:p>
            <a:p>
              <a:pPr marL="914400" marR="0" lvl="0" indent="0" algn="l" rtl="0">
                <a:lnSpc>
                  <a:spcPct val="90000"/>
                </a:lnSpc>
                <a:spcBef>
                  <a:spcPts val="0"/>
                </a:spcBef>
                <a:spcAft>
                  <a:spcPts val="0"/>
                </a:spcAft>
                <a:buNone/>
              </a:pPr>
              <a:endParaRPr sz="1050">
                <a:latin typeface="Quattrocento Sans"/>
                <a:ea typeface="Quattrocento Sans"/>
                <a:cs typeface="Quattrocento Sans"/>
                <a:sym typeface="Quattrocento Sans"/>
              </a:endParaRPr>
            </a:p>
          </p:txBody>
        </p:sp>
        <p:sp>
          <p:nvSpPr>
            <p:cNvPr id="464" name="Google Shape;464;p39"/>
            <p:cNvSpPr/>
            <p:nvPr/>
          </p:nvSpPr>
          <p:spPr>
            <a:xfrm>
              <a:off x="23134" y="2240840"/>
              <a:ext cx="2647178" cy="849706"/>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9"/>
            <p:cNvSpPr txBox="1"/>
            <p:nvPr/>
          </p:nvSpPr>
          <p:spPr>
            <a:xfrm>
              <a:off x="23134" y="2240840"/>
              <a:ext cx="1864210" cy="849706"/>
            </a:xfrm>
            <a:prstGeom prst="rect">
              <a:avLst/>
            </a:prstGeom>
            <a:noFill/>
            <a:ln>
              <a:noFill/>
            </a:ln>
          </p:spPr>
          <p:txBody>
            <a:bodyPr spcFirstLastPara="1" wrap="square" lIns="129525" tIns="0" rIns="43175" bIns="0"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hr-HR" sz="3400">
                  <a:solidFill>
                    <a:schemeClr val="lt1"/>
                  </a:solidFill>
                  <a:latin typeface="Calibri"/>
                  <a:ea typeface="Calibri"/>
                  <a:cs typeface="Calibri"/>
                  <a:sym typeface="Calibri"/>
                </a:rPr>
                <a:t>Examples</a:t>
              </a:r>
              <a:endParaRPr/>
            </a:p>
          </p:txBody>
        </p:sp>
        <p:sp>
          <p:nvSpPr>
            <p:cNvPr id="466" name="Google Shape;466;p39"/>
            <p:cNvSpPr/>
            <p:nvPr/>
          </p:nvSpPr>
          <p:spPr>
            <a:xfrm>
              <a:off x="1962228" y="2375808"/>
              <a:ext cx="926512" cy="926512"/>
            </a:xfrm>
            <a:prstGeom prst="ellipse">
              <a:avLst/>
            </a:prstGeom>
            <a:blipFill rotWithShape="1">
              <a:blip r:embed="rId5">
                <a:alphaModFix/>
              </a:blip>
              <a:stretch>
                <a:fillRect/>
              </a:stretch>
            </a:blip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BlokTextu 15">
            <a:extLst>
              <a:ext uri="{FF2B5EF4-FFF2-40B4-BE49-F238E27FC236}">
                <a16:creationId xmlns:a16="http://schemas.microsoft.com/office/drawing/2014/main" id="{6B532240-3813-455B-BFA7-527E95C7F95C}"/>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7"/>
                                        </p:tgtEl>
                                        <p:attrNameLst>
                                          <p:attrName>style.visibility</p:attrName>
                                        </p:attrNameLst>
                                      </p:cBhvr>
                                      <p:to>
                                        <p:strVal val="visible"/>
                                      </p:to>
                                    </p:set>
                                    <p:animEffect transition="in" filter="fade">
                                      <p:cBhvr>
                                        <p:cTn id="7" dur="500"/>
                                        <p:tgtEl>
                                          <p:spTgt spid="4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6"/>
                                        </p:tgtEl>
                                        <p:attrNameLst>
                                          <p:attrName>style.visibility</p:attrName>
                                        </p:attrNameLst>
                                      </p:cBhvr>
                                      <p:to>
                                        <p:strVal val="visible"/>
                                      </p:to>
                                    </p:set>
                                    <p:animEffect transition="in" filter="fade">
                                      <p:cBhvr>
                                        <p:cTn id="11" dur="500"/>
                                        <p:tgtEl>
                                          <p:spTgt spid="45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58"/>
                                        </p:tgtEl>
                                        <p:attrNameLst>
                                          <p:attrName>style.visibility</p:attrName>
                                        </p:attrNameLst>
                                      </p:cBhvr>
                                      <p:to>
                                        <p:strVal val="visible"/>
                                      </p:to>
                                    </p:set>
                                    <p:animEffect transition="in" filter="fade">
                                      <p:cBhvr>
                                        <p:cTn id="15"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40"/>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473" name="Google Shape;473;p40"/>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474" name="Google Shape;474;p40"/>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p40"/>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 name="Google Shape;476;p40"/>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40"/>
          <p:cNvSpPr txBox="1">
            <a:spLocks noGrp="1"/>
          </p:cNvSpPr>
          <p:nvPr>
            <p:ph type="body" idx="1"/>
          </p:nvPr>
        </p:nvSpPr>
        <p:spPr>
          <a:xfrm>
            <a:off x="2405849" y="1825625"/>
            <a:ext cx="6045694" cy="4246701"/>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1800"/>
              <a:buChar char="•"/>
            </a:pPr>
            <a:r>
              <a:rPr lang="hr-HR" sz="1800" dirty="0">
                <a:latin typeface="Quattrocento Sans"/>
                <a:ea typeface="Quattrocento Sans"/>
                <a:cs typeface="Quattrocento Sans"/>
                <a:sym typeface="Quattrocento Sans"/>
              </a:rPr>
              <a:t>Tento spôsob začal byť populárny v rámci softvéru B2C: základný level funkcionality nie je spoplatnený, </a:t>
            </a:r>
            <a:br>
              <a:rPr lang="hr-HR" sz="1800" dirty="0">
                <a:latin typeface="Quattrocento Sans"/>
                <a:ea typeface="Quattrocento Sans"/>
                <a:cs typeface="Quattrocento Sans"/>
                <a:sym typeface="Quattrocento Sans"/>
              </a:rPr>
            </a:br>
            <a:r>
              <a:rPr lang="hr-HR" sz="1800" dirty="0">
                <a:latin typeface="Quattrocento Sans"/>
                <a:ea typeface="Quattrocento Sans"/>
                <a:cs typeface="Quattrocento Sans"/>
                <a:sym typeface="Quattrocento Sans"/>
              </a:rPr>
              <a:t>s možnosťou zaplatiť za upgrade na premium, čo ponúka rozšírené možnosti softvéru a funkčné dáta (Whittington, 2018). </a:t>
            </a:r>
            <a:endParaRPr dirty="0"/>
          </a:p>
          <a:p>
            <a:pPr marL="228600" lvl="0" indent="-228600" algn="l" rtl="0">
              <a:lnSpc>
                <a:spcPct val="150000"/>
              </a:lnSpc>
              <a:spcBef>
                <a:spcPts val="1000"/>
              </a:spcBef>
              <a:spcAft>
                <a:spcPts val="0"/>
              </a:spcAft>
              <a:buClr>
                <a:schemeClr val="dk1"/>
              </a:buClr>
              <a:buSzPts val="1800"/>
              <a:buChar char="•"/>
            </a:pPr>
            <a:r>
              <a:rPr lang="hr-HR" sz="1800" dirty="0">
                <a:latin typeface="Quattrocento Sans"/>
                <a:ea typeface="Quattrocento Sans"/>
                <a:cs typeface="Quattrocento Sans"/>
                <a:sym typeface="Quattrocento Sans"/>
              </a:rPr>
              <a:t>Veľké lákadlo tohto prístupu je jeho nízko riziková ponuka zákazníkovi vyskúšať produkt a začať s jeho užívaním. </a:t>
            </a:r>
            <a:endParaRPr dirty="0"/>
          </a:p>
        </p:txBody>
      </p:sp>
      <p:sp>
        <p:nvSpPr>
          <p:cNvPr id="478" name="Google Shape;478;p40"/>
          <p:cNvSpPr txBox="1"/>
          <p:nvPr/>
        </p:nvSpPr>
        <p:spPr>
          <a:xfrm>
            <a:off x="2527278" y="434141"/>
            <a:ext cx="70122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3600" b="1" dirty="0">
                <a:solidFill>
                  <a:schemeClr val="accent6"/>
                </a:solidFill>
                <a:latin typeface="Quattrocento Sans"/>
                <a:ea typeface="Quattrocento Sans"/>
                <a:cs typeface="Quattrocento Sans"/>
                <a:sym typeface="Quattrocento Sans"/>
              </a:rPr>
              <a:t>Freemium</a:t>
            </a:r>
            <a:endParaRPr sz="3600" b="1" dirty="0">
              <a:solidFill>
                <a:schemeClr val="accent6"/>
              </a:solidFill>
              <a:latin typeface="Quattrocento Sans"/>
              <a:ea typeface="Quattrocento Sans"/>
              <a:cs typeface="Quattrocento Sans"/>
              <a:sym typeface="Quattrocento Sans"/>
            </a:endParaRPr>
          </a:p>
        </p:txBody>
      </p:sp>
      <p:grpSp>
        <p:nvGrpSpPr>
          <p:cNvPr id="479" name="Google Shape;479;p40"/>
          <p:cNvGrpSpPr/>
          <p:nvPr/>
        </p:nvGrpSpPr>
        <p:grpSpPr>
          <a:xfrm>
            <a:off x="8705496" y="1695807"/>
            <a:ext cx="2865606" cy="3300804"/>
            <a:chOff x="23134" y="1516"/>
            <a:chExt cx="2865606" cy="3300804"/>
          </a:xfrm>
        </p:grpSpPr>
        <p:sp>
          <p:nvSpPr>
            <p:cNvPr id="480" name="Google Shape;480;p40"/>
            <p:cNvSpPr/>
            <p:nvPr/>
          </p:nvSpPr>
          <p:spPr>
            <a:xfrm>
              <a:off x="23134" y="1516"/>
              <a:ext cx="2647178" cy="2502584"/>
            </a:xfrm>
            <a:prstGeom prst="round2SameRect">
              <a:avLst>
                <a:gd name="adj1" fmla="val 8000"/>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txBox="1"/>
            <p:nvPr/>
          </p:nvSpPr>
          <p:spPr>
            <a:xfrm>
              <a:off x="81773" y="60155"/>
              <a:ext cx="2529900" cy="2443945"/>
            </a:xfrm>
            <a:prstGeom prst="rect">
              <a:avLst/>
            </a:prstGeom>
            <a:noFill/>
            <a:ln>
              <a:noFill/>
            </a:ln>
          </p:spPr>
          <p:txBody>
            <a:bodyPr spcFirstLastPara="1" wrap="square" lIns="13950" tIns="41900" rIns="13950" bIns="13950" anchor="t" anchorCtr="0">
              <a:noAutofit/>
            </a:bodyPr>
            <a:lstStyle/>
            <a:p>
              <a:pPr marL="114300" marR="0" lvl="1" indent="-114300" algn="l" rtl="0">
                <a:lnSpc>
                  <a:spcPct val="90000"/>
                </a:lnSpc>
                <a:spcBef>
                  <a:spcPts val="0"/>
                </a:spcBef>
                <a:spcAft>
                  <a:spcPts val="0"/>
                </a:spcAft>
                <a:buClr>
                  <a:srgbClr val="000000"/>
                </a:buClr>
                <a:buSzPts val="1050"/>
                <a:buFont typeface="Quattrocento Sans"/>
                <a:buChar char="•"/>
              </a:pPr>
              <a:r>
                <a:rPr lang="hr-HR" sz="1050">
                  <a:latin typeface="Quattrocento Sans"/>
                  <a:ea typeface="Quattrocento Sans"/>
                  <a:cs typeface="Quattrocento Sans"/>
                  <a:sym typeface="Quattrocento Sans"/>
                </a:rPr>
                <a:t> </a:t>
              </a:r>
              <a:r>
                <a:rPr lang="hr-HR" sz="1050">
                  <a:solidFill>
                    <a:schemeClr val="dk1"/>
                  </a:solidFill>
                  <a:latin typeface="Quattrocento Sans"/>
                  <a:ea typeface="Quattrocento Sans"/>
                  <a:cs typeface="Quattrocento Sans"/>
                  <a:sym typeface="Quattrocento Sans"/>
                </a:rPr>
                <a:t>V prípade SurveyMonkey umožňuje voľne dostupná ponuka zákazníkom vytvárať a odoslať jednoduché prieskumy pre obmedzený počet príjemcov. Platené doplnky, prostredníctvom viacerých úrovní  - zahŕňajú prístup k ďalším dizajnovým zariadeniam na podporu vytvárania účinnejších prieskumov.</a:t>
              </a:r>
              <a:endParaRPr sz="1050">
                <a:solidFill>
                  <a:schemeClr val="dk1"/>
                </a:solidFill>
                <a:latin typeface="Quattrocento Sans"/>
                <a:ea typeface="Quattrocento Sans"/>
                <a:cs typeface="Quattrocento Sans"/>
                <a:sym typeface="Quattrocento Sans"/>
              </a:endParaRPr>
            </a:p>
            <a:p>
              <a:pPr marL="914400" marR="0" lvl="0" indent="0" algn="l" rtl="0">
                <a:lnSpc>
                  <a:spcPct val="90000"/>
                </a:lnSpc>
                <a:spcBef>
                  <a:spcPts val="0"/>
                </a:spcBef>
                <a:spcAft>
                  <a:spcPts val="0"/>
                </a:spcAft>
                <a:buNone/>
              </a:pPr>
              <a:endParaRPr sz="1050">
                <a:latin typeface="Quattrocento Sans"/>
                <a:ea typeface="Quattrocento Sans"/>
                <a:cs typeface="Quattrocento Sans"/>
                <a:sym typeface="Quattrocento Sans"/>
              </a:endParaRPr>
            </a:p>
          </p:txBody>
        </p:sp>
        <p:sp>
          <p:nvSpPr>
            <p:cNvPr id="482" name="Google Shape;482;p40"/>
            <p:cNvSpPr/>
            <p:nvPr/>
          </p:nvSpPr>
          <p:spPr>
            <a:xfrm>
              <a:off x="23134" y="2240840"/>
              <a:ext cx="2647178" cy="849706"/>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txBox="1"/>
            <p:nvPr/>
          </p:nvSpPr>
          <p:spPr>
            <a:xfrm>
              <a:off x="23134" y="2240840"/>
              <a:ext cx="1864210" cy="849706"/>
            </a:xfrm>
            <a:prstGeom prst="rect">
              <a:avLst/>
            </a:prstGeom>
            <a:noFill/>
            <a:ln>
              <a:noFill/>
            </a:ln>
          </p:spPr>
          <p:txBody>
            <a:bodyPr spcFirstLastPara="1" wrap="square" lIns="129525" tIns="0" rIns="43175" bIns="0"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hr-HR" sz="3400">
                  <a:solidFill>
                    <a:schemeClr val="lt1"/>
                  </a:solidFill>
                  <a:latin typeface="Calibri"/>
                  <a:ea typeface="Calibri"/>
                  <a:cs typeface="Calibri"/>
                  <a:sym typeface="Calibri"/>
                </a:rPr>
                <a:t>Príklad</a:t>
              </a:r>
              <a:endParaRPr/>
            </a:p>
          </p:txBody>
        </p:sp>
        <p:sp>
          <p:nvSpPr>
            <p:cNvPr id="484" name="Google Shape;484;p40"/>
            <p:cNvSpPr/>
            <p:nvPr/>
          </p:nvSpPr>
          <p:spPr>
            <a:xfrm>
              <a:off x="1962228" y="2375808"/>
              <a:ext cx="926512" cy="926512"/>
            </a:xfrm>
            <a:prstGeom prst="ellipse">
              <a:avLst/>
            </a:prstGeom>
            <a:blipFill rotWithShape="1">
              <a:blip r:embed="rId5">
                <a:alphaModFix/>
              </a:blip>
              <a:stretch>
                <a:fillRect/>
              </a:stretch>
            </a:blip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BlokTextu 15">
            <a:extLst>
              <a:ext uri="{FF2B5EF4-FFF2-40B4-BE49-F238E27FC236}">
                <a16:creationId xmlns:a16="http://schemas.microsoft.com/office/drawing/2014/main" id="{277D057E-43B3-4004-8815-7DB0723BFBB3}"/>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5"/>
                                        </p:tgtEl>
                                        <p:attrNameLst>
                                          <p:attrName>style.visibility</p:attrName>
                                        </p:attrNameLst>
                                      </p:cBhvr>
                                      <p:to>
                                        <p:strVal val="visible"/>
                                      </p:to>
                                    </p:set>
                                    <p:animEffect transition="in" filter="fade">
                                      <p:cBhvr>
                                        <p:cTn id="7" dur="500"/>
                                        <p:tgtEl>
                                          <p:spTgt spid="4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4"/>
                                        </p:tgtEl>
                                        <p:attrNameLst>
                                          <p:attrName>style.visibility</p:attrName>
                                        </p:attrNameLst>
                                      </p:cBhvr>
                                      <p:to>
                                        <p:strVal val="visible"/>
                                      </p:to>
                                    </p:set>
                                    <p:animEffect transition="in" filter="fade">
                                      <p:cBhvr>
                                        <p:cTn id="11" dur="500"/>
                                        <p:tgtEl>
                                          <p:spTgt spid="47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6"/>
                                        </p:tgtEl>
                                        <p:attrNameLst>
                                          <p:attrName>style.visibility</p:attrName>
                                        </p:attrNameLst>
                                      </p:cBhvr>
                                      <p:to>
                                        <p:strVal val="visible"/>
                                      </p:to>
                                    </p:set>
                                    <p:animEffect transition="in" filter="fade">
                                      <p:cBhvr>
                                        <p:cTn id="15" dur="500"/>
                                        <p:tgtEl>
                                          <p:spTgt spid="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Google Shape;489;p41"/>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491" name="Google Shape;491;p41"/>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492" name="Google Shape;492;p41"/>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3" name="Google Shape;493;p41"/>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4" name="Google Shape;494;p41"/>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5" name="Google Shape;495;p41"/>
          <p:cNvSpPr txBox="1">
            <a:spLocks noGrp="1"/>
          </p:cNvSpPr>
          <p:nvPr>
            <p:ph type="body" idx="1"/>
          </p:nvPr>
        </p:nvSpPr>
        <p:spPr>
          <a:xfrm>
            <a:off x="2405849" y="1825625"/>
            <a:ext cx="6045694" cy="4246701"/>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800"/>
              <a:buChar char="•"/>
            </a:pPr>
            <a:r>
              <a:rPr lang="hr-HR" sz="1800" dirty="0">
                <a:latin typeface="Quattrocento Sans"/>
                <a:ea typeface="Quattrocento Sans"/>
                <a:cs typeface="Quattrocento Sans"/>
                <a:sym typeface="Quattrocento Sans"/>
              </a:rPr>
              <a:t>zadarmo a otvorený zdroj nie je to isté! Pojem zadarmo nie je jednoznačný - môže znamenať že cena niečoho je 0, alebo to môže znamenať, že to môže byť používané, modifikované alebo distribuované bez obmedzenia.</a:t>
            </a:r>
            <a:endParaRPr sz="1800" dirty="0">
              <a:latin typeface="Quattrocento Sans"/>
              <a:ea typeface="Quattrocento Sans"/>
              <a:cs typeface="Quattrocento Sans"/>
              <a:sym typeface="Quattrocento Sans"/>
            </a:endParaRPr>
          </a:p>
          <a:p>
            <a:pPr marL="228600" lvl="0" indent="-228600" algn="l" rtl="0">
              <a:lnSpc>
                <a:spcPct val="100000"/>
              </a:lnSpc>
              <a:spcBef>
                <a:spcPts val="2000"/>
              </a:spcBef>
              <a:spcAft>
                <a:spcPts val="0"/>
              </a:spcAft>
              <a:buSzPts val="1800"/>
              <a:buChar char="•"/>
            </a:pPr>
            <a:r>
              <a:rPr lang="hr-HR" sz="1800" dirty="0">
                <a:latin typeface="Quattrocento Sans"/>
                <a:ea typeface="Quattrocento Sans"/>
                <a:cs typeface="Quattrocento Sans"/>
                <a:sym typeface="Quattrocento Sans"/>
              </a:rPr>
              <a:t>Otvorený zdroj nemusí znamenať nulové náklady na produkty, môžu alebo nemusia mať zahrnuté náklady. </a:t>
            </a:r>
            <a:endParaRPr sz="1800" dirty="0">
              <a:latin typeface="Quattrocento Sans"/>
              <a:ea typeface="Quattrocento Sans"/>
              <a:cs typeface="Quattrocento Sans"/>
              <a:sym typeface="Quattrocento Sans"/>
            </a:endParaRPr>
          </a:p>
          <a:p>
            <a:pPr marL="228600" lvl="0" indent="-228600" algn="l" rtl="0">
              <a:lnSpc>
                <a:spcPct val="100000"/>
              </a:lnSpc>
              <a:spcBef>
                <a:spcPts val="2000"/>
              </a:spcBef>
              <a:spcAft>
                <a:spcPts val="0"/>
              </a:spcAft>
              <a:buSzPts val="1800"/>
              <a:buChar char="•"/>
            </a:pPr>
            <a:r>
              <a:rPr lang="hr-HR" sz="1800" dirty="0">
                <a:latin typeface="Quattrocento Sans"/>
                <a:ea typeface="Quattrocento Sans"/>
                <a:cs typeface="Quattrocento Sans"/>
                <a:sym typeface="Quattrocento Sans"/>
              </a:rPr>
              <a:t>Je možné kombinovať otvorené a uzavrete zdrojové verzie produktov. Príklad úspešného duálneho licencovania je Oracle alebo MySQL databáza.</a:t>
            </a:r>
            <a:endParaRPr sz="1800" dirty="0">
              <a:latin typeface="Quattrocento Sans"/>
              <a:ea typeface="Quattrocento Sans"/>
              <a:cs typeface="Quattrocento Sans"/>
              <a:sym typeface="Quattrocento Sans"/>
            </a:endParaRPr>
          </a:p>
        </p:txBody>
      </p:sp>
      <p:sp>
        <p:nvSpPr>
          <p:cNvPr id="496" name="Google Shape;496;p41"/>
          <p:cNvSpPr txBox="1"/>
          <p:nvPr/>
        </p:nvSpPr>
        <p:spPr>
          <a:xfrm>
            <a:off x="2527278" y="434141"/>
            <a:ext cx="7012200" cy="646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hr-HR" sz="3600" b="1" dirty="0">
                <a:solidFill>
                  <a:schemeClr val="accent6"/>
                </a:solidFill>
                <a:latin typeface="Quattrocento Sans"/>
                <a:ea typeface="Quattrocento Sans"/>
                <a:cs typeface="Quattrocento Sans"/>
                <a:sym typeface="Quattrocento Sans"/>
              </a:rPr>
              <a:t>Zadarmo a otvorený zdroj</a:t>
            </a:r>
            <a:endParaRPr sz="3600" b="1" dirty="0">
              <a:solidFill>
                <a:schemeClr val="accent6"/>
              </a:solidFill>
              <a:latin typeface="Quattrocento Sans"/>
              <a:ea typeface="Quattrocento Sans"/>
              <a:cs typeface="Quattrocento Sans"/>
              <a:sym typeface="Quattrocento Sans"/>
            </a:endParaRPr>
          </a:p>
        </p:txBody>
      </p:sp>
      <p:grpSp>
        <p:nvGrpSpPr>
          <p:cNvPr id="497" name="Google Shape;497;p41"/>
          <p:cNvGrpSpPr/>
          <p:nvPr/>
        </p:nvGrpSpPr>
        <p:grpSpPr>
          <a:xfrm>
            <a:off x="8705496" y="1695807"/>
            <a:ext cx="2865606" cy="3300804"/>
            <a:chOff x="23134" y="1516"/>
            <a:chExt cx="2865606" cy="3300804"/>
          </a:xfrm>
        </p:grpSpPr>
        <p:sp>
          <p:nvSpPr>
            <p:cNvPr id="498" name="Google Shape;498;p41"/>
            <p:cNvSpPr/>
            <p:nvPr/>
          </p:nvSpPr>
          <p:spPr>
            <a:xfrm>
              <a:off x="23134" y="1516"/>
              <a:ext cx="2647178" cy="2502584"/>
            </a:xfrm>
            <a:prstGeom prst="round2SameRect">
              <a:avLst>
                <a:gd name="adj1" fmla="val 8000"/>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1"/>
            <p:cNvSpPr txBox="1"/>
            <p:nvPr/>
          </p:nvSpPr>
          <p:spPr>
            <a:xfrm>
              <a:off x="81773" y="60155"/>
              <a:ext cx="2529900" cy="2443945"/>
            </a:xfrm>
            <a:prstGeom prst="rect">
              <a:avLst/>
            </a:prstGeom>
            <a:noFill/>
            <a:ln>
              <a:noFill/>
            </a:ln>
          </p:spPr>
          <p:txBody>
            <a:bodyPr spcFirstLastPara="1" wrap="square" lIns="13950" tIns="41900" rIns="13950" bIns="13950" anchor="t" anchorCtr="0">
              <a:noAutofit/>
            </a:bodyPr>
            <a:lstStyle/>
            <a:p>
              <a:pPr marL="114300" marR="0" lvl="1" indent="-114300" algn="l" rtl="0">
                <a:lnSpc>
                  <a:spcPct val="90000"/>
                </a:lnSpc>
                <a:spcBef>
                  <a:spcPts val="0"/>
                </a:spcBef>
                <a:spcAft>
                  <a:spcPts val="0"/>
                </a:spcAft>
                <a:buClr>
                  <a:srgbClr val="000000"/>
                </a:buClr>
                <a:buSzPts val="1050"/>
                <a:buFont typeface="Quattrocento Sans"/>
                <a:buChar char="•"/>
              </a:pPr>
              <a:r>
                <a:rPr lang="hr-HR" sz="1050">
                  <a:latin typeface="Quattrocento Sans"/>
                  <a:ea typeface="Quattrocento Sans"/>
                  <a:cs typeface="Quattrocento Sans"/>
                  <a:sym typeface="Quattrocento Sans"/>
                </a:rPr>
                <a:t> </a:t>
              </a:r>
              <a:r>
                <a:rPr lang="hr-HR" sz="1050">
                  <a:solidFill>
                    <a:schemeClr val="dk1"/>
                  </a:solidFill>
                  <a:latin typeface="Quattrocento Sans"/>
                  <a:ea typeface="Quattrocento Sans"/>
                  <a:cs typeface="Quattrocento Sans"/>
                  <a:sym typeface="Quattrocento Sans"/>
                </a:rPr>
                <a:t>Predaj predplatného asociovanej podpory služieb ako napríklad, školenia, konfigurácie, alebo konzultácie, ako ich ponúka spoločnosť Red Hat.</a:t>
              </a:r>
              <a:endParaRPr sz="1050">
                <a:latin typeface="Quattrocento Sans"/>
                <a:ea typeface="Quattrocento Sans"/>
                <a:cs typeface="Quattrocento Sans"/>
                <a:sym typeface="Quattrocento Sans"/>
              </a:endParaRPr>
            </a:p>
            <a:p>
              <a:pPr marL="57150" marR="0" lvl="1" indent="-66675" algn="l" rtl="0">
                <a:lnSpc>
                  <a:spcPct val="90000"/>
                </a:lnSpc>
                <a:spcBef>
                  <a:spcPts val="158"/>
                </a:spcBef>
                <a:spcAft>
                  <a:spcPts val="0"/>
                </a:spcAft>
                <a:buClr>
                  <a:srgbClr val="000000"/>
                </a:buClr>
                <a:buSzPts val="1050"/>
                <a:buFont typeface="Noto Sans Symbols"/>
                <a:buChar char="∙"/>
              </a:pPr>
              <a:r>
                <a:rPr lang="hr-HR" sz="1050">
                  <a:latin typeface="Quattrocento Sans"/>
                  <a:ea typeface="Quattrocento Sans"/>
                  <a:cs typeface="Quattrocento Sans"/>
                  <a:sym typeface="Quattrocento Sans"/>
                </a:rPr>
                <a:t> </a:t>
              </a:r>
              <a:r>
                <a:rPr lang="hr-HR" sz="1050">
                  <a:solidFill>
                    <a:schemeClr val="dk1"/>
                  </a:solidFill>
                  <a:latin typeface="Quattrocento Sans"/>
                  <a:ea typeface="Quattrocento Sans"/>
                  <a:cs typeface="Quattrocento Sans"/>
                  <a:sym typeface="Quattrocento Sans"/>
                </a:rPr>
                <a:t>Financovanie od korporácie ktorá má záujem v ponuke, ako napríklad financovanie Adblock Plus Googlom.</a:t>
              </a:r>
              <a:endParaRPr sz="1050" b="0" i="0" u="none" strike="noStrike" cap="none">
                <a:solidFill>
                  <a:srgbClr val="000000"/>
                </a:solidFill>
                <a:latin typeface="Quattrocento Sans"/>
                <a:ea typeface="Quattrocento Sans"/>
                <a:cs typeface="Quattrocento Sans"/>
                <a:sym typeface="Quattrocento Sans"/>
              </a:endParaRPr>
            </a:p>
          </p:txBody>
        </p:sp>
        <p:sp>
          <p:nvSpPr>
            <p:cNvPr id="500" name="Google Shape;500;p41"/>
            <p:cNvSpPr/>
            <p:nvPr/>
          </p:nvSpPr>
          <p:spPr>
            <a:xfrm>
              <a:off x="23134" y="2240840"/>
              <a:ext cx="2647178" cy="849706"/>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1"/>
            <p:cNvSpPr txBox="1"/>
            <p:nvPr/>
          </p:nvSpPr>
          <p:spPr>
            <a:xfrm>
              <a:off x="23134" y="2240840"/>
              <a:ext cx="1864210" cy="849706"/>
            </a:xfrm>
            <a:prstGeom prst="rect">
              <a:avLst/>
            </a:prstGeom>
            <a:noFill/>
            <a:ln>
              <a:noFill/>
            </a:ln>
          </p:spPr>
          <p:txBody>
            <a:bodyPr spcFirstLastPara="1" wrap="square" lIns="129525" tIns="0" rIns="43175" bIns="0"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hr-HR" sz="3400">
                  <a:solidFill>
                    <a:schemeClr val="lt1"/>
                  </a:solidFill>
                  <a:latin typeface="Calibri"/>
                  <a:ea typeface="Calibri"/>
                  <a:cs typeface="Calibri"/>
                  <a:sym typeface="Calibri"/>
                </a:rPr>
                <a:t>Príklad</a:t>
              </a:r>
              <a:endParaRPr/>
            </a:p>
          </p:txBody>
        </p:sp>
        <p:sp>
          <p:nvSpPr>
            <p:cNvPr id="502" name="Google Shape;502;p41"/>
            <p:cNvSpPr/>
            <p:nvPr/>
          </p:nvSpPr>
          <p:spPr>
            <a:xfrm>
              <a:off x="1962228" y="2375808"/>
              <a:ext cx="926512" cy="926512"/>
            </a:xfrm>
            <a:prstGeom prst="ellipse">
              <a:avLst/>
            </a:prstGeom>
            <a:blipFill rotWithShape="1">
              <a:blip r:embed="rId5">
                <a:alphaModFix/>
              </a:blip>
              <a:stretch>
                <a:fillRect/>
              </a:stretch>
            </a:blip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BlokTextu 15">
            <a:extLst>
              <a:ext uri="{FF2B5EF4-FFF2-40B4-BE49-F238E27FC236}">
                <a16:creationId xmlns:a16="http://schemas.microsoft.com/office/drawing/2014/main" id="{00070ECD-0FBE-4428-A677-B97B7385C9CF}"/>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3"/>
                                        </p:tgtEl>
                                        <p:attrNameLst>
                                          <p:attrName>style.visibility</p:attrName>
                                        </p:attrNameLst>
                                      </p:cBhvr>
                                      <p:to>
                                        <p:strVal val="visible"/>
                                      </p:to>
                                    </p:set>
                                    <p:animEffect transition="in" filter="fade">
                                      <p:cBhvr>
                                        <p:cTn id="7" dur="500"/>
                                        <p:tgtEl>
                                          <p:spTgt spid="4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2"/>
                                        </p:tgtEl>
                                        <p:attrNameLst>
                                          <p:attrName>style.visibility</p:attrName>
                                        </p:attrNameLst>
                                      </p:cBhvr>
                                      <p:to>
                                        <p:strVal val="visible"/>
                                      </p:to>
                                    </p:set>
                                    <p:animEffect transition="in" filter="fade">
                                      <p:cBhvr>
                                        <p:cTn id="11" dur="500"/>
                                        <p:tgtEl>
                                          <p:spTgt spid="49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94"/>
                                        </p:tgtEl>
                                        <p:attrNameLst>
                                          <p:attrName>style.visibility</p:attrName>
                                        </p:attrNameLst>
                                      </p:cBhvr>
                                      <p:to>
                                        <p:strVal val="visible"/>
                                      </p:to>
                                    </p:set>
                                    <p:animEffect transition="in" filter="fade">
                                      <p:cBhvr>
                                        <p:cTn id="15" dur="500"/>
                                        <p:tgtEl>
                                          <p:spTgt spid="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5"/>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114" name="Google Shape;114;p15"/>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115" name="Google Shape;115;p15"/>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5"/>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5"/>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5"/>
          <p:cNvSpPr txBox="1"/>
          <p:nvPr/>
        </p:nvSpPr>
        <p:spPr>
          <a:xfrm>
            <a:off x="2255084" y="438983"/>
            <a:ext cx="7079986"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3200" b="1" kern="1200" dirty="0">
                <a:solidFill>
                  <a:schemeClr val="accent1"/>
                </a:solidFill>
                <a:latin typeface="Segoe Print" panose="02000600000000000000" pitchFamily="2" charset="0"/>
                <a:ea typeface="+mn-ea"/>
                <a:cs typeface="+mn-cs"/>
                <a:sym typeface="Quattrocento Sans"/>
              </a:rPr>
              <a:t>Na konci tohto modulu budete vedieť:</a:t>
            </a:r>
            <a:endParaRPr sz="3200" b="1" kern="1200" dirty="0">
              <a:solidFill>
                <a:schemeClr val="accent1"/>
              </a:solidFill>
              <a:latin typeface="Segoe Print" panose="02000600000000000000" pitchFamily="2" charset="0"/>
              <a:ea typeface="+mn-ea"/>
              <a:cs typeface="+mn-cs"/>
            </a:endParaRPr>
          </a:p>
        </p:txBody>
      </p:sp>
      <p:sp>
        <p:nvSpPr>
          <p:cNvPr id="119" name="Google Shape;119;p15" descr="Most Valuable Brands | P&amp;BC Blo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5"/>
          <p:cNvSpPr/>
          <p:nvPr/>
        </p:nvSpPr>
        <p:spPr>
          <a:xfrm>
            <a:off x="2379057" y="1896101"/>
            <a:ext cx="9281565" cy="374718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548135"/>
              </a:buClr>
              <a:buSzPts val="2000"/>
              <a:buFont typeface="Arial"/>
              <a:buChar char="•"/>
            </a:pPr>
            <a:r>
              <a:rPr lang="hr-HR" sz="2000" kern="1200" dirty="0">
                <a:solidFill>
                  <a:schemeClr val="accent6">
                    <a:lumMod val="75000"/>
                  </a:schemeClr>
                </a:solidFill>
                <a:latin typeface="Segoe Print" pitchFamily="2" charset="0"/>
                <a:ea typeface="+mn-ea"/>
                <a:cs typeface="+mn-cs"/>
                <a:sym typeface="Quattrocento Sans"/>
              </a:rPr>
              <a:t>Aké dôležité je získavanie hodnoty v digitálnom prostredí</a:t>
            </a:r>
            <a:endParaRPr sz="2000" kern="1200" dirty="0">
              <a:solidFill>
                <a:schemeClr val="accent6">
                  <a:lumMod val="75000"/>
                </a:schemeClr>
              </a:solidFill>
              <a:latin typeface="Segoe Print" pitchFamily="2" charset="0"/>
              <a:ea typeface="+mn-ea"/>
              <a:cs typeface="+mn-cs"/>
            </a:endParaRPr>
          </a:p>
          <a:p>
            <a:pPr marL="285750" marR="0" lvl="0" indent="-285750" algn="l" rtl="0">
              <a:lnSpc>
                <a:spcPct val="150000"/>
              </a:lnSpc>
              <a:spcBef>
                <a:spcPts val="0"/>
              </a:spcBef>
              <a:spcAft>
                <a:spcPts val="0"/>
              </a:spcAft>
              <a:buClr>
                <a:srgbClr val="548135"/>
              </a:buClr>
              <a:buSzPts val="2000"/>
              <a:buFont typeface="Arial"/>
              <a:buChar char="•"/>
            </a:pPr>
            <a:r>
              <a:rPr lang="hr-HR" sz="2000" kern="1200" dirty="0">
                <a:solidFill>
                  <a:schemeClr val="accent6">
                    <a:lumMod val="75000"/>
                  </a:schemeClr>
                </a:solidFill>
                <a:latin typeface="Segoe Print" pitchFamily="2" charset="0"/>
                <a:ea typeface="+mn-ea"/>
                <a:cs typeface="+mn-cs"/>
                <a:sym typeface="Quattrocento Sans"/>
              </a:rPr>
              <a:t>Rozlíšiť medzi použiteľnými koncepčnými rámcami a analytickými nástrojmi na uskutočňovanie rozhodnutí získavania hodnoty v neistom a dynamickom digitálnom prostredí</a:t>
            </a:r>
            <a:endParaRPr sz="2000" kern="1200" dirty="0">
              <a:solidFill>
                <a:schemeClr val="accent6">
                  <a:lumMod val="75000"/>
                </a:schemeClr>
              </a:solidFill>
              <a:latin typeface="Segoe Print" pitchFamily="2" charset="0"/>
              <a:ea typeface="+mn-ea"/>
              <a:cs typeface="+mn-cs"/>
            </a:endParaRPr>
          </a:p>
          <a:p>
            <a:pPr marL="285750" marR="0" lvl="0" indent="-285750" algn="l" rtl="0">
              <a:lnSpc>
                <a:spcPct val="150000"/>
              </a:lnSpc>
              <a:spcBef>
                <a:spcPts val="0"/>
              </a:spcBef>
              <a:spcAft>
                <a:spcPts val="0"/>
              </a:spcAft>
              <a:buClr>
                <a:srgbClr val="548135"/>
              </a:buClr>
              <a:buSzPts val="2000"/>
              <a:buFont typeface="Arial"/>
              <a:buChar char="•"/>
            </a:pPr>
            <a:r>
              <a:rPr lang="hr-HR" sz="2000" kern="1200" dirty="0">
                <a:solidFill>
                  <a:schemeClr val="accent6">
                    <a:lumMod val="75000"/>
                  </a:schemeClr>
                </a:solidFill>
                <a:latin typeface="Segoe Print" pitchFamily="2" charset="0"/>
                <a:ea typeface="+mn-ea"/>
                <a:cs typeface="+mn-cs"/>
                <a:sym typeface="Quattrocento Sans"/>
              </a:rPr>
              <a:t>Rozumieť, vyhodnotiť a stanoviť cenové štruktúry ponuky </a:t>
            </a:r>
            <a:endParaRPr sz="2000" kern="1200" dirty="0">
              <a:solidFill>
                <a:schemeClr val="accent6">
                  <a:lumMod val="75000"/>
                </a:schemeClr>
              </a:solidFill>
              <a:latin typeface="Segoe Print" pitchFamily="2" charset="0"/>
              <a:ea typeface="+mn-ea"/>
              <a:cs typeface="+mn-cs"/>
            </a:endParaRPr>
          </a:p>
          <a:p>
            <a:pPr marL="285750" marR="0" lvl="0" indent="-285750" algn="l" rtl="0">
              <a:lnSpc>
                <a:spcPct val="150000"/>
              </a:lnSpc>
              <a:spcBef>
                <a:spcPts val="0"/>
              </a:spcBef>
              <a:spcAft>
                <a:spcPts val="0"/>
              </a:spcAft>
              <a:buClr>
                <a:srgbClr val="548135"/>
              </a:buClr>
              <a:buSzPts val="2000"/>
              <a:buFont typeface="Arial"/>
              <a:buChar char="•"/>
            </a:pPr>
            <a:r>
              <a:rPr lang="hr-HR" sz="2000" kern="1200" dirty="0">
                <a:solidFill>
                  <a:schemeClr val="accent6">
                    <a:lumMod val="75000"/>
                  </a:schemeClr>
                </a:solidFill>
                <a:latin typeface="Segoe Print" pitchFamily="2" charset="0"/>
                <a:ea typeface="+mn-ea"/>
                <a:cs typeface="+mn-cs"/>
                <a:sym typeface="Quattrocento Sans"/>
              </a:rPr>
              <a:t>Pochopiť nové podnikateľské modely založené na inováciách</a:t>
            </a:r>
            <a:endParaRPr sz="2000" kern="1200" dirty="0">
              <a:solidFill>
                <a:schemeClr val="accent6">
                  <a:lumMod val="75000"/>
                </a:schemeClr>
              </a:solidFill>
              <a:latin typeface="Segoe Print" pitchFamily="2" charset="0"/>
              <a:ea typeface="+mn-ea"/>
              <a:cs typeface="+mn-cs"/>
              <a:sym typeface="Quattrocento Sans"/>
            </a:endParaRPr>
          </a:p>
        </p:txBody>
      </p:sp>
      <p:sp>
        <p:nvSpPr>
          <p:cNvPr id="11" name="BlokTextu 10">
            <a:extLst>
              <a:ext uri="{FF2B5EF4-FFF2-40B4-BE49-F238E27FC236}">
                <a16:creationId xmlns:a16="http://schemas.microsoft.com/office/drawing/2014/main" id="{ADFA9240-7957-4B34-B7FB-25C214618D44}"/>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fade">
                                      <p:cBhvr>
                                        <p:cTn id="11" dur="500"/>
                                        <p:tgtEl>
                                          <p:spTgt spid="1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fade">
                                      <p:cBhvr>
                                        <p:cTn id="15"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42"/>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509" name="Google Shape;509;p42"/>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510" name="Google Shape;510;p42"/>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42"/>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42"/>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13" name="Google Shape;513;p42"/>
          <p:cNvGrpSpPr/>
          <p:nvPr/>
        </p:nvGrpSpPr>
        <p:grpSpPr>
          <a:xfrm>
            <a:off x="2423605" y="459286"/>
            <a:ext cx="7031114" cy="1137239"/>
            <a:chOff x="0" y="94161"/>
            <a:chExt cx="7031114" cy="1137239"/>
          </a:xfrm>
        </p:grpSpPr>
        <p:sp>
          <p:nvSpPr>
            <p:cNvPr id="514" name="Google Shape;514;p42"/>
            <p:cNvSpPr/>
            <p:nvPr/>
          </p:nvSpPr>
          <p:spPr>
            <a:xfrm>
              <a:off x="0" y="94161"/>
              <a:ext cx="7031114" cy="1137239"/>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2"/>
            <p:cNvSpPr txBox="1"/>
            <p:nvPr/>
          </p:nvSpPr>
          <p:spPr>
            <a:xfrm>
              <a:off x="55515" y="149676"/>
              <a:ext cx="6920084" cy="1026209"/>
            </a:xfrm>
            <a:prstGeom prst="rect">
              <a:avLst/>
            </a:prstGeom>
            <a:noFill/>
            <a:ln>
              <a:noFill/>
            </a:ln>
          </p:spPr>
          <p:txBody>
            <a:bodyPr spcFirstLastPara="1" wrap="square" lIns="137150" tIns="137150" rIns="137150" bIns="137150" anchor="ctr" anchorCtr="0">
              <a:noAutofit/>
            </a:bodyPr>
            <a:lstStyle/>
            <a:p>
              <a:pPr marL="0" marR="0" lvl="0" indent="0" algn="l" rtl="0">
                <a:lnSpc>
                  <a:spcPct val="90000"/>
                </a:lnSpc>
                <a:spcBef>
                  <a:spcPts val="0"/>
                </a:spcBef>
                <a:spcAft>
                  <a:spcPts val="0"/>
                </a:spcAft>
                <a:buClr>
                  <a:schemeClr val="lt1"/>
                </a:buClr>
                <a:buSzPts val="3600"/>
                <a:buFont typeface="Quattrocento Sans"/>
                <a:buNone/>
              </a:pPr>
              <a:r>
                <a:rPr lang="hr-HR" sz="3600" b="1">
                  <a:solidFill>
                    <a:schemeClr val="lt1"/>
                  </a:solidFill>
                  <a:latin typeface="Quattrocento Sans"/>
                  <a:ea typeface="Quattrocento Sans"/>
                  <a:cs typeface="Quattrocento Sans"/>
                  <a:sym typeface="Quattrocento Sans"/>
                </a:rPr>
                <a:t>Ďalšie cenové stratégie</a:t>
              </a:r>
              <a:endParaRPr sz="3600">
                <a:solidFill>
                  <a:schemeClr val="lt1"/>
                </a:solidFill>
                <a:latin typeface="Quattrocento Sans"/>
                <a:ea typeface="Quattrocento Sans"/>
                <a:cs typeface="Quattrocento Sans"/>
                <a:sym typeface="Quattrocento Sans"/>
              </a:endParaRPr>
            </a:p>
          </p:txBody>
        </p:sp>
      </p:grpSp>
      <p:grpSp>
        <p:nvGrpSpPr>
          <p:cNvPr id="516" name="Google Shape;516;p42"/>
          <p:cNvGrpSpPr/>
          <p:nvPr/>
        </p:nvGrpSpPr>
        <p:grpSpPr>
          <a:xfrm>
            <a:off x="2414725" y="1825625"/>
            <a:ext cx="8702930" cy="3995753"/>
            <a:chOff x="0" y="0"/>
            <a:chExt cx="8702930" cy="3995753"/>
          </a:xfrm>
        </p:grpSpPr>
        <p:cxnSp>
          <p:nvCxnSpPr>
            <p:cNvPr id="517" name="Google Shape;517;p42"/>
            <p:cNvCxnSpPr/>
            <p:nvPr/>
          </p:nvCxnSpPr>
          <p:spPr>
            <a:xfrm>
              <a:off x="0" y="0"/>
              <a:ext cx="8702930" cy="0"/>
            </a:xfrm>
            <a:prstGeom prst="straightConnector1">
              <a:avLst/>
            </a:prstGeom>
            <a:solidFill>
              <a:srgbClr val="659C40"/>
            </a:solidFill>
            <a:ln w="12700" cap="flat" cmpd="sng">
              <a:solidFill>
                <a:srgbClr val="659C40"/>
              </a:solidFill>
              <a:prstDash val="solid"/>
              <a:miter lim="800000"/>
              <a:headEnd type="none" w="sm" len="sm"/>
              <a:tailEnd type="none" w="sm" len="sm"/>
            </a:ln>
          </p:spPr>
        </p:cxnSp>
        <p:sp>
          <p:nvSpPr>
            <p:cNvPr id="518" name="Google Shape;518;p42"/>
            <p:cNvSpPr/>
            <p:nvPr/>
          </p:nvSpPr>
          <p:spPr>
            <a:xfrm>
              <a:off x="0" y="0"/>
              <a:ext cx="2766455" cy="3995753"/>
            </a:xfrm>
            <a:prstGeom prst="rect">
              <a:avLst/>
            </a:prstGeom>
            <a:solidFill>
              <a:srgbClr val="C0C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2"/>
            <p:cNvSpPr txBox="1"/>
            <p:nvPr/>
          </p:nvSpPr>
          <p:spPr>
            <a:xfrm>
              <a:off x="0" y="0"/>
              <a:ext cx="2766455" cy="399575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Quattrocento Sans"/>
                <a:buNone/>
              </a:pPr>
              <a:r>
                <a:rPr lang="hr-HR" sz="1800">
                  <a:solidFill>
                    <a:schemeClr val="dk1"/>
                  </a:solidFill>
                  <a:latin typeface="Quattrocento Sans"/>
                  <a:ea typeface="Quattrocento Sans"/>
                  <a:cs typeface="Quattrocento Sans"/>
                  <a:sym typeface="Quattrocento Sans"/>
                </a:rPr>
                <a:t>Ďalšie cenové stratégie</a:t>
              </a:r>
              <a:endParaRPr sz="1800">
                <a:solidFill>
                  <a:schemeClr val="dk1"/>
                </a:solidFill>
                <a:latin typeface="Quattrocento Sans"/>
                <a:ea typeface="Quattrocento Sans"/>
                <a:cs typeface="Quattrocento Sans"/>
                <a:sym typeface="Quattrocento Sans"/>
              </a:endParaRPr>
            </a:p>
          </p:txBody>
        </p:sp>
        <p:sp>
          <p:nvSpPr>
            <p:cNvPr id="520" name="Google Shape;520;p42"/>
            <p:cNvSpPr/>
            <p:nvPr/>
          </p:nvSpPr>
          <p:spPr>
            <a:xfrm>
              <a:off x="2877622" y="37655"/>
              <a:ext cx="5817704" cy="7531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2"/>
            <p:cNvSpPr txBox="1"/>
            <p:nvPr/>
          </p:nvSpPr>
          <p:spPr>
            <a:xfrm>
              <a:off x="2877622" y="37655"/>
              <a:ext cx="5817704" cy="75310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Quattrocento Sans"/>
                <a:buNone/>
              </a:pPr>
              <a:r>
                <a:rPr lang="hr-HR" sz="2600" dirty="0">
                  <a:solidFill>
                    <a:schemeClr val="dk1"/>
                  </a:solidFill>
                  <a:latin typeface="Quattrocento Sans"/>
                  <a:ea typeface="Quattrocento Sans"/>
                  <a:cs typeface="Quattrocento Sans"/>
                  <a:sym typeface="Quattrocento Sans"/>
                </a:rPr>
                <a:t>Počiatočné zľavy</a:t>
              </a:r>
              <a:endParaRPr sz="2600" dirty="0">
                <a:solidFill>
                  <a:schemeClr val="dk1"/>
                </a:solidFill>
                <a:latin typeface="Quattrocento Sans"/>
                <a:ea typeface="Quattrocento Sans"/>
                <a:cs typeface="Quattrocento Sans"/>
                <a:sym typeface="Quattrocento Sans"/>
              </a:endParaRPr>
            </a:p>
          </p:txBody>
        </p:sp>
        <p:cxnSp>
          <p:nvCxnSpPr>
            <p:cNvPr id="522" name="Google Shape;522;p42"/>
            <p:cNvCxnSpPr/>
            <p:nvPr/>
          </p:nvCxnSpPr>
          <p:spPr>
            <a:xfrm>
              <a:off x="2766455" y="790761"/>
              <a:ext cx="5928871" cy="0"/>
            </a:xfrm>
            <a:prstGeom prst="straightConnector1">
              <a:avLst/>
            </a:prstGeom>
            <a:solidFill>
              <a:schemeClr val="accent6"/>
            </a:solidFill>
            <a:ln w="12700" cap="flat" cmpd="sng">
              <a:solidFill>
                <a:schemeClr val="accent6"/>
              </a:solidFill>
              <a:prstDash val="solid"/>
              <a:miter lim="800000"/>
              <a:headEnd type="none" w="sm" len="sm"/>
              <a:tailEnd type="none" w="sm" len="sm"/>
            </a:ln>
          </p:spPr>
        </p:cxnSp>
        <p:sp>
          <p:nvSpPr>
            <p:cNvPr id="523" name="Google Shape;523;p42"/>
            <p:cNvSpPr/>
            <p:nvPr/>
          </p:nvSpPr>
          <p:spPr>
            <a:xfrm>
              <a:off x="2877622" y="828416"/>
              <a:ext cx="5817704" cy="7531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2"/>
            <p:cNvSpPr txBox="1"/>
            <p:nvPr/>
          </p:nvSpPr>
          <p:spPr>
            <a:xfrm>
              <a:off x="2877622" y="828416"/>
              <a:ext cx="5817704" cy="75310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Quattrocento Sans"/>
                <a:buNone/>
              </a:pPr>
              <a:r>
                <a:rPr lang="hr-HR" sz="2600" dirty="0">
                  <a:solidFill>
                    <a:schemeClr val="dk1"/>
                  </a:solidFill>
                  <a:latin typeface="Quattrocento Sans"/>
                  <a:ea typeface="Quattrocento Sans"/>
                  <a:cs typeface="Quattrocento Sans"/>
                  <a:sym typeface="Quattrocento Sans"/>
                </a:rPr>
                <a:t>Skúšobná doba</a:t>
              </a:r>
              <a:endParaRPr sz="2600" dirty="0">
                <a:solidFill>
                  <a:schemeClr val="dk1"/>
                </a:solidFill>
                <a:latin typeface="Quattrocento Sans"/>
                <a:ea typeface="Quattrocento Sans"/>
                <a:cs typeface="Quattrocento Sans"/>
                <a:sym typeface="Quattrocento Sans"/>
              </a:endParaRPr>
            </a:p>
          </p:txBody>
        </p:sp>
        <p:cxnSp>
          <p:nvCxnSpPr>
            <p:cNvPr id="525" name="Google Shape;525;p42"/>
            <p:cNvCxnSpPr/>
            <p:nvPr/>
          </p:nvCxnSpPr>
          <p:spPr>
            <a:xfrm>
              <a:off x="2766455" y="1581522"/>
              <a:ext cx="5928871" cy="0"/>
            </a:xfrm>
            <a:prstGeom prst="straightConnector1">
              <a:avLst/>
            </a:prstGeom>
            <a:solidFill>
              <a:schemeClr val="accent6"/>
            </a:solidFill>
            <a:ln w="12700" cap="flat" cmpd="sng">
              <a:solidFill>
                <a:schemeClr val="accent6"/>
              </a:solidFill>
              <a:prstDash val="solid"/>
              <a:miter lim="800000"/>
              <a:headEnd type="none" w="sm" len="sm"/>
              <a:tailEnd type="none" w="sm" len="sm"/>
            </a:ln>
          </p:spPr>
        </p:cxnSp>
        <p:sp>
          <p:nvSpPr>
            <p:cNvPr id="526" name="Google Shape;526;p42"/>
            <p:cNvSpPr/>
            <p:nvPr/>
          </p:nvSpPr>
          <p:spPr>
            <a:xfrm>
              <a:off x="2877622" y="1619177"/>
              <a:ext cx="5817704" cy="7531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2"/>
            <p:cNvSpPr txBox="1"/>
            <p:nvPr/>
          </p:nvSpPr>
          <p:spPr>
            <a:xfrm>
              <a:off x="2877622" y="1619177"/>
              <a:ext cx="5817704" cy="75310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Quattrocento Sans"/>
                <a:buNone/>
              </a:pPr>
              <a:r>
                <a:rPr lang="hr-HR" sz="2600" dirty="0">
                  <a:solidFill>
                    <a:schemeClr val="dk1"/>
                  </a:solidFill>
                  <a:latin typeface="Quattrocento Sans"/>
                  <a:ea typeface="Quattrocento Sans"/>
                  <a:cs typeface="Quattrocento Sans"/>
                  <a:sym typeface="Quattrocento Sans"/>
                </a:rPr>
                <a:t>Cena za balík služieb alebo produktov</a:t>
              </a:r>
              <a:endParaRPr sz="2600" dirty="0">
                <a:solidFill>
                  <a:schemeClr val="dk1"/>
                </a:solidFill>
                <a:latin typeface="Quattrocento Sans"/>
                <a:ea typeface="Quattrocento Sans"/>
                <a:cs typeface="Quattrocento Sans"/>
                <a:sym typeface="Quattrocento Sans"/>
              </a:endParaRPr>
            </a:p>
          </p:txBody>
        </p:sp>
        <p:cxnSp>
          <p:nvCxnSpPr>
            <p:cNvPr id="528" name="Google Shape;528;p42"/>
            <p:cNvCxnSpPr/>
            <p:nvPr/>
          </p:nvCxnSpPr>
          <p:spPr>
            <a:xfrm>
              <a:off x="2766455" y="2372283"/>
              <a:ext cx="5928871" cy="0"/>
            </a:xfrm>
            <a:prstGeom prst="straightConnector1">
              <a:avLst/>
            </a:prstGeom>
            <a:solidFill>
              <a:schemeClr val="accent6"/>
            </a:solidFill>
            <a:ln w="12700" cap="flat" cmpd="sng">
              <a:solidFill>
                <a:schemeClr val="accent6"/>
              </a:solidFill>
              <a:prstDash val="solid"/>
              <a:miter lim="800000"/>
              <a:headEnd type="none" w="sm" len="sm"/>
              <a:tailEnd type="none" w="sm" len="sm"/>
            </a:ln>
          </p:spPr>
        </p:cxnSp>
        <p:sp>
          <p:nvSpPr>
            <p:cNvPr id="529" name="Google Shape;529;p42"/>
            <p:cNvSpPr/>
            <p:nvPr/>
          </p:nvSpPr>
          <p:spPr>
            <a:xfrm>
              <a:off x="2877622" y="2409938"/>
              <a:ext cx="5817704" cy="7531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2"/>
            <p:cNvSpPr txBox="1"/>
            <p:nvPr/>
          </p:nvSpPr>
          <p:spPr>
            <a:xfrm>
              <a:off x="2877622" y="2409938"/>
              <a:ext cx="5817704" cy="75310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Quattrocento Sans"/>
                <a:buNone/>
              </a:pPr>
              <a:r>
                <a:rPr lang="hr-HR" sz="2600" dirty="0">
                  <a:solidFill>
                    <a:schemeClr val="dk1"/>
                  </a:solidFill>
                  <a:latin typeface="Quattrocento Sans"/>
                  <a:ea typeface="Quattrocento Sans"/>
                  <a:cs typeface="Quattrocento Sans"/>
                  <a:sym typeface="Quattrocento Sans"/>
                </a:rPr>
                <a:t>Objemové ceny</a:t>
              </a:r>
              <a:endParaRPr sz="2600" dirty="0">
                <a:solidFill>
                  <a:schemeClr val="dk1"/>
                </a:solidFill>
                <a:latin typeface="Quattrocento Sans"/>
                <a:ea typeface="Quattrocento Sans"/>
                <a:cs typeface="Quattrocento Sans"/>
                <a:sym typeface="Quattrocento Sans"/>
              </a:endParaRPr>
            </a:p>
          </p:txBody>
        </p:sp>
        <p:cxnSp>
          <p:nvCxnSpPr>
            <p:cNvPr id="531" name="Google Shape;531;p42"/>
            <p:cNvCxnSpPr/>
            <p:nvPr/>
          </p:nvCxnSpPr>
          <p:spPr>
            <a:xfrm>
              <a:off x="2766455" y="3163044"/>
              <a:ext cx="5928871" cy="0"/>
            </a:xfrm>
            <a:prstGeom prst="straightConnector1">
              <a:avLst/>
            </a:prstGeom>
            <a:solidFill>
              <a:schemeClr val="accent6"/>
            </a:solidFill>
            <a:ln w="12700" cap="flat" cmpd="sng">
              <a:solidFill>
                <a:schemeClr val="accent6"/>
              </a:solidFill>
              <a:prstDash val="solid"/>
              <a:miter lim="800000"/>
              <a:headEnd type="none" w="sm" len="sm"/>
              <a:tailEnd type="none" w="sm" len="sm"/>
            </a:ln>
          </p:spPr>
        </p:cxnSp>
        <p:sp>
          <p:nvSpPr>
            <p:cNvPr id="532" name="Google Shape;532;p42"/>
            <p:cNvSpPr/>
            <p:nvPr/>
          </p:nvSpPr>
          <p:spPr>
            <a:xfrm>
              <a:off x="2877622" y="3200699"/>
              <a:ext cx="5817704" cy="7531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2"/>
            <p:cNvSpPr txBox="1"/>
            <p:nvPr/>
          </p:nvSpPr>
          <p:spPr>
            <a:xfrm>
              <a:off x="2877622" y="3200699"/>
              <a:ext cx="5817704" cy="75310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Quattrocento Sans"/>
                <a:buNone/>
              </a:pPr>
              <a:r>
                <a:rPr lang="hr-HR" sz="2600">
                  <a:solidFill>
                    <a:schemeClr val="dk1"/>
                  </a:solidFill>
                  <a:latin typeface="Quattrocento Sans"/>
                  <a:ea typeface="Quattrocento Sans"/>
                  <a:cs typeface="Quattrocento Sans"/>
                  <a:sym typeface="Quattrocento Sans"/>
                </a:rPr>
                <a:t>Cena voliteľných funkcií </a:t>
              </a:r>
              <a:endParaRPr sz="2600">
                <a:solidFill>
                  <a:schemeClr val="dk1"/>
                </a:solidFill>
                <a:latin typeface="Quattrocento Sans"/>
                <a:ea typeface="Quattrocento Sans"/>
                <a:cs typeface="Quattrocento Sans"/>
                <a:sym typeface="Quattrocento Sans"/>
              </a:endParaRPr>
            </a:p>
          </p:txBody>
        </p:sp>
        <p:cxnSp>
          <p:nvCxnSpPr>
            <p:cNvPr id="534" name="Google Shape;534;p42"/>
            <p:cNvCxnSpPr/>
            <p:nvPr/>
          </p:nvCxnSpPr>
          <p:spPr>
            <a:xfrm>
              <a:off x="2766455" y="3953805"/>
              <a:ext cx="5928871" cy="0"/>
            </a:xfrm>
            <a:prstGeom prst="straightConnector1">
              <a:avLst/>
            </a:prstGeom>
            <a:solidFill>
              <a:schemeClr val="accent6"/>
            </a:solidFill>
            <a:ln w="12700" cap="flat" cmpd="sng">
              <a:solidFill>
                <a:schemeClr val="accent6"/>
              </a:solidFill>
              <a:prstDash val="solid"/>
              <a:miter lim="800000"/>
              <a:headEnd type="none" w="sm" len="sm"/>
              <a:tailEnd type="none" w="sm" len="sm"/>
            </a:ln>
          </p:spPr>
        </p:cxnSp>
      </p:grpSp>
      <p:sp>
        <p:nvSpPr>
          <p:cNvPr id="30" name="BlokTextu 29">
            <a:extLst>
              <a:ext uri="{FF2B5EF4-FFF2-40B4-BE49-F238E27FC236}">
                <a16:creationId xmlns:a16="http://schemas.microsoft.com/office/drawing/2014/main" id="{8DD4AB23-684B-4480-9328-2DDD3230B61D}"/>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1"/>
                                        </p:tgtEl>
                                        <p:attrNameLst>
                                          <p:attrName>style.visibility</p:attrName>
                                        </p:attrNameLst>
                                      </p:cBhvr>
                                      <p:to>
                                        <p:strVal val="visible"/>
                                      </p:to>
                                    </p:set>
                                    <p:animEffect transition="in" filter="fade">
                                      <p:cBhvr>
                                        <p:cTn id="7" dur="500"/>
                                        <p:tgtEl>
                                          <p:spTgt spid="5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0"/>
                                        </p:tgtEl>
                                        <p:attrNameLst>
                                          <p:attrName>style.visibility</p:attrName>
                                        </p:attrNameLst>
                                      </p:cBhvr>
                                      <p:to>
                                        <p:strVal val="visible"/>
                                      </p:to>
                                    </p:set>
                                    <p:animEffect transition="in" filter="fade">
                                      <p:cBhvr>
                                        <p:cTn id="11" dur="500"/>
                                        <p:tgtEl>
                                          <p:spTgt spid="5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2"/>
                                        </p:tgtEl>
                                        <p:attrNameLst>
                                          <p:attrName>style.visibility</p:attrName>
                                        </p:attrNameLst>
                                      </p:cBhvr>
                                      <p:to>
                                        <p:strVal val="visible"/>
                                      </p:to>
                                    </p:set>
                                    <p:animEffect transition="in" filter="fade">
                                      <p:cBhvr>
                                        <p:cTn id="15"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43"/>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541" name="Google Shape;541;p43"/>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542" name="Google Shape;542;p43"/>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43"/>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43"/>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545" name="Google Shape;545;p43"/>
          <p:cNvGraphicFramePr/>
          <p:nvPr>
            <p:extLst>
              <p:ext uri="{D42A27DB-BD31-4B8C-83A1-F6EECF244321}">
                <p14:modId xmlns:p14="http://schemas.microsoft.com/office/powerpoint/2010/main" val="1989988802"/>
              </p:ext>
            </p:extLst>
          </p:nvPr>
        </p:nvGraphicFramePr>
        <p:xfrm>
          <a:off x="2868381" y="2030548"/>
          <a:ext cx="7487600" cy="3138050"/>
        </p:xfrm>
        <a:graphic>
          <a:graphicData uri="http://schemas.openxmlformats.org/drawingml/2006/table">
            <a:tbl>
              <a:tblPr firstRow="1" firstCol="1" bandRow="1">
                <a:noFill/>
                <a:tableStyleId>{8598116C-2D6C-48AA-93B6-B116D7B96530}</a:tableStyleId>
              </a:tblPr>
              <a:tblGrid>
                <a:gridCol w="1872300">
                  <a:extLst>
                    <a:ext uri="{9D8B030D-6E8A-4147-A177-3AD203B41FA5}">
                      <a16:colId xmlns:a16="http://schemas.microsoft.com/office/drawing/2014/main" val="20000"/>
                    </a:ext>
                  </a:extLst>
                </a:gridCol>
                <a:gridCol w="1217025">
                  <a:extLst>
                    <a:ext uri="{9D8B030D-6E8A-4147-A177-3AD203B41FA5}">
                      <a16:colId xmlns:a16="http://schemas.microsoft.com/office/drawing/2014/main" val="20001"/>
                    </a:ext>
                  </a:extLst>
                </a:gridCol>
                <a:gridCol w="998975">
                  <a:extLst>
                    <a:ext uri="{9D8B030D-6E8A-4147-A177-3AD203B41FA5}">
                      <a16:colId xmlns:a16="http://schemas.microsoft.com/office/drawing/2014/main" val="20002"/>
                    </a:ext>
                  </a:extLst>
                </a:gridCol>
                <a:gridCol w="794425">
                  <a:extLst>
                    <a:ext uri="{9D8B030D-6E8A-4147-A177-3AD203B41FA5}">
                      <a16:colId xmlns:a16="http://schemas.microsoft.com/office/drawing/2014/main" val="20003"/>
                    </a:ext>
                  </a:extLst>
                </a:gridCol>
                <a:gridCol w="1172350">
                  <a:extLst>
                    <a:ext uri="{9D8B030D-6E8A-4147-A177-3AD203B41FA5}">
                      <a16:colId xmlns:a16="http://schemas.microsoft.com/office/drawing/2014/main" val="20004"/>
                    </a:ext>
                  </a:extLst>
                </a:gridCol>
                <a:gridCol w="1432525">
                  <a:extLst>
                    <a:ext uri="{9D8B030D-6E8A-4147-A177-3AD203B41FA5}">
                      <a16:colId xmlns:a16="http://schemas.microsoft.com/office/drawing/2014/main" val="20005"/>
                    </a:ext>
                  </a:extLst>
                </a:gridCol>
              </a:tblGrid>
              <a:tr h="219425">
                <a:tc rowSpan="2">
                  <a:txBody>
                    <a:bodyPr/>
                    <a:lstStyle/>
                    <a:p>
                      <a:pPr marL="0" marR="0" lvl="0" indent="0" algn="ctr" rtl="0">
                        <a:lnSpc>
                          <a:spcPct val="107000"/>
                        </a:lnSpc>
                        <a:spcBef>
                          <a:spcPts val="0"/>
                        </a:spcBef>
                        <a:spcAft>
                          <a:spcPts val="0"/>
                        </a:spcAft>
                        <a:buNone/>
                      </a:pPr>
                      <a:r>
                        <a:rPr lang="hr-HR" dirty="0">
                          <a:latin typeface="Quattrocento Sans"/>
                          <a:ea typeface="Quattrocento Sans"/>
                          <a:cs typeface="Quattrocento Sans"/>
                          <a:sym typeface="Quattrocento Sans"/>
                        </a:rPr>
                        <a:t>Cenový prístup</a:t>
                      </a:r>
                      <a:endParaRPr sz="1400" b="1" u="none" strike="noStrike" cap="none" dirty="0">
                        <a:solidFill>
                          <a:schemeClr val="lt1"/>
                        </a:solidFill>
                        <a:latin typeface="Quattrocento Sans"/>
                        <a:ea typeface="Quattrocento Sans"/>
                        <a:cs typeface="Quattrocento Sans"/>
                        <a:sym typeface="Quattrocento Sans"/>
                      </a:endParaRPr>
                    </a:p>
                  </a:txBody>
                  <a:tcPr marL="68575" marR="68575" marT="0" marB="0" anchor="ctr"/>
                </a:tc>
                <a:tc gridSpan="5">
                  <a:txBody>
                    <a:bodyPr/>
                    <a:lstStyle/>
                    <a:p>
                      <a:pPr marL="0" marR="0" lvl="0" indent="0" algn="ctr" rtl="0">
                        <a:lnSpc>
                          <a:spcPct val="107000"/>
                        </a:lnSpc>
                        <a:spcBef>
                          <a:spcPts val="0"/>
                        </a:spcBef>
                        <a:spcAft>
                          <a:spcPts val="0"/>
                        </a:spcAft>
                        <a:buNone/>
                      </a:pPr>
                      <a:r>
                        <a:rPr lang="hr-HR">
                          <a:latin typeface="Quattrocento Sans"/>
                          <a:ea typeface="Quattrocento Sans"/>
                          <a:cs typeface="Quattrocento Sans"/>
                          <a:sym typeface="Quattrocento Sans"/>
                        </a:rPr>
                        <a:t>Použiteľnosť ďalšej možnosti pri priblížení sa k cenám</a:t>
                      </a:r>
                      <a:endParaRPr sz="1050" u="none" strike="noStrike" cap="none">
                        <a:latin typeface="Quattrocento Sans"/>
                        <a:ea typeface="Quattrocento Sans"/>
                        <a:cs typeface="Quattrocento Sans"/>
                        <a:sym typeface="Quattrocento Sans"/>
                      </a:endParaRPr>
                    </a:p>
                  </a:txBody>
                  <a:tcPr marL="68575" marR="68575" marT="0" marB="0" anchor="b"/>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0"/>
                  </a:ext>
                </a:extLst>
              </a:tr>
              <a:tr h="440800">
                <a:tc vMerge="1">
                  <a:txBody>
                    <a:bodyPr/>
                    <a:lstStyle/>
                    <a:p>
                      <a:endParaRPr lang="sk-SK"/>
                    </a:p>
                  </a:txBody>
                  <a:tcPr/>
                </a:tc>
                <a:tc>
                  <a:txBody>
                    <a:bodyPr/>
                    <a:lstStyle/>
                    <a:p>
                      <a:pPr marL="0" marR="0" lvl="0" indent="0" algn="ctr" rtl="0">
                        <a:lnSpc>
                          <a:spcPct val="107000"/>
                        </a:lnSpc>
                        <a:spcBef>
                          <a:spcPts val="0"/>
                        </a:spcBef>
                        <a:spcAft>
                          <a:spcPts val="0"/>
                        </a:spcAft>
                        <a:buNone/>
                      </a:pPr>
                      <a:r>
                        <a:rPr lang="hr-HR" sz="1100">
                          <a:latin typeface="Quattrocento Sans"/>
                          <a:ea typeface="Quattrocento Sans"/>
                          <a:cs typeface="Quattrocento Sans"/>
                          <a:sym typeface="Quattrocento Sans"/>
                        </a:rPr>
                        <a:t>Začiatočné zľavy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a:latin typeface="Quattrocento Sans"/>
                          <a:ea typeface="Quattrocento Sans"/>
                          <a:cs typeface="Quattrocento Sans"/>
                          <a:sym typeface="Quattrocento Sans"/>
                        </a:rPr>
                        <a:t>Skúšobné doby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Bundling</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a:latin typeface="Quattrocento Sans"/>
                          <a:ea typeface="Quattrocento Sans"/>
                          <a:cs typeface="Quattrocento Sans"/>
                          <a:sym typeface="Quattrocento Sans"/>
                        </a:rPr>
                        <a:t>Objemové ceny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a:latin typeface="Quattrocento Sans"/>
                          <a:ea typeface="Quattrocento Sans"/>
                          <a:cs typeface="Quattrocento Sans"/>
                          <a:sym typeface="Quattrocento Sans"/>
                        </a:rPr>
                        <a:t>Cena voliteľných funkcií</a:t>
                      </a:r>
                      <a:endParaRPr sz="1200" u="none" strike="noStrike" cap="none">
                        <a:latin typeface="Quattrocento Sans"/>
                        <a:ea typeface="Quattrocento Sans"/>
                        <a:cs typeface="Quattrocento Sans"/>
                        <a:sym typeface="Quattrocento Sans"/>
                      </a:endParaRPr>
                    </a:p>
                  </a:txBody>
                  <a:tcPr marL="68575" marR="68575" marT="0" marB="0" anchor="ctr"/>
                </a:tc>
                <a:extLst>
                  <a:ext uri="{0D108BD9-81ED-4DB2-BD59-A6C34878D82A}">
                    <a16:rowId xmlns:a16="http://schemas.microsoft.com/office/drawing/2014/main" val="10001"/>
                  </a:ext>
                </a:extLst>
              </a:tr>
              <a:tr h="263050">
                <a:tc>
                  <a:txBody>
                    <a:bodyPr/>
                    <a:lstStyle/>
                    <a:p>
                      <a:pPr marL="0" marR="0" lvl="0" indent="0" algn="l" rtl="0">
                        <a:lnSpc>
                          <a:spcPct val="107000"/>
                        </a:lnSpc>
                        <a:spcBef>
                          <a:spcPts val="0"/>
                        </a:spcBef>
                        <a:spcAft>
                          <a:spcPts val="0"/>
                        </a:spcAft>
                        <a:buNone/>
                      </a:pPr>
                      <a:r>
                        <a:rPr lang="hr-HR" sz="1100" u="none" strike="noStrike" cap="none" dirty="0">
                          <a:latin typeface="Quattrocento Sans"/>
                          <a:ea typeface="Quattrocento Sans"/>
                          <a:cs typeface="Quattrocento Sans"/>
                          <a:sym typeface="Quattrocento Sans"/>
                        </a:rPr>
                        <a:t>Plus náklady</a:t>
                      </a:r>
                      <a:endParaRPr sz="1200" u="none" strike="noStrike" cap="none" dirty="0">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N</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N</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N</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N</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extLst>
                  <a:ext uri="{0D108BD9-81ED-4DB2-BD59-A6C34878D82A}">
                    <a16:rowId xmlns:a16="http://schemas.microsoft.com/office/drawing/2014/main" val="10002"/>
                  </a:ext>
                </a:extLst>
              </a:tr>
              <a:tr h="296175">
                <a:tc>
                  <a:txBody>
                    <a:bodyPr/>
                    <a:lstStyle/>
                    <a:p>
                      <a:pPr marL="0" marR="0" lvl="0" indent="0" algn="l" rtl="0">
                        <a:lnSpc>
                          <a:spcPct val="107000"/>
                        </a:lnSpc>
                        <a:spcBef>
                          <a:spcPts val="0"/>
                        </a:spcBef>
                        <a:spcAft>
                          <a:spcPts val="0"/>
                        </a:spcAft>
                        <a:buNone/>
                      </a:pPr>
                      <a:r>
                        <a:rPr lang="hr-HR" sz="1100" u="none" strike="noStrike" cap="none" dirty="0">
                          <a:latin typeface="Quattrocento Sans"/>
                          <a:ea typeface="Quattrocento Sans"/>
                          <a:cs typeface="Quattrocento Sans"/>
                          <a:sym typeface="Quattrocento Sans"/>
                        </a:rPr>
                        <a:t>Založené na dopyte alebo hodnote</a:t>
                      </a:r>
                      <a:endParaRPr sz="1200" u="none" strike="noStrike" cap="none" dirty="0">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extLst>
                  <a:ext uri="{0D108BD9-81ED-4DB2-BD59-A6C34878D82A}">
                    <a16:rowId xmlns:a16="http://schemas.microsoft.com/office/drawing/2014/main" val="10003"/>
                  </a:ext>
                </a:extLst>
              </a:tr>
              <a:tr h="343600">
                <a:tc>
                  <a:txBody>
                    <a:bodyPr/>
                    <a:lstStyle/>
                    <a:p>
                      <a:pPr marL="0" marR="0" lvl="0" indent="0" algn="l" rtl="0">
                        <a:lnSpc>
                          <a:spcPct val="107000"/>
                        </a:lnSpc>
                        <a:spcBef>
                          <a:spcPts val="0"/>
                        </a:spcBef>
                        <a:spcAft>
                          <a:spcPts val="0"/>
                        </a:spcAft>
                        <a:buNone/>
                      </a:pPr>
                      <a:r>
                        <a:rPr lang="hr-HR" sz="1100" u="none" strike="noStrike" cap="none" dirty="0">
                          <a:latin typeface="Quattrocento Sans"/>
                          <a:ea typeface="Quattrocento Sans"/>
                          <a:cs typeface="Quattrocento Sans"/>
                          <a:sym typeface="Quattrocento Sans"/>
                        </a:rPr>
                        <a:t>Dynamické</a:t>
                      </a:r>
                      <a:endParaRPr sz="1200" u="none" strike="noStrike" cap="none" dirty="0">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N</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N</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extLst>
                  <a:ext uri="{0D108BD9-81ED-4DB2-BD59-A6C34878D82A}">
                    <a16:rowId xmlns:a16="http://schemas.microsoft.com/office/drawing/2014/main" val="10004"/>
                  </a:ext>
                </a:extLst>
              </a:tr>
              <a:tr h="323475">
                <a:tc>
                  <a:txBody>
                    <a:bodyPr/>
                    <a:lstStyle/>
                    <a:p>
                      <a:pPr marL="0" marR="0" lvl="0" indent="0" algn="l" rtl="0">
                        <a:lnSpc>
                          <a:spcPct val="107000"/>
                        </a:lnSpc>
                        <a:spcBef>
                          <a:spcPts val="0"/>
                        </a:spcBef>
                        <a:spcAft>
                          <a:spcPts val="0"/>
                        </a:spcAft>
                        <a:buNone/>
                      </a:pPr>
                      <a:r>
                        <a:rPr lang="hr-HR" sz="1100" u="none" strike="noStrike" cap="none" dirty="0">
                          <a:latin typeface="Quattrocento Sans"/>
                          <a:ea typeface="Quattrocento Sans"/>
                          <a:cs typeface="Quattrocento Sans"/>
                          <a:sym typeface="Quattrocento Sans"/>
                        </a:rPr>
                        <a:t>Založené na konkurencii</a:t>
                      </a:r>
                      <a:endParaRPr sz="1200" u="none" strike="noStrike" cap="none" dirty="0">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extLst>
                  <a:ext uri="{0D108BD9-81ED-4DB2-BD59-A6C34878D82A}">
                    <a16:rowId xmlns:a16="http://schemas.microsoft.com/office/drawing/2014/main" val="10005"/>
                  </a:ext>
                </a:extLst>
              </a:tr>
              <a:tr h="250825">
                <a:tc>
                  <a:txBody>
                    <a:bodyPr/>
                    <a:lstStyle/>
                    <a:p>
                      <a:pPr marL="0" marR="0" lvl="0" indent="0" algn="l"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Skimming</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extLst>
                  <a:ext uri="{0D108BD9-81ED-4DB2-BD59-A6C34878D82A}">
                    <a16:rowId xmlns:a16="http://schemas.microsoft.com/office/drawing/2014/main" val="10006"/>
                  </a:ext>
                </a:extLst>
              </a:tr>
              <a:tr h="319475">
                <a:tc>
                  <a:txBody>
                    <a:bodyPr/>
                    <a:lstStyle/>
                    <a:p>
                      <a:pPr marL="0" marR="0" lvl="0" indent="0" algn="l" rtl="0">
                        <a:lnSpc>
                          <a:spcPct val="107000"/>
                        </a:lnSpc>
                        <a:spcBef>
                          <a:spcPts val="0"/>
                        </a:spcBef>
                        <a:spcAft>
                          <a:spcPts val="0"/>
                        </a:spcAft>
                        <a:buNone/>
                      </a:pPr>
                      <a:r>
                        <a:rPr lang="hr-HR" sz="1100" u="none" strike="noStrike" cap="none" dirty="0">
                          <a:latin typeface="Quattrocento Sans"/>
                          <a:ea typeface="Quattrocento Sans"/>
                          <a:cs typeface="Quattrocento Sans"/>
                          <a:sym typeface="Quattrocento Sans"/>
                        </a:rPr>
                        <a:t>Penetračné</a:t>
                      </a:r>
                      <a:endParaRPr sz="1200" u="none" strike="noStrike" cap="none" dirty="0">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extLst>
                  <a:ext uri="{0D108BD9-81ED-4DB2-BD59-A6C34878D82A}">
                    <a16:rowId xmlns:a16="http://schemas.microsoft.com/office/drawing/2014/main" val="10007"/>
                  </a:ext>
                </a:extLst>
              </a:tr>
              <a:tr h="317100">
                <a:tc>
                  <a:txBody>
                    <a:bodyPr/>
                    <a:lstStyle/>
                    <a:p>
                      <a:pPr marL="0" marR="0" lvl="0" indent="0" algn="l"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Freemium</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N</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N</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extLst>
                  <a:ext uri="{0D108BD9-81ED-4DB2-BD59-A6C34878D82A}">
                    <a16:rowId xmlns:a16="http://schemas.microsoft.com/office/drawing/2014/main" val="10008"/>
                  </a:ext>
                </a:extLst>
              </a:tr>
              <a:tr h="305875">
                <a:tc>
                  <a:txBody>
                    <a:bodyPr/>
                    <a:lstStyle/>
                    <a:p>
                      <a:pPr marL="0" marR="0" lvl="0" indent="0" algn="l" rtl="0">
                        <a:lnSpc>
                          <a:spcPct val="107000"/>
                        </a:lnSpc>
                        <a:spcBef>
                          <a:spcPts val="0"/>
                        </a:spcBef>
                        <a:spcAft>
                          <a:spcPts val="0"/>
                        </a:spcAft>
                        <a:buNone/>
                      </a:pPr>
                      <a:r>
                        <a:rPr lang="hr-HR" sz="1100" u="none" strike="noStrike" cap="none" dirty="0">
                          <a:latin typeface="Quattrocento Sans"/>
                          <a:ea typeface="Quattrocento Sans"/>
                          <a:cs typeface="Quattrocento Sans"/>
                          <a:sym typeface="Quattrocento Sans"/>
                        </a:rPr>
                        <a:t>Zadarmo a otvorený zdroj</a:t>
                      </a:r>
                      <a:endParaRPr sz="1200" u="none" strike="noStrike" cap="none" dirty="0">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N</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N</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Y</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a:latin typeface="Quattrocento Sans"/>
                          <a:ea typeface="Quattrocento Sans"/>
                          <a:cs typeface="Quattrocento Sans"/>
                          <a:sym typeface="Quattrocento Sans"/>
                        </a:rPr>
                        <a:t>N</a:t>
                      </a:r>
                      <a:endParaRPr sz="1200" u="none" strike="noStrike" cap="none">
                        <a:latin typeface="Quattrocento Sans"/>
                        <a:ea typeface="Quattrocento Sans"/>
                        <a:cs typeface="Quattrocento Sans"/>
                        <a:sym typeface="Quattrocento Sans"/>
                      </a:endParaRPr>
                    </a:p>
                  </a:txBody>
                  <a:tcPr marL="68575" marR="68575" marT="0" marB="0" anchor="ctr"/>
                </a:tc>
                <a:tc>
                  <a:txBody>
                    <a:bodyPr/>
                    <a:lstStyle/>
                    <a:p>
                      <a:pPr marL="0" marR="0" lvl="0" indent="0" algn="ctr" rtl="0">
                        <a:lnSpc>
                          <a:spcPct val="107000"/>
                        </a:lnSpc>
                        <a:spcBef>
                          <a:spcPts val="0"/>
                        </a:spcBef>
                        <a:spcAft>
                          <a:spcPts val="0"/>
                        </a:spcAft>
                        <a:buNone/>
                      </a:pPr>
                      <a:r>
                        <a:rPr lang="hr-HR" sz="1100" u="none" strike="noStrike" cap="none" dirty="0">
                          <a:latin typeface="Quattrocento Sans"/>
                          <a:ea typeface="Quattrocento Sans"/>
                          <a:cs typeface="Quattrocento Sans"/>
                          <a:sym typeface="Quattrocento Sans"/>
                        </a:rPr>
                        <a:t>Y</a:t>
                      </a:r>
                      <a:endParaRPr sz="1200" u="none" strike="noStrike" cap="none" dirty="0">
                        <a:latin typeface="Quattrocento Sans"/>
                        <a:ea typeface="Quattrocento Sans"/>
                        <a:cs typeface="Quattrocento Sans"/>
                        <a:sym typeface="Quattrocento Sans"/>
                      </a:endParaRPr>
                    </a:p>
                  </a:txBody>
                  <a:tcPr marL="68575" marR="68575" marT="0" marB="0" anchor="ctr"/>
                </a:tc>
                <a:extLst>
                  <a:ext uri="{0D108BD9-81ED-4DB2-BD59-A6C34878D82A}">
                    <a16:rowId xmlns:a16="http://schemas.microsoft.com/office/drawing/2014/main" val="10009"/>
                  </a:ext>
                </a:extLst>
              </a:tr>
            </a:tbl>
          </a:graphicData>
        </a:graphic>
      </p:graphicFrame>
      <p:sp>
        <p:nvSpPr>
          <p:cNvPr id="546" name="Google Shape;546;p43"/>
          <p:cNvSpPr txBox="1"/>
          <p:nvPr/>
        </p:nvSpPr>
        <p:spPr>
          <a:xfrm>
            <a:off x="2527278" y="434141"/>
            <a:ext cx="7012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3600" b="1">
                <a:solidFill>
                  <a:schemeClr val="accent6"/>
                </a:solidFill>
                <a:latin typeface="Quattrocento Sans"/>
                <a:ea typeface="Quattrocento Sans"/>
                <a:cs typeface="Quattrocento Sans"/>
                <a:sym typeface="Quattrocento Sans"/>
              </a:rPr>
              <a:t>Ďalšie cenové stratégie</a:t>
            </a:r>
            <a:endParaRPr sz="3600" b="1">
              <a:solidFill>
                <a:schemeClr val="accent6"/>
              </a:solidFill>
              <a:latin typeface="Quattrocento Sans"/>
              <a:ea typeface="Quattrocento Sans"/>
              <a:cs typeface="Quattrocento Sans"/>
              <a:sym typeface="Quattrocento Sans"/>
            </a:endParaRPr>
          </a:p>
        </p:txBody>
      </p:sp>
      <p:sp>
        <p:nvSpPr>
          <p:cNvPr id="547" name="Google Shape;547;p43"/>
          <p:cNvSpPr txBox="1"/>
          <p:nvPr/>
        </p:nvSpPr>
        <p:spPr>
          <a:xfrm>
            <a:off x="2868381" y="5386263"/>
            <a:ext cx="611227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6"/>
              </a:buClr>
              <a:buSzPts val="1400"/>
              <a:buFont typeface="Quattrocento Sans"/>
              <a:buNone/>
            </a:pPr>
            <a:r>
              <a:rPr lang="hr-HR" b="1">
                <a:solidFill>
                  <a:schemeClr val="accent6"/>
                </a:solidFill>
                <a:latin typeface="Quattrocento Sans"/>
                <a:ea typeface="Quattrocento Sans"/>
                <a:cs typeface="Quattrocento Sans"/>
                <a:sym typeface="Quattrocento Sans"/>
              </a:rPr>
              <a:t>Zdroj</a:t>
            </a:r>
            <a:r>
              <a:rPr lang="hr-HR" sz="1400" b="1">
                <a:solidFill>
                  <a:schemeClr val="accent6"/>
                </a:solidFill>
                <a:latin typeface="Quattrocento Sans"/>
                <a:ea typeface="Quattrocento Sans"/>
                <a:cs typeface="Quattrocento Sans"/>
                <a:sym typeface="Quattrocento Sans"/>
              </a:rPr>
              <a:t>: (Whittington, 2018).</a:t>
            </a:r>
            <a:endParaRPr/>
          </a:p>
        </p:txBody>
      </p:sp>
      <p:sp>
        <p:nvSpPr>
          <p:cNvPr id="11" name="BlokTextu 10">
            <a:extLst>
              <a:ext uri="{FF2B5EF4-FFF2-40B4-BE49-F238E27FC236}">
                <a16:creationId xmlns:a16="http://schemas.microsoft.com/office/drawing/2014/main" id="{FBFBA2E9-78B9-4BC8-90A9-51350293EDEA}"/>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3"/>
                                        </p:tgtEl>
                                        <p:attrNameLst>
                                          <p:attrName>style.visibility</p:attrName>
                                        </p:attrNameLst>
                                      </p:cBhvr>
                                      <p:to>
                                        <p:strVal val="visible"/>
                                      </p:to>
                                    </p:set>
                                    <p:animEffect transition="in" filter="fade">
                                      <p:cBhvr>
                                        <p:cTn id="7" dur="500"/>
                                        <p:tgtEl>
                                          <p:spTgt spid="54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2"/>
                                        </p:tgtEl>
                                        <p:attrNameLst>
                                          <p:attrName>style.visibility</p:attrName>
                                        </p:attrNameLst>
                                      </p:cBhvr>
                                      <p:to>
                                        <p:strVal val="visible"/>
                                      </p:to>
                                    </p:set>
                                    <p:animEffect transition="in" filter="fade">
                                      <p:cBhvr>
                                        <p:cTn id="11" dur="500"/>
                                        <p:tgtEl>
                                          <p:spTgt spid="54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4"/>
                                        </p:tgtEl>
                                        <p:attrNameLst>
                                          <p:attrName>style.visibility</p:attrName>
                                        </p:attrNameLst>
                                      </p:cBhvr>
                                      <p:to>
                                        <p:strVal val="visible"/>
                                      </p:to>
                                    </p:set>
                                    <p:animEffect transition="in" filter="fade">
                                      <p:cBhvr>
                                        <p:cTn id="15" dur="500"/>
                                        <p:tgtEl>
                                          <p:spTgt spid="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44"/>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554" name="Google Shape;554;p44"/>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555" name="Google Shape;555;p44"/>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44"/>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7" name="Google Shape;557;p44"/>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44"/>
          <p:cNvSpPr txBox="1">
            <a:spLocks noGrp="1"/>
          </p:cNvSpPr>
          <p:nvPr>
            <p:ph type="body" idx="1"/>
          </p:nvPr>
        </p:nvSpPr>
        <p:spPr>
          <a:xfrm>
            <a:off x="2405848" y="1825625"/>
            <a:ext cx="8947951" cy="4351338"/>
          </a:xfrm>
          <a:prstGeom prst="rect">
            <a:avLst/>
          </a:prstGeom>
          <a:noFill/>
          <a:ln>
            <a:noFill/>
          </a:ln>
        </p:spPr>
        <p:txBody>
          <a:bodyPr spcFirstLastPara="1" wrap="square" lIns="91425" tIns="45700" rIns="91425" bIns="45700" anchor="t" anchorCtr="0">
            <a:normAutofit/>
          </a:bodyPr>
          <a:lstStyle/>
          <a:p>
            <a:pPr marL="228600" lvl="0" indent="-266700" algn="l" rtl="0">
              <a:lnSpc>
                <a:spcPct val="110000"/>
              </a:lnSpc>
              <a:spcBef>
                <a:spcPts val="0"/>
              </a:spcBef>
              <a:spcAft>
                <a:spcPts val="0"/>
              </a:spcAft>
              <a:buSzPts val="2400"/>
              <a:buChar char="•"/>
            </a:pPr>
            <a:r>
              <a:rPr lang="hr-HR" sz="2400">
                <a:latin typeface="Quattrocento Sans"/>
                <a:ea typeface="Quattrocento Sans"/>
                <a:cs typeface="Quattrocento Sans"/>
                <a:sym typeface="Quattrocento Sans"/>
              </a:rPr>
              <a:t>Podľa cenového prístupu môže byť cenová úroveň nastavená na základe:</a:t>
            </a:r>
            <a:endParaRPr sz="2400">
              <a:latin typeface="Quattrocento Sans"/>
              <a:ea typeface="Quattrocento Sans"/>
              <a:cs typeface="Quattrocento Sans"/>
              <a:sym typeface="Quattrocento Sans"/>
            </a:endParaRPr>
          </a:p>
          <a:p>
            <a:pPr marL="685800" lvl="1" indent="-228600" algn="l" rtl="0">
              <a:lnSpc>
                <a:spcPct val="110000"/>
              </a:lnSpc>
              <a:spcBef>
                <a:spcPts val="1500"/>
              </a:spcBef>
              <a:spcAft>
                <a:spcPts val="0"/>
              </a:spcAft>
              <a:buClr>
                <a:schemeClr val="dk1"/>
              </a:buClr>
              <a:buSzPts val="1800"/>
              <a:buChar char="•"/>
            </a:pPr>
            <a:r>
              <a:rPr lang="hr-HR" sz="1800">
                <a:latin typeface="Quattrocento Sans"/>
                <a:ea typeface="Quattrocento Sans"/>
                <a:cs typeface="Quattrocento Sans"/>
                <a:sym typeface="Quattrocento Sans"/>
              </a:rPr>
              <a:t>evidencie, ktorá demonštruje hodnotu, </a:t>
            </a:r>
            <a:endParaRPr/>
          </a:p>
          <a:p>
            <a:pPr marL="685800" lvl="1" indent="-228600" algn="l" rtl="0">
              <a:lnSpc>
                <a:spcPct val="110000"/>
              </a:lnSpc>
              <a:spcBef>
                <a:spcPts val="1500"/>
              </a:spcBef>
              <a:spcAft>
                <a:spcPts val="0"/>
              </a:spcAft>
              <a:buSzPts val="1800"/>
              <a:buChar char="•"/>
            </a:pPr>
            <a:r>
              <a:rPr lang="hr-HR" sz="1800">
                <a:latin typeface="Quattrocento Sans"/>
                <a:ea typeface="Quattrocento Sans"/>
                <a:cs typeface="Quattrocento Sans"/>
                <a:sym typeface="Quattrocento Sans"/>
              </a:rPr>
              <a:t>aktuálneho stavu trhu,</a:t>
            </a:r>
            <a:endParaRPr/>
          </a:p>
          <a:p>
            <a:pPr marL="685800" lvl="1" indent="-228600" algn="l" rtl="0">
              <a:lnSpc>
                <a:spcPct val="110000"/>
              </a:lnSpc>
              <a:spcBef>
                <a:spcPts val="1500"/>
              </a:spcBef>
              <a:spcAft>
                <a:spcPts val="0"/>
              </a:spcAft>
              <a:buSzPts val="1800"/>
              <a:buChar char="•"/>
            </a:pPr>
            <a:r>
              <a:rPr lang="hr-HR" sz="1800">
                <a:latin typeface="Quattrocento Sans"/>
                <a:ea typeface="Quattrocento Sans"/>
                <a:cs typeface="Quattrocento Sans"/>
                <a:sym typeface="Quattrocento Sans"/>
              </a:rPr>
              <a:t>sily konkurencie na trhu, </a:t>
            </a:r>
            <a:endParaRPr/>
          </a:p>
          <a:p>
            <a:pPr marL="685800" lvl="1" indent="-228600" algn="l" rtl="0">
              <a:lnSpc>
                <a:spcPct val="110000"/>
              </a:lnSpc>
              <a:spcBef>
                <a:spcPts val="1500"/>
              </a:spcBef>
              <a:spcAft>
                <a:spcPts val="0"/>
              </a:spcAft>
              <a:buSzPts val="1800"/>
              <a:buChar char="•"/>
            </a:pPr>
            <a:r>
              <a:rPr lang="hr-HR" sz="1800">
                <a:latin typeface="Quattrocento Sans"/>
                <a:ea typeface="Quattrocento Sans"/>
                <a:cs typeface="Quattrocento Sans"/>
                <a:sym typeface="Quattrocento Sans"/>
              </a:rPr>
              <a:t>využitia výhody byť prvým na trhu. </a:t>
            </a:r>
            <a:endParaRPr/>
          </a:p>
          <a:p>
            <a:pPr marL="228600" lvl="0" indent="-266700" algn="l" rtl="0">
              <a:lnSpc>
                <a:spcPct val="110000"/>
              </a:lnSpc>
              <a:spcBef>
                <a:spcPts val="2000"/>
              </a:spcBef>
              <a:spcAft>
                <a:spcPts val="0"/>
              </a:spcAft>
              <a:buSzPts val="2400"/>
              <a:buChar char="•"/>
            </a:pPr>
            <a:r>
              <a:rPr lang="hr-HR" sz="2400">
                <a:latin typeface="Quattrocento Sans"/>
                <a:ea typeface="Quattrocento Sans"/>
                <a:cs typeface="Quattrocento Sans"/>
                <a:sym typeface="Quattrocento Sans"/>
              </a:rPr>
              <a:t>V niektorých prípadoch dáva zmysel ponúknuť cenovú hladinu špecifickú pre daný segment a situáciu. </a:t>
            </a:r>
            <a:endParaRPr sz="2400">
              <a:latin typeface="Quattrocento Sans"/>
              <a:ea typeface="Quattrocento Sans"/>
              <a:cs typeface="Quattrocento Sans"/>
              <a:sym typeface="Quattrocento Sans"/>
            </a:endParaRPr>
          </a:p>
        </p:txBody>
      </p:sp>
      <p:sp>
        <p:nvSpPr>
          <p:cNvPr id="559" name="Google Shape;559;p44"/>
          <p:cNvSpPr txBox="1"/>
          <p:nvPr/>
        </p:nvSpPr>
        <p:spPr>
          <a:xfrm>
            <a:off x="2527278" y="434141"/>
            <a:ext cx="7012200" cy="646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hr-HR" sz="3600" b="1">
                <a:solidFill>
                  <a:schemeClr val="accent6"/>
                </a:solidFill>
                <a:latin typeface="Quattrocento Sans"/>
                <a:ea typeface="Quattrocento Sans"/>
                <a:cs typeface="Quattrocento Sans"/>
                <a:sym typeface="Quattrocento Sans"/>
              </a:rPr>
              <a:t>Nastavenie cenovej stratégie</a:t>
            </a:r>
            <a:endParaRPr sz="3600" b="1">
              <a:solidFill>
                <a:schemeClr val="accent6"/>
              </a:solidFill>
              <a:latin typeface="Quattrocento Sans"/>
              <a:ea typeface="Quattrocento Sans"/>
              <a:cs typeface="Quattrocento Sans"/>
              <a:sym typeface="Quattrocento Sans"/>
            </a:endParaRPr>
          </a:p>
        </p:txBody>
      </p:sp>
      <p:sp>
        <p:nvSpPr>
          <p:cNvPr id="10" name="BlokTextu 9">
            <a:extLst>
              <a:ext uri="{FF2B5EF4-FFF2-40B4-BE49-F238E27FC236}">
                <a16:creationId xmlns:a16="http://schemas.microsoft.com/office/drawing/2014/main" id="{F938C865-8540-4C5E-A4B9-B3485CB4B910}"/>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6"/>
                                        </p:tgtEl>
                                        <p:attrNameLst>
                                          <p:attrName>style.visibility</p:attrName>
                                        </p:attrNameLst>
                                      </p:cBhvr>
                                      <p:to>
                                        <p:strVal val="visible"/>
                                      </p:to>
                                    </p:set>
                                    <p:animEffect transition="in" filter="fade">
                                      <p:cBhvr>
                                        <p:cTn id="7" dur="500"/>
                                        <p:tgtEl>
                                          <p:spTgt spid="5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55"/>
                                        </p:tgtEl>
                                        <p:attrNameLst>
                                          <p:attrName>style.visibility</p:attrName>
                                        </p:attrNameLst>
                                      </p:cBhvr>
                                      <p:to>
                                        <p:strVal val="visible"/>
                                      </p:to>
                                    </p:set>
                                    <p:animEffect transition="in" filter="fade">
                                      <p:cBhvr>
                                        <p:cTn id="11" dur="500"/>
                                        <p:tgtEl>
                                          <p:spTgt spid="55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57"/>
                                        </p:tgtEl>
                                        <p:attrNameLst>
                                          <p:attrName>style.visibility</p:attrName>
                                        </p:attrNameLst>
                                      </p:cBhvr>
                                      <p:to>
                                        <p:strVal val="visible"/>
                                      </p:to>
                                    </p:set>
                                    <p:animEffect transition="in" filter="fade">
                                      <p:cBhvr>
                                        <p:cTn id="15" dur="500"/>
                                        <p:tgtEl>
                                          <p:spTgt spid="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45"/>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566" name="Google Shape;566;p45"/>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567" name="Google Shape;567;p45"/>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45"/>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45"/>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0" name="Google Shape;570;p45" descr="Most Valuable Brands | P&amp;BC Blo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45"/>
          <p:cNvSpPr/>
          <p:nvPr/>
        </p:nvSpPr>
        <p:spPr>
          <a:xfrm>
            <a:off x="2645546" y="2905780"/>
            <a:ext cx="8982348" cy="76944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400"/>
              <a:buFont typeface="Arial"/>
              <a:buNone/>
            </a:pPr>
            <a:r>
              <a:rPr lang="hr-HR" sz="4400" b="1" dirty="0">
                <a:solidFill>
                  <a:schemeClr val="dk1"/>
                </a:solidFill>
                <a:latin typeface="Quattrocento Sans"/>
                <a:ea typeface="Quattrocento Sans"/>
                <a:cs typeface="Quattrocento Sans"/>
                <a:sym typeface="Quattrocento Sans"/>
              </a:rPr>
              <a:t>Inovácia v získaní hodnoty</a:t>
            </a:r>
            <a:endParaRPr dirty="0"/>
          </a:p>
        </p:txBody>
      </p:sp>
      <p:sp>
        <p:nvSpPr>
          <p:cNvPr id="10" name="BlokTextu 9">
            <a:extLst>
              <a:ext uri="{FF2B5EF4-FFF2-40B4-BE49-F238E27FC236}">
                <a16:creationId xmlns:a16="http://schemas.microsoft.com/office/drawing/2014/main" id="{FED4331F-BA6E-4623-9D6D-C08C03147191}"/>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8"/>
                                        </p:tgtEl>
                                        <p:attrNameLst>
                                          <p:attrName>style.visibility</p:attrName>
                                        </p:attrNameLst>
                                      </p:cBhvr>
                                      <p:to>
                                        <p:strVal val="visible"/>
                                      </p:to>
                                    </p:set>
                                    <p:animEffect transition="in" filter="fade">
                                      <p:cBhvr>
                                        <p:cTn id="7" dur="500"/>
                                        <p:tgtEl>
                                          <p:spTgt spid="5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7"/>
                                        </p:tgtEl>
                                        <p:attrNameLst>
                                          <p:attrName>style.visibility</p:attrName>
                                        </p:attrNameLst>
                                      </p:cBhvr>
                                      <p:to>
                                        <p:strVal val="visible"/>
                                      </p:to>
                                    </p:set>
                                    <p:animEffect transition="in" filter="fade">
                                      <p:cBhvr>
                                        <p:cTn id="11" dur="500"/>
                                        <p:tgtEl>
                                          <p:spTgt spid="56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69"/>
                                        </p:tgtEl>
                                        <p:attrNameLst>
                                          <p:attrName>style.visibility</p:attrName>
                                        </p:attrNameLst>
                                      </p:cBhvr>
                                      <p:to>
                                        <p:strVal val="visible"/>
                                      </p:to>
                                    </p:set>
                                    <p:animEffect transition="in" filter="fade">
                                      <p:cBhvr>
                                        <p:cTn id="15" dur="5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46"/>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578" name="Google Shape;578;p46"/>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579" name="Google Shape;579;p46"/>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0" name="Google Shape;580;p46"/>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1" name="Google Shape;581;p46"/>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2" name="Google Shape;582;p46"/>
          <p:cNvSpPr txBox="1">
            <a:spLocks noGrp="1"/>
          </p:cNvSpPr>
          <p:nvPr>
            <p:ph type="body" idx="1"/>
          </p:nvPr>
        </p:nvSpPr>
        <p:spPr>
          <a:xfrm>
            <a:off x="2405848" y="1825625"/>
            <a:ext cx="894795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400"/>
              <a:buChar char="•"/>
            </a:pPr>
            <a:r>
              <a:rPr lang="hr-HR" sz="2400" dirty="0">
                <a:latin typeface="Quattrocento Sans"/>
                <a:ea typeface="Quattrocento Sans"/>
                <a:cs typeface="Quattrocento Sans"/>
                <a:sym typeface="Quattrocento Sans"/>
              </a:rPr>
              <a:t>Získavanie hodnoty (schopnosť podniku vytvárať zisk zo svojich transakcií) je jednou z najzaujímavejších oblastí podnikania. </a:t>
            </a:r>
            <a:endParaRPr sz="2400" dirty="0">
              <a:latin typeface="Quattrocento Sans"/>
              <a:ea typeface="Quattrocento Sans"/>
              <a:cs typeface="Quattrocento Sans"/>
              <a:sym typeface="Quattrocento Sans"/>
            </a:endParaRPr>
          </a:p>
          <a:p>
            <a:pPr marL="228600" lvl="0" indent="-228600" algn="l" rtl="0">
              <a:lnSpc>
                <a:spcPct val="110000"/>
              </a:lnSpc>
              <a:spcBef>
                <a:spcPts val="2000"/>
              </a:spcBef>
              <a:spcAft>
                <a:spcPts val="0"/>
              </a:spcAft>
              <a:buClr>
                <a:schemeClr val="dk1"/>
              </a:buClr>
              <a:buSzPts val="2400"/>
              <a:buChar char="•"/>
            </a:pPr>
            <a:r>
              <a:rPr lang="hr-HR" sz="2400" dirty="0">
                <a:latin typeface="Quattrocento Sans"/>
                <a:ea typeface="Quattrocento Sans"/>
                <a:cs typeface="Quattrocento Sans"/>
                <a:sym typeface="Quattrocento Sans"/>
              </a:rPr>
              <a:t>V knihe, Zero to One, Thiel hovorí: </a:t>
            </a:r>
            <a:r>
              <a:rPr lang="hr-HR" sz="2400" i="1" dirty="0">
                <a:solidFill>
                  <a:schemeClr val="accent2"/>
                </a:solidFill>
                <a:latin typeface="Quattrocento Sans"/>
                <a:ea typeface="Quattrocento Sans"/>
                <a:cs typeface="Quattrocento Sans"/>
                <a:sym typeface="Quattrocento Sans"/>
              </a:rPr>
              <a:t>„Akú hodnotnú spoločnosť nikto netvorí? Táto otázka je ťažšia, ako vyzerá, pretože vaša spoločnosť by mohla vytvoriť veľkú hodnotu bez toho, aby sa sama stala veľmi hodnotnou. Vytvorenie hodnoty nestačí - musíte tiež získať časť vami vytvorenej hodnoty,” </a:t>
            </a:r>
            <a:endParaRPr sz="1800" i="1" dirty="0">
              <a:solidFill>
                <a:schemeClr val="accent2"/>
              </a:solidFill>
              <a:latin typeface="Quattrocento Sans"/>
              <a:ea typeface="Quattrocento Sans"/>
              <a:cs typeface="Quattrocento Sans"/>
              <a:sym typeface="Quattrocento Sans"/>
            </a:endParaRPr>
          </a:p>
        </p:txBody>
      </p:sp>
      <p:sp>
        <p:nvSpPr>
          <p:cNvPr id="583" name="Google Shape;583;p46"/>
          <p:cNvSpPr txBox="1"/>
          <p:nvPr/>
        </p:nvSpPr>
        <p:spPr>
          <a:xfrm>
            <a:off x="2527278" y="434141"/>
            <a:ext cx="7012200" cy="646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hr-HR" sz="3600" b="1" dirty="0">
                <a:solidFill>
                  <a:schemeClr val="accent6"/>
                </a:solidFill>
                <a:latin typeface="Quattrocento Sans"/>
                <a:ea typeface="Quattrocento Sans"/>
                <a:cs typeface="Quattrocento Sans"/>
                <a:sym typeface="Quattrocento Sans"/>
              </a:rPr>
              <a:t>Inovácia v získavaní hodnoty</a:t>
            </a:r>
            <a:endParaRPr sz="3600" b="1" dirty="0">
              <a:solidFill>
                <a:schemeClr val="accent6"/>
              </a:solidFill>
              <a:latin typeface="Quattrocento Sans"/>
              <a:ea typeface="Quattrocento Sans"/>
              <a:cs typeface="Quattrocento Sans"/>
              <a:sym typeface="Quattrocento Sans"/>
            </a:endParaRPr>
          </a:p>
        </p:txBody>
      </p:sp>
      <p:sp>
        <p:nvSpPr>
          <p:cNvPr id="10" name="BlokTextu 9">
            <a:extLst>
              <a:ext uri="{FF2B5EF4-FFF2-40B4-BE49-F238E27FC236}">
                <a16:creationId xmlns:a16="http://schemas.microsoft.com/office/drawing/2014/main" id="{A7846AAB-D4D5-4F46-A4FA-7BA91C3ABBD6}"/>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500"/>
                                        <p:tgtEl>
                                          <p:spTgt spid="58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9"/>
                                        </p:tgtEl>
                                        <p:attrNameLst>
                                          <p:attrName>style.visibility</p:attrName>
                                        </p:attrNameLst>
                                      </p:cBhvr>
                                      <p:to>
                                        <p:strVal val="visible"/>
                                      </p:to>
                                    </p:set>
                                    <p:animEffect transition="in" filter="fade">
                                      <p:cBhvr>
                                        <p:cTn id="11" dur="500"/>
                                        <p:tgtEl>
                                          <p:spTgt spid="57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81"/>
                                        </p:tgtEl>
                                        <p:attrNameLst>
                                          <p:attrName>style.visibility</p:attrName>
                                        </p:attrNameLst>
                                      </p:cBhvr>
                                      <p:to>
                                        <p:strVal val="visible"/>
                                      </p:to>
                                    </p:set>
                                    <p:animEffect transition="in" filter="fade">
                                      <p:cBhvr>
                                        <p:cTn id="15" dur="500"/>
                                        <p:tgtEl>
                                          <p:spTgt spid="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8" name="Google Shape;588;p47"/>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590" name="Google Shape;590;p47"/>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591" name="Google Shape;591;p47"/>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2" name="Google Shape;592;p47"/>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3" name="Google Shape;593;p47"/>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4" name="Google Shape;594;p47"/>
          <p:cNvSpPr txBox="1">
            <a:spLocks noGrp="1"/>
          </p:cNvSpPr>
          <p:nvPr>
            <p:ph type="body" idx="1"/>
          </p:nvPr>
        </p:nvSpPr>
        <p:spPr>
          <a:xfrm>
            <a:off x="2405848" y="1825625"/>
            <a:ext cx="8947951"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55270" algn="l" rtl="0">
              <a:lnSpc>
                <a:spcPct val="110000"/>
              </a:lnSpc>
              <a:spcBef>
                <a:spcPts val="0"/>
              </a:spcBef>
              <a:spcAft>
                <a:spcPts val="0"/>
              </a:spcAft>
              <a:buSzPct val="100000"/>
              <a:buChar char="•"/>
            </a:pPr>
            <a:r>
              <a:rPr lang="hr-HR" sz="2400" dirty="0">
                <a:latin typeface="Quattrocento Sans"/>
                <a:ea typeface="Quattrocento Sans"/>
                <a:cs typeface="Quattrocento Sans"/>
                <a:sym typeface="Quattrocento Sans"/>
              </a:rPr>
              <a:t>Stefan Michel vo svojom článku „Capture More Value“ </a:t>
            </a:r>
            <a:br>
              <a:rPr lang="hr-HR" sz="2400" dirty="0">
                <a:latin typeface="Quattrocento Sans"/>
                <a:ea typeface="Quattrocento Sans"/>
                <a:cs typeface="Quattrocento Sans"/>
                <a:sym typeface="Quattrocento Sans"/>
              </a:rPr>
            </a:br>
            <a:r>
              <a:rPr lang="hr-HR" sz="2400" dirty="0">
                <a:latin typeface="Quattrocento Sans"/>
                <a:ea typeface="Quattrocento Sans"/>
                <a:cs typeface="Quattrocento Sans"/>
                <a:sym typeface="Quattrocento Sans"/>
              </a:rPr>
              <a:t>v časopise Harvard Business Review vysvetľuje, prečo toľko spoločností zvyčajne nedostatočne investuje do optimalizácie získavania hodnoty a koľko sa vďaka tomuto prehliadnutiu stráca.</a:t>
            </a:r>
            <a:endParaRPr sz="2400" dirty="0">
              <a:latin typeface="Quattrocento Sans"/>
              <a:ea typeface="Quattrocento Sans"/>
              <a:cs typeface="Quattrocento Sans"/>
              <a:sym typeface="Quattrocento Sans"/>
            </a:endParaRPr>
          </a:p>
          <a:p>
            <a:pPr marL="228600" lvl="0" indent="-255270" algn="l" rtl="0">
              <a:lnSpc>
                <a:spcPct val="110000"/>
              </a:lnSpc>
              <a:spcBef>
                <a:spcPts val="2000"/>
              </a:spcBef>
              <a:spcAft>
                <a:spcPts val="0"/>
              </a:spcAft>
              <a:buSzPct val="100000"/>
              <a:buChar char="•"/>
            </a:pPr>
            <a:r>
              <a:rPr lang="hr-HR" sz="2400" dirty="0">
                <a:latin typeface="Quattrocento Sans"/>
                <a:ea typeface="Quattrocento Sans"/>
                <a:cs typeface="Quattrocento Sans"/>
                <a:sym typeface="Quattrocento Sans"/>
              </a:rPr>
              <a:t>Je dôležité poznamenať, že v digitálnom prostredí sú dôležité obidve inovácie - jedna pri vytváraní hodnoty, druhá pri jej získavaní.</a:t>
            </a:r>
            <a:endParaRPr sz="2400" dirty="0">
              <a:latin typeface="Quattrocento Sans"/>
              <a:ea typeface="Quattrocento Sans"/>
              <a:cs typeface="Quattrocento Sans"/>
              <a:sym typeface="Quattrocento Sans"/>
            </a:endParaRPr>
          </a:p>
          <a:p>
            <a:pPr marL="228600" lvl="0" indent="-255270" algn="l" rtl="0">
              <a:lnSpc>
                <a:spcPct val="110000"/>
              </a:lnSpc>
              <a:spcBef>
                <a:spcPts val="2000"/>
              </a:spcBef>
              <a:spcAft>
                <a:spcPts val="0"/>
              </a:spcAft>
              <a:buSzPct val="100000"/>
              <a:buChar char="•"/>
            </a:pPr>
            <a:r>
              <a:rPr lang="hr-HR" sz="2400" dirty="0">
                <a:latin typeface="Quattrocento Sans"/>
                <a:ea typeface="Quattrocento Sans"/>
                <a:cs typeface="Quattrocento Sans"/>
                <a:sym typeface="Quattrocento Sans"/>
              </a:rPr>
              <a:t>Napríklad Michel vysvetľuje, že Facebook má nespornú schopnosť vytvárať hodnotu pre zákazníkov. Ale ako svedčí vysoko volatilná cena akcií, nie je vôbec jasné, že spoločnosť má jasno v tom, ako zachytiť dostatočnú hodnotu na odôvodnenie svojej trhovej kapitalizácie a pomeru ceny akcie a jej výnosov.</a:t>
            </a:r>
            <a:endParaRPr dirty="0"/>
          </a:p>
        </p:txBody>
      </p:sp>
      <p:sp>
        <p:nvSpPr>
          <p:cNvPr id="595" name="Google Shape;595;p47"/>
          <p:cNvSpPr txBox="1"/>
          <p:nvPr/>
        </p:nvSpPr>
        <p:spPr>
          <a:xfrm>
            <a:off x="2527278" y="434141"/>
            <a:ext cx="7012200" cy="646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hr-HR" sz="3600" b="1" dirty="0">
                <a:solidFill>
                  <a:schemeClr val="accent6"/>
                </a:solidFill>
                <a:latin typeface="Quattrocento Sans"/>
                <a:ea typeface="Quattrocento Sans"/>
                <a:cs typeface="Quattrocento Sans"/>
                <a:sym typeface="Quattrocento Sans"/>
              </a:rPr>
              <a:t>Získajte vyššiu hodnotu</a:t>
            </a:r>
            <a:endParaRPr sz="3600" b="1" dirty="0">
              <a:solidFill>
                <a:schemeClr val="accent6"/>
              </a:solidFill>
              <a:latin typeface="Quattrocento Sans"/>
              <a:ea typeface="Quattrocento Sans"/>
              <a:cs typeface="Quattrocento Sans"/>
              <a:sym typeface="Quattrocento Sans"/>
            </a:endParaRPr>
          </a:p>
        </p:txBody>
      </p:sp>
      <p:sp>
        <p:nvSpPr>
          <p:cNvPr id="10" name="BlokTextu 9">
            <a:extLst>
              <a:ext uri="{FF2B5EF4-FFF2-40B4-BE49-F238E27FC236}">
                <a16:creationId xmlns:a16="http://schemas.microsoft.com/office/drawing/2014/main" id="{AD6BB28F-1DA0-493B-BEBC-6DB2E2A1D08B}"/>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2"/>
                                        </p:tgtEl>
                                        <p:attrNameLst>
                                          <p:attrName>style.visibility</p:attrName>
                                        </p:attrNameLst>
                                      </p:cBhvr>
                                      <p:to>
                                        <p:strVal val="visible"/>
                                      </p:to>
                                    </p:set>
                                    <p:animEffect transition="in" filter="fade">
                                      <p:cBhvr>
                                        <p:cTn id="7" dur="500"/>
                                        <p:tgtEl>
                                          <p:spTgt spid="59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91"/>
                                        </p:tgtEl>
                                        <p:attrNameLst>
                                          <p:attrName>style.visibility</p:attrName>
                                        </p:attrNameLst>
                                      </p:cBhvr>
                                      <p:to>
                                        <p:strVal val="visible"/>
                                      </p:to>
                                    </p:set>
                                    <p:animEffect transition="in" filter="fade">
                                      <p:cBhvr>
                                        <p:cTn id="11" dur="500"/>
                                        <p:tgtEl>
                                          <p:spTgt spid="59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93"/>
                                        </p:tgtEl>
                                        <p:attrNameLst>
                                          <p:attrName>style.visibility</p:attrName>
                                        </p:attrNameLst>
                                      </p:cBhvr>
                                      <p:to>
                                        <p:strVal val="visible"/>
                                      </p:to>
                                    </p:set>
                                    <p:animEffect transition="in" filter="fade">
                                      <p:cBhvr>
                                        <p:cTn id="15" dur="500"/>
                                        <p:tgtEl>
                                          <p:spTgt spid="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48"/>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602" name="Google Shape;602;p48"/>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603" name="Google Shape;603;p48"/>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4" name="Google Shape;604;p48"/>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5" name="Google Shape;605;p48"/>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6" name="Google Shape;606;p48"/>
          <p:cNvPicPr preferRelativeResize="0">
            <a:picLocks noGrp="1"/>
          </p:cNvPicPr>
          <p:nvPr>
            <p:ph type="body" idx="1"/>
          </p:nvPr>
        </p:nvPicPr>
        <p:blipFill rotWithShape="1">
          <a:blip r:embed="rId5">
            <a:alphaModFix/>
          </a:blip>
          <a:srcRect/>
          <a:stretch/>
        </p:blipFill>
        <p:spPr>
          <a:xfrm>
            <a:off x="2773276" y="1694291"/>
            <a:ext cx="5808749" cy="4285859"/>
          </a:xfrm>
          <a:prstGeom prst="rect">
            <a:avLst/>
          </a:prstGeom>
          <a:noFill/>
          <a:ln>
            <a:noFill/>
          </a:ln>
        </p:spPr>
      </p:pic>
      <p:sp>
        <p:nvSpPr>
          <p:cNvPr id="607" name="Google Shape;607;p48"/>
          <p:cNvSpPr txBox="1"/>
          <p:nvPr/>
        </p:nvSpPr>
        <p:spPr>
          <a:xfrm>
            <a:off x="2527278" y="434141"/>
            <a:ext cx="70122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1" dirty="0">
                <a:solidFill>
                  <a:schemeClr val="accent6"/>
                </a:solidFill>
                <a:latin typeface="Quattrocento Sans"/>
                <a:ea typeface="Quattrocento Sans"/>
                <a:cs typeface="Quattrocento Sans"/>
                <a:sym typeface="Quattrocento Sans"/>
              </a:rPr>
              <a:t>15 rôznych spôsobov, ako získať väčšiu hodnotu zo súčasnej tvorby hodnôt v podniku</a:t>
            </a:r>
            <a:endParaRPr dirty="0"/>
          </a:p>
        </p:txBody>
      </p:sp>
      <p:sp>
        <p:nvSpPr>
          <p:cNvPr id="608" name="Google Shape;608;p48"/>
          <p:cNvSpPr txBox="1"/>
          <p:nvPr/>
        </p:nvSpPr>
        <p:spPr>
          <a:xfrm>
            <a:off x="2773276" y="5980150"/>
            <a:ext cx="611028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b="1">
                <a:solidFill>
                  <a:schemeClr val="accent6"/>
                </a:solidFill>
                <a:latin typeface="Quattrocento Sans"/>
                <a:ea typeface="Quattrocento Sans"/>
                <a:cs typeface="Quattrocento Sans"/>
                <a:sym typeface="Quattrocento Sans"/>
              </a:rPr>
              <a:t>Zdroj</a:t>
            </a:r>
            <a:r>
              <a:rPr lang="hr-HR" sz="1400" b="1">
                <a:solidFill>
                  <a:schemeClr val="accent6"/>
                </a:solidFill>
                <a:latin typeface="Quattrocento Sans"/>
                <a:ea typeface="Quattrocento Sans"/>
                <a:cs typeface="Quattrocento Sans"/>
                <a:sym typeface="Quattrocento Sans"/>
              </a:rPr>
              <a:t>: Michel (2014)</a:t>
            </a:r>
            <a:endParaRPr sz="1400" b="1">
              <a:solidFill>
                <a:schemeClr val="accent6"/>
              </a:solidFill>
              <a:latin typeface="Quattrocento Sans"/>
              <a:ea typeface="Quattrocento Sans"/>
              <a:cs typeface="Quattrocento Sans"/>
              <a:sym typeface="Quattrocento Sans"/>
            </a:endParaRPr>
          </a:p>
        </p:txBody>
      </p:sp>
      <p:sp>
        <p:nvSpPr>
          <p:cNvPr id="11" name="BlokTextu 10">
            <a:extLst>
              <a:ext uri="{FF2B5EF4-FFF2-40B4-BE49-F238E27FC236}">
                <a16:creationId xmlns:a16="http://schemas.microsoft.com/office/drawing/2014/main" id="{B546164A-853D-4C85-BA04-B9B160D31841}"/>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4"/>
                                        </p:tgtEl>
                                        <p:attrNameLst>
                                          <p:attrName>style.visibility</p:attrName>
                                        </p:attrNameLst>
                                      </p:cBhvr>
                                      <p:to>
                                        <p:strVal val="visible"/>
                                      </p:to>
                                    </p:set>
                                    <p:animEffect transition="in" filter="fade">
                                      <p:cBhvr>
                                        <p:cTn id="7" dur="500"/>
                                        <p:tgtEl>
                                          <p:spTgt spid="6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3"/>
                                        </p:tgtEl>
                                        <p:attrNameLst>
                                          <p:attrName>style.visibility</p:attrName>
                                        </p:attrNameLst>
                                      </p:cBhvr>
                                      <p:to>
                                        <p:strVal val="visible"/>
                                      </p:to>
                                    </p:set>
                                    <p:animEffect transition="in" filter="fade">
                                      <p:cBhvr>
                                        <p:cTn id="11" dur="500"/>
                                        <p:tgtEl>
                                          <p:spTgt spid="60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05"/>
                                        </p:tgtEl>
                                        <p:attrNameLst>
                                          <p:attrName>style.visibility</p:attrName>
                                        </p:attrNameLst>
                                      </p:cBhvr>
                                      <p:to>
                                        <p:strVal val="visible"/>
                                      </p:to>
                                    </p:set>
                                    <p:animEffect transition="in" filter="fade">
                                      <p:cBhvr>
                                        <p:cTn id="15" dur="500"/>
                                        <p:tgtEl>
                                          <p:spTgt spid="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613" name="Google Shape;613;p49"/>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615" name="Google Shape;615;p49"/>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616" name="Google Shape;616;p49"/>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7" name="Google Shape;617;p49"/>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8" name="Google Shape;618;p49"/>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9" name="Google Shape;619;p49"/>
          <p:cNvSpPr txBox="1">
            <a:spLocks noGrp="1"/>
          </p:cNvSpPr>
          <p:nvPr>
            <p:ph type="body" idx="1"/>
          </p:nvPr>
        </p:nvSpPr>
        <p:spPr>
          <a:xfrm>
            <a:off x="2405848" y="1825625"/>
            <a:ext cx="8947951"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41300" algn="l" rtl="0">
              <a:lnSpc>
                <a:spcPct val="100000"/>
              </a:lnSpc>
              <a:spcBef>
                <a:spcPts val="0"/>
              </a:spcBef>
              <a:spcAft>
                <a:spcPts val="0"/>
              </a:spcAft>
              <a:buSzPts val="2000"/>
              <a:buChar char="•"/>
            </a:pPr>
            <a:r>
              <a:rPr lang="hr-HR" sz="2000" dirty="0">
                <a:latin typeface="Quattrocento Sans"/>
                <a:ea typeface="Quattrocento Sans"/>
                <a:cs typeface="Quattrocento Sans"/>
                <a:sym typeface="Quattrocento Sans"/>
              </a:rPr>
              <a:t>Baden-Fuller a Haefliger (2013) vysvetlili že vývoj technológie môže uľahčiť nové podnikateľské modely. </a:t>
            </a:r>
            <a:endParaRPr sz="2000" dirty="0">
              <a:latin typeface="Quattrocento Sans"/>
              <a:ea typeface="Quattrocento Sans"/>
              <a:cs typeface="Quattrocento Sans"/>
              <a:sym typeface="Quattrocento Sans"/>
            </a:endParaRPr>
          </a:p>
          <a:p>
            <a:pPr marL="228600" lvl="0" indent="-238125" algn="l" rtl="0">
              <a:lnSpc>
                <a:spcPct val="100000"/>
              </a:lnSpc>
              <a:spcBef>
                <a:spcPts val="2000"/>
              </a:spcBef>
              <a:spcAft>
                <a:spcPts val="0"/>
              </a:spcAft>
              <a:buClr>
                <a:schemeClr val="dk1"/>
              </a:buClr>
              <a:buSzPts val="2000"/>
              <a:buChar char="•"/>
            </a:pPr>
            <a:r>
              <a:rPr lang="hr-HR" sz="2000" dirty="0">
                <a:latin typeface="Quattrocento Sans"/>
                <a:ea typeface="Quattrocento Sans"/>
                <a:cs typeface="Quattrocento Sans"/>
                <a:sym typeface="Quattrocento Sans"/>
              </a:rPr>
              <a:t>Avšak inovácia podnikateľských modelov sa môže vyvinúť aj bez technologického rozvoja. Vo všeobecnosti podnikateľské modely a technológie zvyčajne na seba pôsobia. </a:t>
            </a:r>
            <a:endParaRPr sz="2000" dirty="0">
              <a:latin typeface="Quattrocento Sans"/>
              <a:ea typeface="Quattrocento Sans"/>
              <a:cs typeface="Quattrocento Sans"/>
              <a:sym typeface="Quattrocento Sans"/>
            </a:endParaRPr>
          </a:p>
          <a:p>
            <a:pPr marL="228600" lvl="0" indent="-241300" algn="l" rtl="0">
              <a:lnSpc>
                <a:spcPct val="100000"/>
              </a:lnSpc>
              <a:spcBef>
                <a:spcPts val="2000"/>
              </a:spcBef>
              <a:spcAft>
                <a:spcPts val="0"/>
              </a:spcAft>
              <a:buSzPts val="2000"/>
              <a:buChar char="•"/>
            </a:pPr>
            <a:r>
              <a:rPr lang="hr-HR" sz="2000" dirty="0">
                <a:latin typeface="Quattrocento Sans"/>
                <a:ea typeface="Quattrocento Sans"/>
                <a:cs typeface="Quattrocento Sans"/>
                <a:sym typeface="Quattrocento Sans"/>
              </a:rPr>
              <a:t>Napríklad pri založení Amazonu v roku 1995 použili novú technológiu, aby tradičný podnikateľský model zásielkového predaja, ktorý propagoval Sears Roebuck, fungoval dobre aj pre obchod s knihami. Spoločnosť Amazon nevymyslela nový podnikateľský model, rovnako ani spoločnosť Easy-Jet (jedna z najúspešnejších európskych nízkonákladových leteckých spoločností), keď kopírovala podnikateľský model propagovaný spoločnosťou Southwest Airlines. Amazon aj Easy Jet aplikovali známe podnikateľské modely a rozvíjali ich </a:t>
            </a:r>
            <a:br>
              <a:rPr lang="hr-HR" sz="2000" dirty="0">
                <a:latin typeface="Quattrocento Sans"/>
                <a:ea typeface="Quattrocento Sans"/>
                <a:cs typeface="Quattrocento Sans"/>
                <a:sym typeface="Quattrocento Sans"/>
              </a:rPr>
            </a:br>
            <a:r>
              <a:rPr lang="hr-HR" sz="2000" dirty="0">
                <a:latin typeface="Quattrocento Sans"/>
                <a:ea typeface="Quattrocento Sans"/>
                <a:cs typeface="Quattrocento Sans"/>
                <a:sym typeface="Quattrocento Sans"/>
              </a:rPr>
              <a:t>v nových kontextoch.</a:t>
            </a:r>
            <a:endParaRPr sz="2000" dirty="0">
              <a:latin typeface="Quattrocento Sans"/>
              <a:ea typeface="Quattrocento Sans"/>
              <a:cs typeface="Quattrocento Sans"/>
              <a:sym typeface="Quattrocento Sans"/>
            </a:endParaRPr>
          </a:p>
          <a:p>
            <a:pPr marL="0" lvl="0" indent="0" algn="l" rtl="0">
              <a:lnSpc>
                <a:spcPct val="100000"/>
              </a:lnSpc>
              <a:spcBef>
                <a:spcPts val="2000"/>
              </a:spcBef>
              <a:spcAft>
                <a:spcPts val="0"/>
              </a:spcAft>
              <a:buClr>
                <a:schemeClr val="dk1"/>
              </a:buClr>
              <a:buSzPts val="2000"/>
              <a:buNone/>
            </a:pPr>
            <a:endParaRPr sz="2000" dirty="0">
              <a:latin typeface="Quattrocento Sans"/>
              <a:ea typeface="Quattrocento Sans"/>
              <a:cs typeface="Quattrocento Sans"/>
              <a:sym typeface="Quattrocento Sans"/>
            </a:endParaRPr>
          </a:p>
        </p:txBody>
      </p:sp>
      <p:sp>
        <p:nvSpPr>
          <p:cNvPr id="620" name="Google Shape;620;p49"/>
          <p:cNvSpPr txBox="1"/>
          <p:nvPr/>
        </p:nvSpPr>
        <p:spPr>
          <a:xfrm>
            <a:off x="2527278" y="434141"/>
            <a:ext cx="7012200" cy="646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hr-HR" sz="3600" b="1" dirty="0">
                <a:solidFill>
                  <a:schemeClr val="accent6"/>
                </a:solidFill>
                <a:latin typeface="Quattrocento Sans"/>
                <a:ea typeface="Quattrocento Sans"/>
                <a:cs typeface="Quattrocento Sans"/>
                <a:sym typeface="Quattrocento Sans"/>
              </a:rPr>
              <a:t>Digitálne podnikateľské modely </a:t>
            </a:r>
            <a:endParaRPr sz="3600" b="1" dirty="0">
              <a:solidFill>
                <a:schemeClr val="accent6"/>
              </a:solidFill>
              <a:latin typeface="Quattrocento Sans"/>
              <a:ea typeface="Quattrocento Sans"/>
              <a:cs typeface="Quattrocento Sans"/>
              <a:sym typeface="Quattrocento Sans"/>
            </a:endParaRPr>
          </a:p>
        </p:txBody>
      </p:sp>
      <p:sp>
        <p:nvSpPr>
          <p:cNvPr id="10" name="BlokTextu 9">
            <a:extLst>
              <a:ext uri="{FF2B5EF4-FFF2-40B4-BE49-F238E27FC236}">
                <a16:creationId xmlns:a16="http://schemas.microsoft.com/office/drawing/2014/main" id="{F51C3AE1-6120-4942-A752-1CB5243B589D}"/>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7"/>
                                        </p:tgtEl>
                                        <p:attrNameLst>
                                          <p:attrName>style.visibility</p:attrName>
                                        </p:attrNameLst>
                                      </p:cBhvr>
                                      <p:to>
                                        <p:strVal val="visible"/>
                                      </p:to>
                                    </p:set>
                                    <p:animEffect transition="in" filter="fade">
                                      <p:cBhvr>
                                        <p:cTn id="7" dur="500"/>
                                        <p:tgtEl>
                                          <p:spTgt spid="6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6"/>
                                        </p:tgtEl>
                                        <p:attrNameLst>
                                          <p:attrName>style.visibility</p:attrName>
                                        </p:attrNameLst>
                                      </p:cBhvr>
                                      <p:to>
                                        <p:strVal val="visible"/>
                                      </p:to>
                                    </p:set>
                                    <p:animEffect transition="in" filter="fade">
                                      <p:cBhvr>
                                        <p:cTn id="11" dur="500"/>
                                        <p:tgtEl>
                                          <p:spTgt spid="6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8"/>
                                        </p:tgtEl>
                                        <p:attrNameLst>
                                          <p:attrName>style.visibility</p:attrName>
                                        </p:attrNameLst>
                                      </p:cBhvr>
                                      <p:to>
                                        <p:strVal val="visible"/>
                                      </p:to>
                                    </p:set>
                                    <p:animEffect transition="in" filter="fade">
                                      <p:cBhvr>
                                        <p:cTn id="15" dur="500"/>
                                        <p:tgtEl>
                                          <p:spTgt spid="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pic>
        <p:nvPicPr>
          <p:cNvPr id="625" name="Google Shape;625;p50"/>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627" name="Google Shape;627;p50"/>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628" name="Google Shape;628;p50"/>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9" name="Google Shape;629;p50"/>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0" name="Google Shape;630;p50"/>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1" name="Google Shape;631;p50"/>
          <p:cNvSpPr txBox="1">
            <a:spLocks noGrp="1"/>
          </p:cNvSpPr>
          <p:nvPr>
            <p:ph type="body" idx="1"/>
          </p:nvPr>
        </p:nvSpPr>
        <p:spPr>
          <a:xfrm>
            <a:off x="2405848" y="1825625"/>
            <a:ext cx="8947951" cy="4351338"/>
          </a:xfrm>
          <a:prstGeom prst="rect">
            <a:avLst/>
          </a:prstGeom>
          <a:noFill/>
          <a:ln>
            <a:noFill/>
          </a:ln>
        </p:spPr>
        <p:txBody>
          <a:bodyPr spcFirstLastPara="1" wrap="square" lIns="91425" tIns="45700" rIns="91425" bIns="45700" anchor="t" anchorCtr="0">
            <a:normAutofit/>
          </a:bodyPr>
          <a:lstStyle/>
          <a:p>
            <a:pPr marL="228600" lvl="0" indent="-228600">
              <a:lnSpc>
                <a:spcPct val="100000"/>
              </a:lnSpc>
              <a:spcBef>
                <a:spcPts val="0"/>
              </a:spcBef>
              <a:buSzPts val="2000"/>
            </a:pPr>
            <a:r>
              <a:rPr lang="hr-HR" sz="2000" dirty="0">
                <a:latin typeface="Quattrocento Sans"/>
                <a:ea typeface="Quattrocento Sans"/>
                <a:cs typeface="Quattrocento Sans"/>
                <a:sym typeface="Quattrocento Sans"/>
              </a:rPr>
              <a:t>V kontraste obojstranná platforma Google, ktorá je dynamickým vyhľadávačom, založeným v roku 2003, nebola iba technologický skok - bol to taktiež pokrok v podnikateľskom modeli. </a:t>
            </a:r>
            <a:endParaRPr sz="2000" dirty="0">
              <a:latin typeface="Quattrocento Sans"/>
              <a:ea typeface="Quattrocento Sans"/>
              <a:cs typeface="Quattrocento Sans"/>
              <a:sym typeface="Quattrocento Sans"/>
            </a:endParaRPr>
          </a:p>
          <a:p>
            <a:pPr marL="228600" lvl="0" indent="-241300" algn="l" rtl="0">
              <a:lnSpc>
                <a:spcPct val="100000"/>
              </a:lnSpc>
              <a:spcBef>
                <a:spcPts val="2000"/>
              </a:spcBef>
              <a:spcAft>
                <a:spcPts val="0"/>
              </a:spcAft>
              <a:buSzPts val="2000"/>
              <a:buChar char="•"/>
            </a:pPr>
            <a:r>
              <a:rPr lang="hr-HR" sz="2000" dirty="0">
                <a:latin typeface="Quattrocento Sans"/>
                <a:ea typeface="Quattrocento Sans"/>
                <a:cs typeface="Quattrocento Sans"/>
                <a:sym typeface="Quattrocento Sans"/>
              </a:rPr>
              <a:t>Google použil “Adwords”,  aby poskytol rozhranie pre inzerentov spoločností, (jedna strana obojstrannej platformy), ktorých výber priamo ovplyvňoval vyhľadávanie používateľov na druhej strane platformy (Baden-Fuller </a:t>
            </a:r>
            <a:br>
              <a:rPr lang="hr-HR" sz="2000" dirty="0">
                <a:latin typeface="Quattrocento Sans"/>
                <a:ea typeface="Quattrocento Sans"/>
                <a:cs typeface="Quattrocento Sans"/>
                <a:sym typeface="Quattrocento Sans"/>
              </a:rPr>
            </a:br>
            <a:r>
              <a:rPr lang="hr-HR" sz="2000" dirty="0">
                <a:latin typeface="Quattrocento Sans"/>
                <a:ea typeface="Quattrocento Sans"/>
                <a:cs typeface="Quattrocento Sans"/>
                <a:sym typeface="Quattrocento Sans"/>
              </a:rPr>
              <a:t>a Haefliger, 2013).</a:t>
            </a:r>
            <a:endParaRPr sz="2000" dirty="0">
              <a:latin typeface="Quattrocento Sans"/>
              <a:ea typeface="Quattrocento Sans"/>
              <a:cs typeface="Quattrocento Sans"/>
              <a:sym typeface="Quattrocento Sans"/>
            </a:endParaRPr>
          </a:p>
        </p:txBody>
      </p:sp>
      <p:sp>
        <p:nvSpPr>
          <p:cNvPr id="632" name="Google Shape;632;p50"/>
          <p:cNvSpPr txBox="1"/>
          <p:nvPr/>
        </p:nvSpPr>
        <p:spPr>
          <a:xfrm>
            <a:off x="2527278" y="434141"/>
            <a:ext cx="7012200" cy="646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hr-HR" sz="3600" b="1" dirty="0">
                <a:solidFill>
                  <a:schemeClr val="accent6"/>
                </a:solidFill>
                <a:latin typeface="Quattrocento Sans"/>
                <a:ea typeface="Quattrocento Sans"/>
                <a:cs typeface="Quattrocento Sans"/>
                <a:sym typeface="Quattrocento Sans"/>
              </a:rPr>
              <a:t>Digitálne podnikateľské modely 	</a:t>
            </a:r>
            <a:endParaRPr sz="3600" b="1" dirty="0">
              <a:solidFill>
                <a:schemeClr val="accent6"/>
              </a:solidFill>
              <a:latin typeface="Quattrocento Sans"/>
              <a:ea typeface="Quattrocento Sans"/>
              <a:cs typeface="Quattrocento Sans"/>
              <a:sym typeface="Quattrocento Sans"/>
            </a:endParaRPr>
          </a:p>
        </p:txBody>
      </p:sp>
      <p:sp>
        <p:nvSpPr>
          <p:cNvPr id="10" name="BlokTextu 9">
            <a:extLst>
              <a:ext uri="{FF2B5EF4-FFF2-40B4-BE49-F238E27FC236}">
                <a16:creationId xmlns:a16="http://schemas.microsoft.com/office/drawing/2014/main" id="{B14B81AD-9D3C-4FC4-B311-9A8860CC62F1}"/>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9"/>
                                        </p:tgtEl>
                                        <p:attrNameLst>
                                          <p:attrName>style.visibility</p:attrName>
                                        </p:attrNameLst>
                                      </p:cBhvr>
                                      <p:to>
                                        <p:strVal val="visible"/>
                                      </p:to>
                                    </p:set>
                                    <p:animEffect transition="in" filter="fade">
                                      <p:cBhvr>
                                        <p:cTn id="7" dur="500"/>
                                        <p:tgtEl>
                                          <p:spTgt spid="6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8"/>
                                        </p:tgtEl>
                                        <p:attrNameLst>
                                          <p:attrName>style.visibility</p:attrName>
                                        </p:attrNameLst>
                                      </p:cBhvr>
                                      <p:to>
                                        <p:strVal val="visible"/>
                                      </p:to>
                                    </p:set>
                                    <p:animEffect transition="in" filter="fade">
                                      <p:cBhvr>
                                        <p:cTn id="11" dur="500"/>
                                        <p:tgtEl>
                                          <p:spTgt spid="6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30"/>
                                        </p:tgtEl>
                                        <p:attrNameLst>
                                          <p:attrName>style.visibility</p:attrName>
                                        </p:attrNameLst>
                                      </p:cBhvr>
                                      <p:to>
                                        <p:strVal val="visible"/>
                                      </p:to>
                                    </p:set>
                                    <p:animEffect transition="in" filter="fade">
                                      <p:cBhvr>
                                        <p:cTn id="15" dur="500"/>
                                        <p:tgtEl>
                                          <p:spTgt spid="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637" name="Google Shape;637;p51"/>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639" name="Google Shape;639;p51"/>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640" name="Google Shape;640;p51"/>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1" name="Google Shape;641;p51"/>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2" name="Google Shape;642;p51"/>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3" name="Google Shape;643;p51"/>
          <p:cNvSpPr txBox="1"/>
          <p:nvPr/>
        </p:nvSpPr>
        <p:spPr>
          <a:xfrm>
            <a:off x="2527278" y="434141"/>
            <a:ext cx="7012200" cy="1200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hr-HR" sz="3600" b="1" dirty="0">
                <a:solidFill>
                  <a:schemeClr val="accent6"/>
                </a:solidFill>
                <a:latin typeface="Quattrocento Sans"/>
                <a:ea typeface="Quattrocento Sans"/>
                <a:cs typeface="Quattrocento Sans"/>
                <a:sym typeface="Quattrocento Sans"/>
              </a:rPr>
              <a:t>Digitálne podnikateľské modely </a:t>
            </a:r>
            <a:br>
              <a:rPr lang="hr-HR" sz="3600" b="1" dirty="0">
                <a:solidFill>
                  <a:schemeClr val="accent6"/>
                </a:solidFill>
                <a:latin typeface="Quattrocento Sans"/>
                <a:ea typeface="Quattrocento Sans"/>
                <a:cs typeface="Quattrocento Sans"/>
                <a:sym typeface="Quattrocento Sans"/>
              </a:rPr>
            </a:br>
            <a:r>
              <a:rPr lang="hr-HR" sz="3600" b="1" dirty="0">
                <a:solidFill>
                  <a:schemeClr val="accent6"/>
                </a:solidFill>
                <a:latin typeface="Quattrocento Sans"/>
                <a:ea typeface="Quattrocento Sans"/>
                <a:cs typeface="Quattrocento Sans"/>
                <a:sym typeface="Quattrocento Sans"/>
              </a:rPr>
              <a:t>s príkladmi</a:t>
            </a:r>
            <a:endParaRPr dirty="0"/>
          </a:p>
        </p:txBody>
      </p:sp>
      <p:pic>
        <p:nvPicPr>
          <p:cNvPr id="644" name="Google Shape;644;p51" descr="igital-business-models"/>
          <p:cNvPicPr preferRelativeResize="0">
            <a:picLocks noGrp="1"/>
          </p:cNvPicPr>
          <p:nvPr>
            <p:ph type="body" idx="1"/>
          </p:nvPr>
        </p:nvPicPr>
        <p:blipFill rotWithShape="1">
          <a:blip r:embed="rId5">
            <a:alphaModFix/>
          </a:blip>
          <a:srcRect l="1043" b="6008"/>
          <a:stretch/>
        </p:blipFill>
        <p:spPr>
          <a:xfrm>
            <a:off x="2527278" y="1694291"/>
            <a:ext cx="6074194" cy="4351338"/>
          </a:xfrm>
          <a:prstGeom prst="rect">
            <a:avLst/>
          </a:prstGeom>
          <a:noFill/>
          <a:ln>
            <a:noFill/>
          </a:ln>
        </p:spPr>
      </p:pic>
      <p:sp>
        <p:nvSpPr>
          <p:cNvPr id="645" name="Google Shape;645;p51"/>
          <p:cNvSpPr txBox="1"/>
          <p:nvPr/>
        </p:nvSpPr>
        <p:spPr>
          <a:xfrm>
            <a:off x="9039225" y="3149084"/>
            <a:ext cx="2821800" cy="110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600" b="1">
                <a:solidFill>
                  <a:schemeClr val="accent6"/>
                </a:solidFill>
                <a:latin typeface="Quattrocento Sans"/>
                <a:ea typeface="Quattrocento Sans"/>
                <a:cs typeface="Quattrocento Sans"/>
                <a:sym typeface="Quattrocento Sans"/>
              </a:rPr>
              <a:t>Zdroj:  </a:t>
            </a:r>
            <a:r>
              <a:rPr lang="hr-HR" sz="1600" b="1" u="sng">
                <a:solidFill>
                  <a:schemeClr val="hlink"/>
                </a:solidFill>
                <a:latin typeface="Quattrocento Sans"/>
                <a:ea typeface="Quattrocento Sans"/>
                <a:cs typeface="Quattrocento Sans"/>
                <a:sym typeface="Quattrocento Sans"/>
                <a:hlinkClick r:id="rId6"/>
              </a:rPr>
              <a:t>https://fourweekmba.com/digital-business-models/</a:t>
            </a:r>
            <a:endParaRPr sz="1600" b="1">
              <a:solidFill>
                <a:schemeClr val="accent6"/>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800" b="1">
              <a:solidFill>
                <a:schemeClr val="accent6"/>
              </a:solidFill>
              <a:latin typeface="Quattrocento Sans"/>
              <a:ea typeface="Quattrocento Sans"/>
              <a:cs typeface="Quattrocento Sans"/>
              <a:sym typeface="Quattrocento Sans"/>
            </a:endParaRPr>
          </a:p>
        </p:txBody>
      </p:sp>
      <p:sp>
        <p:nvSpPr>
          <p:cNvPr id="11" name="BlokTextu 10">
            <a:extLst>
              <a:ext uri="{FF2B5EF4-FFF2-40B4-BE49-F238E27FC236}">
                <a16:creationId xmlns:a16="http://schemas.microsoft.com/office/drawing/2014/main" id="{CA4F2EF9-6E7B-4711-A0E5-C8AF0A388009}"/>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1"/>
                                        </p:tgtEl>
                                        <p:attrNameLst>
                                          <p:attrName>style.visibility</p:attrName>
                                        </p:attrNameLst>
                                      </p:cBhvr>
                                      <p:to>
                                        <p:strVal val="visible"/>
                                      </p:to>
                                    </p:set>
                                    <p:animEffect transition="in" filter="fade">
                                      <p:cBhvr>
                                        <p:cTn id="7" dur="500"/>
                                        <p:tgtEl>
                                          <p:spTgt spid="64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40"/>
                                        </p:tgtEl>
                                        <p:attrNameLst>
                                          <p:attrName>style.visibility</p:attrName>
                                        </p:attrNameLst>
                                      </p:cBhvr>
                                      <p:to>
                                        <p:strVal val="visible"/>
                                      </p:to>
                                    </p:set>
                                    <p:animEffect transition="in" filter="fade">
                                      <p:cBhvr>
                                        <p:cTn id="11" dur="500"/>
                                        <p:tgtEl>
                                          <p:spTgt spid="64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42"/>
                                        </p:tgtEl>
                                        <p:attrNameLst>
                                          <p:attrName>style.visibility</p:attrName>
                                        </p:attrNameLst>
                                      </p:cBhvr>
                                      <p:to>
                                        <p:strVal val="visible"/>
                                      </p:to>
                                    </p:set>
                                    <p:animEffect transition="in" filter="fade">
                                      <p:cBhvr>
                                        <p:cTn id="15" dur="500"/>
                                        <p:tgtEl>
                                          <p:spTgt spid="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6"/>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127" name="Google Shape;127;p16"/>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128" name="Google Shape;128;p16"/>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16"/>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16"/>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6" descr="Most Valuable Brands | P&amp;BC Blo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16"/>
          <p:cNvSpPr/>
          <p:nvPr/>
        </p:nvSpPr>
        <p:spPr>
          <a:xfrm>
            <a:off x="2483621" y="2246755"/>
            <a:ext cx="8982348" cy="172354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r-HR" sz="4400" b="1" kern="1200" dirty="0">
                <a:solidFill>
                  <a:prstClr val="black"/>
                </a:solidFill>
                <a:latin typeface="Segoe Print" pitchFamily="2" charset="0"/>
                <a:ea typeface="+mn-ea"/>
                <a:cs typeface="+mn-cs"/>
                <a:sym typeface="Quattrocento Sans"/>
              </a:rPr>
              <a:t>Stanovenie stratégie získavania hodnoty</a:t>
            </a:r>
            <a:endParaRPr sz="4400" b="1" kern="1200" dirty="0">
              <a:solidFill>
                <a:prstClr val="black"/>
              </a:solidFill>
              <a:latin typeface="Segoe Print" pitchFamily="2" charset="0"/>
              <a:ea typeface="+mn-ea"/>
              <a:cs typeface="+mn-cs"/>
            </a:endParaRPr>
          </a:p>
          <a:p>
            <a:pPr marL="285750" marR="0" lvl="0" indent="-171450" algn="l" rtl="0">
              <a:spcBef>
                <a:spcPts val="0"/>
              </a:spcBef>
              <a:spcAft>
                <a:spcPts val="0"/>
              </a:spcAft>
              <a:buClr>
                <a:schemeClr val="dk1"/>
              </a:buClr>
              <a:buSzPts val="1800"/>
              <a:buFont typeface="Arial"/>
              <a:buNone/>
            </a:pPr>
            <a:endParaRPr sz="1800" dirty="0">
              <a:solidFill>
                <a:srgbClr val="548135"/>
              </a:solidFill>
              <a:latin typeface="Quattrocento Sans"/>
              <a:ea typeface="Quattrocento Sans"/>
              <a:cs typeface="Quattrocento Sans"/>
              <a:sym typeface="Quattrocento Sans"/>
            </a:endParaRPr>
          </a:p>
        </p:txBody>
      </p:sp>
      <p:sp>
        <p:nvSpPr>
          <p:cNvPr id="10" name="BlokTextu 9">
            <a:extLst>
              <a:ext uri="{FF2B5EF4-FFF2-40B4-BE49-F238E27FC236}">
                <a16:creationId xmlns:a16="http://schemas.microsoft.com/office/drawing/2014/main" id="{CA1825FE-8A37-4675-ADDE-9DF5954E1E63}"/>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Effect transition="in" filter="fade">
                                      <p:cBhvr>
                                        <p:cTn id="11" dur="500"/>
                                        <p:tgtEl>
                                          <p:spTgt spid="1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Google Shape;650;p52"/>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652" name="Google Shape;652;p52"/>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653" name="Google Shape;653;p52"/>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4" name="Google Shape;654;p52"/>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5" name="Google Shape;655;p52"/>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6" name="Google Shape;656;p52"/>
          <p:cNvSpPr/>
          <p:nvPr/>
        </p:nvSpPr>
        <p:spPr>
          <a:xfrm>
            <a:off x="5102183" y="1068278"/>
            <a:ext cx="262642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2400" b="1" dirty="0">
                <a:solidFill>
                  <a:srgbClr val="2F5496"/>
                </a:solidFill>
                <a:latin typeface="Calibri"/>
                <a:ea typeface="Calibri"/>
                <a:cs typeface="Calibri"/>
                <a:sym typeface="Calibri"/>
              </a:rPr>
              <a:t>SOCIÁLNE SIETE</a:t>
            </a:r>
            <a:endParaRPr sz="2400" b="1" dirty="0">
              <a:solidFill>
                <a:srgbClr val="2F5496"/>
              </a:solidFill>
              <a:latin typeface="Calibri"/>
              <a:ea typeface="Calibri"/>
              <a:cs typeface="Calibri"/>
              <a:sym typeface="Calibri"/>
            </a:endParaRPr>
          </a:p>
        </p:txBody>
      </p:sp>
      <p:sp>
        <p:nvSpPr>
          <p:cNvPr id="657" name="Google Shape;657;p52"/>
          <p:cNvSpPr/>
          <p:nvPr/>
        </p:nvSpPr>
        <p:spPr>
          <a:xfrm>
            <a:off x="3976682" y="2478037"/>
            <a:ext cx="1860508" cy="1693572"/>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8" name="Google Shape;658;p52"/>
          <p:cNvSpPr/>
          <p:nvPr/>
        </p:nvSpPr>
        <p:spPr>
          <a:xfrm>
            <a:off x="7414871" y="2478037"/>
            <a:ext cx="1860508" cy="1693572"/>
          </a:xfrm>
          <a:prstGeom prst="ellipse">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9" name="Google Shape;659;p52"/>
          <p:cNvSpPr/>
          <p:nvPr/>
        </p:nvSpPr>
        <p:spPr>
          <a:xfrm>
            <a:off x="4723579" y="2984304"/>
            <a:ext cx="366713" cy="681037"/>
          </a:xfrm>
          <a:custGeom>
            <a:avLst/>
            <a:gdLst/>
            <a:ahLst/>
            <a:cxnLst/>
            <a:rect l="l" t="t" r="r" b="b"/>
            <a:pathLst>
              <a:path w="249" h="453" extrusionOk="0">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lt1"/>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60" name="Google Shape;660;p52"/>
          <p:cNvPicPr preferRelativeResize="0"/>
          <p:nvPr/>
        </p:nvPicPr>
        <p:blipFill rotWithShape="1">
          <a:blip r:embed="rId5">
            <a:alphaModFix/>
          </a:blip>
          <a:srcRect/>
          <a:stretch/>
        </p:blipFill>
        <p:spPr>
          <a:xfrm>
            <a:off x="7596279" y="2984304"/>
            <a:ext cx="1497692" cy="687465"/>
          </a:xfrm>
          <a:prstGeom prst="rect">
            <a:avLst/>
          </a:prstGeom>
          <a:noFill/>
          <a:ln>
            <a:noFill/>
          </a:ln>
        </p:spPr>
      </p:pic>
      <p:sp>
        <p:nvSpPr>
          <p:cNvPr id="661" name="Google Shape;661;p52"/>
          <p:cNvSpPr txBox="1"/>
          <p:nvPr/>
        </p:nvSpPr>
        <p:spPr>
          <a:xfrm>
            <a:off x="4180482" y="4493210"/>
            <a:ext cx="14529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a:solidFill>
                  <a:schemeClr val="dk1"/>
                </a:solidFill>
                <a:latin typeface="Calibri"/>
                <a:ea typeface="Calibri"/>
                <a:cs typeface="Calibri"/>
                <a:sym typeface="Calibri"/>
              </a:rPr>
              <a:t>FACEBOOK</a:t>
            </a:r>
            <a:endParaRPr/>
          </a:p>
        </p:txBody>
      </p:sp>
      <p:sp>
        <p:nvSpPr>
          <p:cNvPr id="662" name="Google Shape;662;p52"/>
          <p:cNvSpPr txBox="1"/>
          <p:nvPr/>
        </p:nvSpPr>
        <p:spPr>
          <a:xfrm>
            <a:off x="7821637" y="4493210"/>
            <a:ext cx="12723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a:solidFill>
                  <a:schemeClr val="dk1"/>
                </a:solidFill>
                <a:latin typeface="Calibri"/>
                <a:ea typeface="Calibri"/>
                <a:cs typeface="Calibri"/>
                <a:sym typeface="Calibri"/>
              </a:rPr>
              <a:t>YOUTUBE</a:t>
            </a:r>
            <a:endParaRPr/>
          </a:p>
        </p:txBody>
      </p:sp>
      <p:pic>
        <p:nvPicPr>
          <p:cNvPr id="663" name="Google Shape;663;p52"/>
          <p:cNvPicPr preferRelativeResize="0"/>
          <p:nvPr/>
        </p:nvPicPr>
        <p:blipFill rotWithShape="1">
          <a:blip r:embed="rId6">
            <a:alphaModFix/>
          </a:blip>
          <a:srcRect/>
          <a:stretch/>
        </p:blipFill>
        <p:spPr>
          <a:xfrm>
            <a:off x="3923961" y="4961568"/>
            <a:ext cx="1599235" cy="247396"/>
          </a:xfrm>
          <a:prstGeom prst="rect">
            <a:avLst/>
          </a:prstGeom>
          <a:noFill/>
          <a:ln>
            <a:noFill/>
          </a:ln>
        </p:spPr>
      </p:pic>
      <p:pic>
        <p:nvPicPr>
          <p:cNvPr id="664" name="Google Shape;664;p52"/>
          <p:cNvPicPr preferRelativeResize="0"/>
          <p:nvPr/>
        </p:nvPicPr>
        <p:blipFill rotWithShape="1">
          <a:blip r:embed="rId6">
            <a:alphaModFix/>
          </a:blip>
          <a:srcRect/>
          <a:stretch/>
        </p:blipFill>
        <p:spPr>
          <a:xfrm>
            <a:off x="7545507" y="4960631"/>
            <a:ext cx="1599235" cy="247396"/>
          </a:xfrm>
          <a:prstGeom prst="rect">
            <a:avLst/>
          </a:prstGeom>
          <a:noFill/>
          <a:ln>
            <a:noFill/>
          </a:ln>
        </p:spPr>
      </p:pic>
      <p:sp>
        <p:nvSpPr>
          <p:cNvPr id="17" name="BlokTextu 16">
            <a:extLst>
              <a:ext uri="{FF2B5EF4-FFF2-40B4-BE49-F238E27FC236}">
                <a16:creationId xmlns:a16="http://schemas.microsoft.com/office/drawing/2014/main" id="{9A7997C4-7B90-44BF-8FE7-1A5330686337}"/>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4"/>
                                        </p:tgtEl>
                                        <p:attrNameLst>
                                          <p:attrName>style.visibility</p:attrName>
                                        </p:attrNameLst>
                                      </p:cBhvr>
                                      <p:to>
                                        <p:strVal val="visible"/>
                                      </p:to>
                                    </p:set>
                                    <p:animEffect transition="in" filter="fade">
                                      <p:cBhvr>
                                        <p:cTn id="7" dur="500"/>
                                        <p:tgtEl>
                                          <p:spTgt spid="65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53"/>
                                        </p:tgtEl>
                                        <p:attrNameLst>
                                          <p:attrName>style.visibility</p:attrName>
                                        </p:attrNameLst>
                                      </p:cBhvr>
                                      <p:to>
                                        <p:strVal val="visible"/>
                                      </p:to>
                                    </p:set>
                                    <p:animEffect transition="in" filter="fade">
                                      <p:cBhvr>
                                        <p:cTn id="11" dur="500"/>
                                        <p:tgtEl>
                                          <p:spTgt spid="65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55"/>
                                        </p:tgtEl>
                                        <p:attrNameLst>
                                          <p:attrName>style.visibility</p:attrName>
                                        </p:attrNameLst>
                                      </p:cBhvr>
                                      <p:to>
                                        <p:strVal val="visible"/>
                                      </p:to>
                                    </p:set>
                                    <p:animEffect transition="in" filter="fade">
                                      <p:cBhvr>
                                        <p:cTn id="15" dur="500"/>
                                        <p:tgtEl>
                                          <p:spTgt spid="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pic>
        <p:nvPicPr>
          <p:cNvPr id="669" name="Google Shape;669;p53"/>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671" name="Google Shape;671;p53"/>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672" name="Google Shape;672;p53"/>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3" name="Google Shape;673;p53"/>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4" name="Google Shape;674;p53"/>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BlokTextu 8">
            <a:extLst>
              <a:ext uri="{FF2B5EF4-FFF2-40B4-BE49-F238E27FC236}">
                <a16:creationId xmlns:a16="http://schemas.microsoft.com/office/drawing/2014/main" id="{BA77415E-3473-4C9B-B373-6D2842F79DB9}"/>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
        <p:nvSpPr>
          <p:cNvPr id="10" name="Google Shape;656;p52">
            <a:extLst>
              <a:ext uri="{FF2B5EF4-FFF2-40B4-BE49-F238E27FC236}">
                <a16:creationId xmlns:a16="http://schemas.microsoft.com/office/drawing/2014/main" id="{E66DD606-62CF-4E7C-8410-5BD55B17F9C1}"/>
              </a:ext>
            </a:extLst>
          </p:cNvPr>
          <p:cNvSpPr/>
          <p:nvPr/>
        </p:nvSpPr>
        <p:spPr>
          <a:xfrm>
            <a:off x="4402319" y="3198167"/>
            <a:ext cx="542983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4000" b="1" dirty="0">
                <a:solidFill>
                  <a:srgbClr val="2F5496"/>
                </a:solidFill>
                <a:latin typeface="Calibri"/>
                <a:ea typeface="Calibri"/>
                <a:cs typeface="Calibri"/>
                <a:sym typeface="Calibri"/>
              </a:rPr>
              <a:t>Ďakujeme za pozornosť</a:t>
            </a:r>
            <a:endParaRPr sz="4000" b="1" dirty="0">
              <a:solidFill>
                <a:srgbClr val="2F549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73"/>
                                        </p:tgtEl>
                                        <p:attrNameLst>
                                          <p:attrName>style.visibility</p:attrName>
                                        </p:attrNameLst>
                                      </p:cBhvr>
                                      <p:to>
                                        <p:strVal val="visible"/>
                                      </p:to>
                                    </p:set>
                                    <p:animEffect transition="in" filter="fade">
                                      <p:cBhvr>
                                        <p:cTn id="7" dur="500"/>
                                        <p:tgtEl>
                                          <p:spTgt spid="67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72"/>
                                        </p:tgtEl>
                                        <p:attrNameLst>
                                          <p:attrName>style.visibility</p:attrName>
                                        </p:attrNameLst>
                                      </p:cBhvr>
                                      <p:to>
                                        <p:strVal val="visible"/>
                                      </p:to>
                                    </p:set>
                                    <p:animEffect transition="in" filter="fade">
                                      <p:cBhvr>
                                        <p:cTn id="11" dur="500"/>
                                        <p:tgtEl>
                                          <p:spTgt spid="67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74"/>
                                        </p:tgtEl>
                                        <p:attrNameLst>
                                          <p:attrName>style.visibility</p:attrName>
                                        </p:attrNameLst>
                                      </p:cBhvr>
                                      <p:to>
                                        <p:strVal val="visible"/>
                                      </p:to>
                                    </p:set>
                                    <p:animEffect transition="in" filter="fade">
                                      <p:cBhvr>
                                        <p:cTn id="15" dur="500"/>
                                        <p:tgtEl>
                                          <p:spTgt spid="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7"/>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139" name="Google Shape;139;p17"/>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140" name="Google Shape;140;p17"/>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17"/>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17"/>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144" name="Google Shape;144;p17"/>
          <p:cNvPicPr preferRelativeResize="0"/>
          <p:nvPr/>
        </p:nvPicPr>
        <p:blipFill rotWithShape="1">
          <a:blip r:embed="rId5">
            <a:alphaModFix/>
          </a:blip>
          <a:srcRect/>
          <a:stretch/>
        </p:blipFill>
        <p:spPr>
          <a:xfrm>
            <a:off x="2527609" y="1494322"/>
            <a:ext cx="6465471" cy="3565950"/>
          </a:xfrm>
          <a:prstGeom prst="rect">
            <a:avLst/>
          </a:prstGeom>
          <a:noFill/>
          <a:ln>
            <a:noFill/>
          </a:ln>
        </p:spPr>
      </p:pic>
      <p:sp>
        <p:nvSpPr>
          <p:cNvPr id="145" name="Google Shape;145;p17"/>
          <p:cNvSpPr txBox="1"/>
          <p:nvPr/>
        </p:nvSpPr>
        <p:spPr>
          <a:xfrm>
            <a:off x="2527609" y="5310346"/>
            <a:ext cx="61122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6"/>
              </a:buClr>
              <a:buSzPts val="1600"/>
              <a:buFont typeface="Quattrocento Sans"/>
              <a:buNone/>
            </a:pPr>
            <a:r>
              <a:rPr lang="hr-HR" sz="1600" b="1">
                <a:solidFill>
                  <a:schemeClr val="accent6"/>
                </a:solidFill>
                <a:latin typeface="Quattrocento Sans"/>
                <a:ea typeface="Quattrocento Sans"/>
                <a:cs typeface="Quattrocento Sans"/>
                <a:sym typeface="Quattrocento Sans"/>
              </a:rPr>
              <a:t>Zdroj: Rachinger, et. al. (2019)</a:t>
            </a:r>
            <a:endParaRPr/>
          </a:p>
        </p:txBody>
      </p:sp>
      <p:sp>
        <p:nvSpPr>
          <p:cNvPr id="146" name="Google Shape;146;p17"/>
          <p:cNvSpPr txBox="1"/>
          <p:nvPr/>
        </p:nvSpPr>
        <p:spPr>
          <a:xfrm>
            <a:off x="2527278" y="434141"/>
            <a:ext cx="7012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3600" b="1">
                <a:solidFill>
                  <a:schemeClr val="accent6"/>
                </a:solidFill>
                <a:latin typeface="Quattrocento Sans"/>
                <a:ea typeface="Quattrocento Sans"/>
                <a:cs typeface="Quattrocento Sans"/>
                <a:sym typeface="Quattrocento Sans"/>
              </a:rPr>
              <a:t>Ako to do seba zapadá ? </a:t>
            </a:r>
            <a:endParaRPr sz="3600" b="1">
              <a:solidFill>
                <a:schemeClr val="accent6"/>
              </a:solidFill>
              <a:latin typeface="Quattrocento Sans"/>
              <a:ea typeface="Quattrocento Sans"/>
              <a:cs typeface="Quattrocento Sans"/>
              <a:sym typeface="Quattrocento Sans"/>
            </a:endParaRPr>
          </a:p>
        </p:txBody>
      </p:sp>
      <p:sp>
        <p:nvSpPr>
          <p:cNvPr id="12" name="BlokTextu 11">
            <a:extLst>
              <a:ext uri="{FF2B5EF4-FFF2-40B4-BE49-F238E27FC236}">
                <a16:creationId xmlns:a16="http://schemas.microsoft.com/office/drawing/2014/main" id="{04ED2034-2676-4AFB-96A6-C46EFB66B9DA}"/>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fade">
                                      <p:cBhvr>
                                        <p:cTn id="11" dur="500"/>
                                        <p:tgtEl>
                                          <p:spTgt spid="14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fade">
                                      <p:cBhvr>
                                        <p:cTn id="15"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18"/>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153" name="Google Shape;153;p18"/>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154" name="Google Shape;154;p18"/>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18"/>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18"/>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58" name="Google Shape;158;p18"/>
          <p:cNvSpPr txBox="1"/>
          <p:nvPr/>
        </p:nvSpPr>
        <p:spPr>
          <a:xfrm>
            <a:off x="2308194" y="1694291"/>
            <a:ext cx="9301816"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50000"/>
              </a:lnSpc>
              <a:spcBef>
                <a:spcPts val="0"/>
              </a:spcBef>
              <a:spcAft>
                <a:spcPts val="0"/>
              </a:spcAft>
              <a:buClr>
                <a:schemeClr val="dk1"/>
              </a:buClr>
              <a:buSzPts val="1800"/>
              <a:buFont typeface="Arial"/>
              <a:buChar char="•"/>
            </a:pPr>
            <a:r>
              <a:rPr lang="hr-HR" sz="1800" dirty="0">
                <a:solidFill>
                  <a:schemeClr val="dk1"/>
                </a:solidFill>
                <a:latin typeface="Quattrocento Sans"/>
                <a:ea typeface="Quattrocento Sans"/>
                <a:cs typeface="Quattrocento Sans"/>
                <a:sym typeface="Quattrocento Sans"/>
              </a:rPr>
              <a:t>Trojuholník obchodnej logiky (Osterwalder a Pigneur, 2002) rozlišuje medzi podnikateľskými procesmi na spodu a úrovňou strategického plánovania na vrchu.</a:t>
            </a:r>
            <a:endParaRPr sz="1800" dirty="0">
              <a:solidFill>
                <a:schemeClr val="dk1"/>
              </a:solidFill>
              <a:latin typeface="Quattrocento Sans"/>
              <a:ea typeface="Quattrocento Sans"/>
              <a:cs typeface="Quattrocento Sans"/>
              <a:sym typeface="Quattrocento Sans"/>
            </a:endParaRPr>
          </a:p>
          <a:p>
            <a:pPr marL="228600" marR="0" lvl="0" indent="-228600" algn="l" rtl="0">
              <a:lnSpc>
                <a:spcPct val="150000"/>
              </a:lnSpc>
              <a:spcBef>
                <a:spcPts val="1000"/>
              </a:spcBef>
              <a:spcAft>
                <a:spcPts val="0"/>
              </a:spcAft>
              <a:buClr>
                <a:schemeClr val="dk1"/>
              </a:buClr>
              <a:buSzPts val="1800"/>
              <a:buFont typeface="Arial"/>
              <a:buChar char="•"/>
            </a:pPr>
            <a:r>
              <a:rPr lang="hr-HR" sz="1800" dirty="0">
                <a:solidFill>
                  <a:schemeClr val="dk1"/>
                </a:solidFill>
                <a:latin typeface="Quattrocento Sans"/>
                <a:ea typeface="Quattrocento Sans"/>
                <a:cs typeface="Quattrocento Sans"/>
                <a:sym typeface="Quattrocento Sans"/>
              </a:rPr>
              <a:t>Medzi nimi leží architektonická úroveň - podnikateľský model, ktorý predstavuje dôvod spoločnosti na vytváranie a získanie hodnoty ponúkaním konkrétnych hodnotových návrhov existujúcim a potenciálnym zákazníkom (Teece, 2018). </a:t>
            </a:r>
            <a:endParaRPr sz="1800" dirty="0">
              <a:solidFill>
                <a:schemeClr val="dk1"/>
              </a:solidFill>
              <a:latin typeface="Quattrocento Sans"/>
              <a:ea typeface="Quattrocento Sans"/>
              <a:cs typeface="Quattrocento Sans"/>
              <a:sym typeface="Quattrocento Sans"/>
            </a:endParaRPr>
          </a:p>
          <a:p>
            <a:pPr marL="228600" marR="0" lvl="0" indent="-228600" algn="l" rtl="0">
              <a:lnSpc>
                <a:spcPct val="150000"/>
              </a:lnSpc>
              <a:spcBef>
                <a:spcPts val="1000"/>
              </a:spcBef>
              <a:spcAft>
                <a:spcPts val="0"/>
              </a:spcAft>
              <a:buClr>
                <a:schemeClr val="dk1"/>
              </a:buClr>
              <a:buSzPts val="1800"/>
              <a:buFont typeface="Arial"/>
              <a:buChar char="•"/>
            </a:pPr>
            <a:r>
              <a:rPr lang="hr-HR" sz="1800" dirty="0">
                <a:solidFill>
                  <a:schemeClr val="dk1"/>
                </a:solidFill>
                <a:latin typeface="Quattrocento Sans"/>
                <a:ea typeface="Quattrocento Sans"/>
                <a:cs typeface="Quattrocento Sans"/>
                <a:sym typeface="Quattrocento Sans"/>
              </a:rPr>
              <a:t>podnikateľský model spája plánovanie s úrovňou implementácie. </a:t>
            </a:r>
            <a:endParaRPr sz="1800" dirty="0">
              <a:solidFill>
                <a:schemeClr val="dk1"/>
              </a:solidFill>
              <a:latin typeface="Quattrocento Sans"/>
              <a:ea typeface="Quattrocento Sans"/>
              <a:cs typeface="Quattrocento Sans"/>
              <a:sym typeface="Quattrocento Sans"/>
            </a:endParaRPr>
          </a:p>
        </p:txBody>
      </p:sp>
      <p:sp>
        <p:nvSpPr>
          <p:cNvPr id="159" name="Google Shape;159;p18"/>
          <p:cNvSpPr txBox="1"/>
          <p:nvPr/>
        </p:nvSpPr>
        <p:spPr>
          <a:xfrm>
            <a:off x="2527278" y="434141"/>
            <a:ext cx="7012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3600" b="1">
                <a:solidFill>
                  <a:schemeClr val="accent6"/>
                </a:solidFill>
                <a:latin typeface="Quattrocento Sans"/>
                <a:ea typeface="Quattrocento Sans"/>
                <a:cs typeface="Quattrocento Sans"/>
                <a:sym typeface="Quattrocento Sans"/>
              </a:rPr>
              <a:t>Ako to do seba zapadá ? </a:t>
            </a:r>
            <a:endParaRPr sz="3600" b="1">
              <a:solidFill>
                <a:schemeClr val="accent6"/>
              </a:solidFill>
              <a:latin typeface="Quattrocento Sans"/>
              <a:ea typeface="Quattrocento Sans"/>
              <a:cs typeface="Quattrocento Sans"/>
              <a:sym typeface="Quattrocento Sans"/>
            </a:endParaRPr>
          </a:p>
        </p:txBody>
      </p:sp>
      <p:sp>
        <p:nvSpPr>
          <p:cNvPr id="11" name="BlokTextu 10">
            <a:extLst>
              <a:ext uri="{FF2B5EF4-FFF2-40B4-BE49-F238E27FC236}">
                <a16:creationId xmlns:a16="http://schemas.microsoft.com/office/drawing/2014/main" id="{804B4AEA-72D1-4CB0-AF91-579593A27428}"/>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500"/>
                                        <p:tgtEl>
                                          <p:spTgt spid="15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9"/>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166" name="Google Shape;166;p19"/>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167" name="Google Shape;167;p19"/>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19"/>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19"/>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19"/>
          <p:cNvSpPr txBox="1"/>
          <p:nvPr/>
        </p:nvSpPr>
        <p:spPr>
          <a:xfrm>
            <a:off x="2302099" y="363299"/>
            <a:ext cx="738864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1" dirty="0">
                <a:solidFill>
                  <a:schemeClr val="accent6"/>
                </a:solidFill>
                <a:latin typeface="Quattrocento Sans"/>
                <a:ea typeface="Quattrocento Sans"/>
                <a:cs typeface="Quattrocento Sans"/>
                <a:sym typeface="Quattrocento Sans"/>
              </a:rPr>
              <a:t>Tvorba a získavanie hodnoty </a:t>
            </a:r>
            <a:endParaRPr sz="2800" b="1" dirty="0">
              <a:solidFill>
                <a:schemeClr val="accent6"/>
              </a:solidFill>
              <a:latin typeface="Quattrocento Sans"/>
              <a:ea typeface="Quattrocento Sans"/>
              <a:cs typeface="Quattrocento Sans"/>
              <a:sym typeface="Quattrocento Sans"/>
            </a:endParaRPr>
          </a:p>
        </p:txBody>
      </p:sp>
      <p:pic>
        <p:nvPicPr>
          <p:cNvPr id="171" name="Google Shape;171;p19"/>
          <p:cNvPicPr preferRelativeResize="0"/>
          <p:nvPr/>
        </p:nvPicPr>
        <p:blipFill rotWithShape="1">
          <a:blip r:embed="rId5">
            <a:alphaModFix/>
          </a:blip>
          <a:srcRect/>
          <a:stretch/>
        </p:blipFill>
        <p:spPr>
          <a:xfrm>
            <a:off x="2619121" y="1522491"/>
            <a:ext cx="4419419" cy="4371082"/>
          </a:xfrm>
          <a:prstGeom prst="rect">
            <a:avLst/>
          </a:prstGeom>
          <a:noFill/>
          <a:ln>
            <a:noFill/>
          </a:ln>
        </p:spPr>
      </p:pic>
      <p:pic>
        <p:nvPicPr>
          <p:cNvPr id="172" name="Google Shape;172;p19"/>
          <p:cNvPicPr preferRelativeResize="0"/>
          <p:nvPr/>
        </p:nvPicPr>
        <p:blipFill rotWithShape="1">
          <a:blip r:embed="rId6">
            <a:alphaModFix/>
          </a:blip>
          <a:srcRect/>
          <a:stretch/>
        </p:blipFill>
        <p:spPr>
          <a:xfrm>
            <a:off x="6928988" y="1746116"/>
            <a:ext cx="4493078" cy="4147457"/>
          </a:xfrm>
          <a:prstGeom prst="rect">
            <a:avLst/>
          </a:prstGeom>
          <a:noFill/>
          <a:ln>
            <a:noFill/>
          </a:ln>
        </p:spPr>
      </p:pic>
      <p:sp>
        <p:nvSpPr>
          <p:cNvPr id="173" name="Google Shape;173;p19"/>
          <p:cNvSpPr txBox="1"/>
          <p:nvPr/>
        </p:nvSpPr>
        <p:spPr>
          <a:xfrm>
            <a:off x="2939143" y="2551837"/>
            <a:ext cx="27432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a:solidFill>
                  <a:srgbClr val="0070C0"/>
                </a:solidFill>
                <a:latin typeface="Quattrocento Sans"/>
                <a:ea typeface="Quattrocento Sans"/>
                <a:cs typeface="Quattrocento Sans"/>
                <a:sym typeface="Quattrocento Sans"/>
              </a:rPr>
              <a:t>Tvorba hodnoty </a:t>
            </a:r>
            <a:endParaRPr sz="1800">
              <a:solidFill>
                <a:srgbClr val="0070C0"/>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800">
              <a:solidFill>
                <a:srgbClr val="0070C0"/>
              </a:solidFill>
              <a:latin typeface="Quattrocento Sans"/>
              <a:ea typeface="Quattrocento Sans"/>
              <a:cs typeface="Quattrocento Sans"/>
              <a:sym typeface="Quattrocento Sans"/>
            </a:endParaRPr>
          </a:p>
          <a:p>
            <a:pPr marL="0" marR="0" lvl="0" indent="0" algn="l" rtl="0">
              <a:spcBef>
                <a:spcPts val="0"/>
              </a:spcBef>
              <a:spcAft>
                <a:spcPts val="0"/>
              </a:spcAft>
              <a:buNone/>
            </a:pPr>
            <a:r>
              <a:rPr lang="hr-HR" sz="1800">
                <a:solidFill>
                  <a:srgbClr val="0070C0"/>
                </a:solidFill>
                <a:latin typeface="Quattrocento Sans"/>
                <a:ea typeface="Quattrocento Sans"/>
                <a:cs typeface="Quattrocento Sans"/>
                <a:sym typeface="Quattrocento Sans"/>
              </a:rPr>
              <a:t>Tvorba hodnoty je proces, ktorý je zameraný na generáciu rastúcej hodnoty </a:t>
            </a:r>
            <a:endParaRPr sz="1800">
              <a:solidFill>
                <a:srgbClr val="0070C0"/>
              </a:solidFill>
              <a:latin typeface="Quattrocento Sans"/>
              <a:ea typeface="Quattrocento Sans"/>
              <a:cs typeface="Quattrocento Sans"/>
              <a:sym typeface="Quattrocento Sans"/>
            </a:endParaRPr>
          </a:p>
        </p:txBody>
      </p:sp>
      <p:sp>
        <p:nvSpPr>
          <p:cNvPr id="174" name="Google Shape;174;p19"/>
          <p:cNvSpPr txBox="1"/>
          <p:nvPr/>
        </p:nvSpPr>
        <p:spPr>
          <a:xfrm rot="590321">
            <a:off x="8335855" y="2432672"/>
            <a:ext cx="2335042"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dirty="0">
                <a:solidFill>
                  <a:srgbClr val="0070C0"/>
                </a:solidFill>
                <a:latin typeface="Quattrocento Sans"/>
                <a:ea typeface="Quattrocento Sans"/>
                <a:cs typeface="Quattrocento Sans"/>
                <a:sym typeface="Quattrocento Sans"/>
              </a:rPr>
              <a:t>Získanie hodnoty</a:t>
            </a:r>
            <a:endParaRPr sz="1800" dirty="0">
              <a:solidFill>
                <a:srgbClr val="0070C0"/>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rgbClr val="0070C0"/>
              </a:solidFill>
              <a:latin typeface="Quattrocento Sans"/>
              <a:ea typeface="Quattrocento Sans"/>
              <a:cs typeface="Quattrocento Sans"/>
              <a:sym typeface="Quattrocento Sans"/>
            </a:endParaRPr>
          </a:p>
          <a:p>
            <a:pPr marL="0" marR="0" lvl="0" indent="0" algn="l" rtl="0">
              <a:spcBef>
                <a:spcPts val="0"/>
              </a:spcBef>
              <a:spcAft>
                <a:spcPts val="0"/>
              </a:spcAft>
              <a:buNone/>
            </a:pPr>
            <a:r>
              <a:rPr lang="hr-HR" sz="1200" dirty="0">
                <a:solidFill>
                  <a:srgbClr val="0070C0"/>
                </a:solidFill>
                <a:latin typeface="Quattrocento Sans"/>
                <a:ea typeface="Quattrocento Sans"/>
                <a:cs typeface="Quattrocento Sans"/>
                <a:sym typeface="Quattrocento Sans"/>
              </a:rPr>
              <a:t>Získanie hodnoty je proces zabezpečenia ziskov z tvorby hodnoty a distribúcie týchto ziskov medzi subjekty, ako sú poskytovatelia, zákazníci </a:t>
            </a:r>
            <a:br>
              <a:rPr lang="hr-HR" sz="1200" dirty="0">
                <a:solidFill>
                  <a:srgbClr val="0070C0"/>
                </a:solidFill>
                <a:latin typeface="Quattrocento Sans"/>
                <a:ea typeface="Quattrocento Sans"/>
                <a:cs typeface="Quattrocento Sans"/>
                <a:sym typeface="Quattrocento Sans"/>
              </a:rPr>
            </a:br>
            <a:r>
              <a:rPr lang="hr-HR" sz="1200" dirty="0">
                <a:solidFill>
                  <a:srgbClr val="0070C0"/>
                </a:solidFill>
                <a:latin typeface="Quattrocento Sans"/>
                <a:ea typeface="Quattrocento Sans"/>
                <a:cs typeface="Quattrocento Sans"/>
                <a:sym typeface="Quattrocento Sans"/>
              </a:rPr>
              <a:t>a partneri (Chesbrough et al., 2018).</a:t>
            </a:r>
            <a:endParaRPr sz="1200" dirty="0">
              <a:solidFill>
                <a:srgbClr val="0070C0"/>
              </a:solidFill>
              <a:latin typeface="Quattrocento Sans"/>
              <a:ea typeface="Quattrocento Sans"/>
              <a:cs typeface="Quattrocento Sans"/>
              <a:sym typeface="Quattrocento Sans"/>
            </a:endParaRPr>
          </a:p>
        </p:txBody>
      </p:sp>
      <p:sp>
        <p:nvSpPr>
          <p:cNvPr id="13" name="BlokTextu 12">
            <a:extLst>
              <a:ext uri="{FF2B5EF4-FFF2-40B4-BE49-F238E27FC236}">
                <a16:creationId xmlns:a16="http://schemas.microsoft.com/office/drawing/2014/main" id="{DFF6358D-D659-45AB-B68A-28DBF206DE9C}"/>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7"/>
                                        </p:tgtEl>
                                        <p:attrNameLst>
                                          <p:attrName>style.visibility</p:attrName>
                                        </p:attrNameLst>
                                      </p:cBhvr>
                                      <p:to>
                                        <p:strVal val="visible"/>
                                      </p:to>
                                    </p:set>
                                    <p:animEffect transition="in" filter="fade">
                                      <p:cBhvr>
                                        <p:cTn id="11" dur="500"/>
                                        <p:tgtEl>
                                          <p:spTgt spid="16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9"/>
                                        </p:tgtEl>
                                        <p:attrNameLst>
                                          <p:attrName>style.visibility</p:attrName>
                                        </p:attrNameLst>
                                      </p:cBhvr>
                                      <p:to>
                                        <p:strVal val="visible"/>
                                      </p:to>
                                    </p:set>
                                    <p:animEffect transition="in" filter="fade">
                                      <p:cBhvr>
                                        <p:cTn id="15"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0"/>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181" name="Google Shape;181;p20"/>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182" name="Google Shape;182;p20"/>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20"/>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20"/>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86" name="Google Shape;186;p20"/>
          <p:cNvSpPr txBox="1"/>
          <p:nvPr/>
        </p:nvSpPr>
        <p:spPr>
          <a:xfrm>
            <a:off x="2598423" y="5213758"/>
            <a:ext cx="611227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6"/>
              </a:buClr>
              <a:buSzPts val="1200"/>
              <a:buFont typeface="Quattrocento Sans"/>
              <a:buNone/>
            </a:pPr>
            <a:r>
              <a:rPr lang="hr-HR" sz="1200" b="1">
                <a:solidFill>
                  <a:schemeClr val="accent6"/>
                </a:solidFill>
                <a:latin typeface="Quattrocento Sans"/>
                <a:ea typeface="Quattrocento Sans"/>
                <a:cs typeface="Quattrocento Sans"/>
                <a:sym typeface="Quattrocento Sans"/>
              </a:rPr>
              <a:t>Zdroj: </a:t>
            </a:r>
            <a:r>
              <a:rPr lang="hr-HR" sz="1200" b="1" u="sng">
                <a:solidFill>
                  <a:schemeClr val="hlink"/>
                </a:solidFill>
                <a:latin typeface="Quattrocento Sans"/>
                <a:ea typeface="Quattrocento Sans"/>
                <a:cs typeface="Quattrocento Sans"/>
                <a:sym typeface="Quattrocento Sans"/>
                <a:hlinkClick r:id="rId5"/>
              </a:rPr>
              <a:t>http://www.pricingnerd.com/value-based-pricing-strategy.html</a:t>
            </a:r>
            <a:endParaRPr sz="1200" b="1">
              <a:solidFill>
                <a:schemeClr val="accent6"/>
              </a:solidFill>
              <a:latin typeface="Quattrocento Sans"/>
              <a:ea typeface="Quattrocento Sans"/>
              <a:cs typeface="Quattrocento Sans"/>
              <a:sym typeface="Quattrocento Sans"/>
            </a:endParaRPr>
          </a:p>
          <a:p>
            <a:pPr marL="0" marR="0" lvl="0" indent="0" algn="l" rtl="0">
              <a:spcBef>
                <a:spcPts val="0"/>
              </a:spcBef>
              <a:spcAft>
                <a:spcPts val="0"/>
              </a:spcAft>
              <a:buClr>
                <a:schemeClr val="dk1"/>
              </a:buClr>
              <a:buSzPts val="1600"/>
              <a:buFont typeface="Calibri"/>
              <a:buNone/>
            </a:pPr>
            <a:endParaRPr sz="1600" b="1">
              <a:solidFill>
                <a:schemeClr val="accent6"/>
              </a:solidFill>
              <a:latin typeface="Quattrocento Sans"/>
              <a:ea typeface="Quattrocento Sans"/>
              <a:cs typeface="Quattrocento Sans"/>
              <a:sym typeface="Quattrocento Sans"/>
            </a:endParaRPr>
          </a:p>
        </p:txBody>
      </p:sp>
      <p:sp>
        <p:nvSpPr>
          <p:cNvPr id="187" name="Google Shape;187;p20"/>
          <p:cNvSpPr txBox="1"/>
          <p:nvPr/>
        </p:nvSpPr>
        <p:spPr>
          <a:xfrm>
            <a:off x="2527278" y="434141"/>
            <a:ext cx="70122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1" dirty="0">
                <a:solidFill>
                  <a:schemeClr val="accent6"/>
                </a:solidFill>
                <a:latin typeface="Quattrocento Sans"/>
                <a:ea typeface="Quattrocento Sans"/>
                <a:cs typeface="Quattrocento Sans"/>
                <a:sym typeface="Quattrocento Sans"/>
              </a:rPr>
              <a:t>Tvorba a získanie hodnoty</a:t>
            </a:r>
            <a:endParaRPr sz="2800" b="1" dirty="0">
              <a:solidFill>
                <a:schemeClr val="accent6"/>
              </a:solidFill>
              <a:latin typeface="Quattrocento Sans"/>
              <a:ea typeface="Quattrocento Sans"/>
              <a:cs typeface="Quattrocento Sans"/>
              <a:sym typeface="Quattrocento Sans"/>
            </a:endParaRPr>
          </a:p>
        </p:txBody>
      </p:sp>
      <p:pic>
        <p:nvPicPr>
          <p:cNvPr id="188" name="Google Shape;188;p20" descr="Picture"/>
          <p:cNvPicPr preferRelativeResize="0"/>
          <p:nvPr/>
        </p:nvPicPr>
        <p:blipFill rotWithShape="1">
          <a:blip r:embed="rId6">
            <a:alphaModFix/>
          </a:blip>
          <a:srcRect b="13619"/>
          <a:stretch/>
        </p:blipFill>
        <p:spPr>
          <a:xfrm>
            <a:off x="2984373" y="1756268"/>
            <a:ext cx="5198748" cy="3286249"/>
          </a:xfrm>
          <a:prstGeom prst="rect">
            <a:avLst/>
          </a:prstGeom>
          <a:noFill/>
          <a:ln>
            <a:noFill/>
          </a:ln>
        </p:spPr>
      </p:pic>
      <p:sp>
        <p:nvSpPr>
          <p:cNvPr id="12" name="BlokTextu 11">
            <a:extLst>
              <a:ext uri="{FF2B5EF4-FFF2-40B4-BE49-F238E27FC236}">
                <a16:creationId xmlns:a16="http://schemas.microsoft.com/office/drawing/2014/main" id="{38DF58DC-3155-4058-8A39-97B6669946FA}"/>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2"/>
                                        </p:tgtEl>
                                        <p:attrNameLst>
                                          <p:attrName>style.visibility</p:attrName>
                                        </p:attrNameLst>
                                      </p:cBhvr>
                                      <p:to>
                                        <p:strVal val="visible"/>
                                      </p:to>
                                    </p:set>
                                    <p:animEffect transition="in" filter="fade">
                                      <p:cBhvr>
                                        <p:cTn id="11" dur="500"/>
                                        <p:tgtEl>
                                          <p:spTgt spid="18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4"/>
                                        </p:tgtEl>
                                        <p:attrNameLst>
                                          <p:attrName>style.visibility</p:attrName>
                                        </p:attrNameLst>
                                      </p:cBhvr>
                                      <p:to>
                                        <p:strVal val="visible"/>
                                      </p:to>
                                    </p:set>
                                    <p:animEffect transition="in" filter="fade">
                                      <p:cBhvr>
                                        <p:cTn id="15"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1"/>
          <p:cNvPicPr preferRelativeResize="0"/>
          <p:nvPr/>
        </p:nvPicPr>
        <p:blipFill rotWithShape="1">
          <a:blip r:embed="rId3">
            <a:alphaModFix/>
          </a:blip>
          <a:srcRect/>
          <a:stretch/>
        </p:blipFill>
        <p:spPr>
          <a:xfrm>
            <a:off x="9539577" y="6246319"/>
            <a:ext cx="2583712" cy="563309"/>
          </a:xfrm>
          <a:prstGeom prst="rect">
            <a:avLst/>
          </a:prstGeom>
          <a:noFill/>
          <a:ln>
            <a:noFill/>
          </a:ln>
        </p:spPr>
      </p:pic>
      <p:pic>
        <p:nvPicPr>
          <p:cNvPr id="195" name="Google Shape;195;p21"/>
          <p:cNvPicPr preferRelativeResize="0"/>
          <p:nvPr/>
        </p:nvPicPr>
        <p:blipFill rotWithShape="1">
          <a:blip r:embed="rId4">
            <a:alphaModFix/>
          </a:blip>
          <a:srcRect/>
          <a:stretch/>
        </p:blipFill>
        <p:spPr>
          <a:xfrm>
            <a:off x="9690739" y="48371"/>
            <a:ext cx="2281389" cy="1645920"/>
          </a:xfrm>
          <a:prstGeom prst="rect">
            <a:avLst/>
          </a:prstGeom>
          <a:noFill/>
          <a:ln>
            <a:noFill/>
          </a:ln>
        </p:spPr>
      </p:pic>
      <p:sp>
        <p:nvSpPr>
          <p:cNvPr id="196" name="Google Shape;196;p21"/>
          <p:cNvSpPr/>
          <p:nvPr/>
        </p:nvSpPr>
        <p:spPr>
          <a:xfrm>
            <a:off x="581990" y="0"/>
            <a:ext cx="778576" cy="6858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21"/>
          <p:cNvSpPr/>
          <p:nvPr/>
        </p:nvSpPr>
        <p:spPr>
          <a:xfrm>
            <a:off x="-32987" y="0"/>
            <a:ext cx="778576" cy="6858000"/>
          </a:xfrm>
          <a:prstGeom prst="rect">
            <a:avLst/>
          </a:prstGeom>
          <a:solidFill>
            <a:srgbClr val="DEA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21"/>
          <p:cNvSpPr/>
          <p:nvPr/>
        </p:nvSpPr>
        <p:spPr>
          <a:xfrm>
            <a:off x="1360566" y="0"/>
            <a:ext cx="797733" cy="68580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21"/>
          <p:cNvSpPr txBox="1">
            <a:spLocks noGrp="1"/>
          </p:cNvSpPr>
          <p:nvPr>
            <p:ph type="body" idx="1"/>
          </p:nvPr>
        </p:nvSpPr>
        <p:spPr>
          <a:xfrm>
            <a:off x="2405848" y="1825625"/>
            <a:ext cx="894795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1800"/>
              <a:buChar char="•"/>
            </a:pPr>
            <a:r>
              <a:rPr lang="hr-HR" sz="1800" dirty="0">
                <a:latin typeface="Quattrocento Sans"/>
                <a:ea typeface="Quattrocento Sans"/>
                <a:cs typeface="Quattrocento Sans"/>
                <a:sym typeface="Quattrocento Sans"/>
              </a:rPr>
              <a:t>Podnikanie napĺňa svoje ciele vytváraním hodnoty pre svojich zákazníkov a pre seba.</a:t>
            </a:r>
            <a:endParaRPr sz="1800" dirty="0">
              <a:latin typeface="Quattrocento Sans"/>
              <a:ea typeface="Quattrocento Sans"/>
              <a:cs typeface="Quattrocento Sans"/>
              <a:sym typeface="Quattrocento Sans"/>
            </a:endParaRPr>
          </a:p>
          <a:p>
            <a:pPr marL="228600" lvl="0" indent="-228600" algn="l" rtl="0">
              <a:lnSpc>
                <a:spcPct val="150000"/>
              </a:lnSpc>
              <a:spcBef>
                <a:spcPts val="1000"/>
              </a:spcBef>
              <a:spcAft>
                <a:spcPts val="0"/>
              </a:spcAft>
              <a:buSzPts val="1800"/>
              <a:buChar char="•"/>
            </a:pPr>
            <a:r>
              <a:rPr lang="hr-HR" sz="1800" dirty="0">
                <a:latin typeface="Quattrocento Sans"/>
                <a:ea typeface="Quattrocento Sans"/>
                <a:cs typeface="Quattrocento Sans"/>
                <a:sym typeface="Quattrocento Sans"/>
              </a:rPr>
              <a:t>Tento kurz je zameraný na to, </a:t>
            </a:r>
            <a:r>
              <a:rPr lang="hr-HR" sz="1800" b="1" dirty="0">
                <a:solidFill>
                  <a:schemeClr val="accent6"/>
                </a:solidFill>
                <a:latin typeface="Quattrocento Sans"/>
                <a:ea typeface="Quattrocento Sans"/>
                <a:cs typeface="Quattrocento Sans"/>
                <a:sym typeface="Quattrocento Sans"/>
              </a:rPr>
              <a:t>ako podnikanie získava hodnotu pre svoju stabilitu, rozvoj a rast v digitálnom prostredí.</a:t>
            </a:r>
            <a:endParaRPr sz="1800" b="1" dirty="0">
              <a:solidFill>
                <a:schemeClr val="accent6"/>
              </a:solidFill>
              <a:latin typeface="Quattrocento Sans"/>
              <a:ea typeface="Quattrocento Sans"/>
              <a:cs typeface="Quattrocento Sans"/>
              <a:sym typeface="Quattrocento Sans"/>
            </a:endParaRPr>
          </a:p>
          <a:p>
            <a:pPr marL="228600" lvl="0" indent="-228600" algn="l" rtl="0">
              <a:lnSpc>
                <a:spcPct val="150000"/>
              </a:lnSpc>
              <a:spcBef>
                <a:spcPts val="1000"/>
              </a:spcBef>
              <a:spcAft>
                <a:spcPts val="0"/>
              </a:spcAft>
              <a:buSzPts val="1800"/>
              <a:buChar char="•"/>
            </a:pPr>
            <a:r>
              <a:rPr lang="hr-HR" sz="1800" dirty="0">
                <a:latin typeface="Quattrocento Sans"/>
                <a:ea typeface="Quattrocento Sans"/>
                <a:cs typeface="Quattrocento Sans"/>
                <a:sym typeface="Quattrocento Sans"/>
              </a:rPr>
              <a:t>Keď vzniká nový nápad, či už ako nový podnik, alebo vo vnútri etablovanej spoločnosti, musí byť podporený </a:t>
            </a:r>
            <a:r>
              <a:rPr lang="hr-HR" sz="1800" b="1" dirty="0">
                <a:solidFill>
                  <a:schemeClr val="accent6"/>
                </a:solidFill>
                <a:latin typeface="Quattrocento Sans"/>
                <a:ea typeface="Quattrocento Sans"/>
                <a:cs typeface="Quattrocento Sans"/>
                <a:sym typeface="Quattrocento Sans"/>
              </a:rPr>
              <a:t>stratégiou získania hodnoty.</a:t>
            </a:r>
            <a:endParaRPr sz="1800" b="1" dirty="0">
              <a:solidFill>
                <a:schemeClr val="accent6"/>
              </a:solidFill>
              <a:latin typeface="Quattrocento Sans"/>
              <a:ea typeface="Quattrocento Sans"/>
              <a:cs typeface="Quattrocento Sans"/>
              <a:sym typeface="Quattrocento Sans"/>
            </a:endParaRPr>
          </a:p>
          <a:p>
            <a:pPr marL="228600" lvl="0" indent="-228600" algn="l" rtl="0">
              <a:lnSpc>
                <a:spcPct val="150000"/>
              </a:lnSpc>
              <a:spcBef>
                <a:spcPts val="1000"/>
              </a:spcBef>
              <a:spcAft>
                <a:spcPts val="0"/>
              </a:spcAft>
              <a:buClr>
                <a:schemeClr val="dk1"/>
              </a:buClr>
              <a:buSzPts val="1800"/>
              <a:buChar char="•"/>
            </a:pPr>
            <a:r>
              <a:rPr lang="hr-HR" sz="1800" dirty="0">
                <a:latin typeface="Quattrocento Sans"/>
                <a:ea typeface="Quattrocento Sans"/>
                <a:cs typeface="Quattrocento Sans"/>
                <a:sym typeface="Quattrocento Sans"/>
              </a:rPr>
              <a:t>Získanie hodnoty spočíva v tom, ako spoločnosti v digitálnom prostredí získavajú istotu, že sú pri vzniku podnikania na správnej ceste k ziskovosti. </a:t>
            </a:r>
            <a:endParaRPr dirty="0"/>
          </a:p>
          <a:p>
            <a:pPr marL="228600" lvl="0" indent="-114300" algn="l" rtl="0">
              <a:lnSpc>
                <a:spcPct val="150000"/>
              </a:lnSpc>
              <a:spcBef>
                <a:spcPts val="1000"/>
              </a:spcBef>
              <a:spcAft>
                <a:spcPts val="0"/>
              </a:spcAft>
              <a:buClr>
                <a:schemeClr val="dk1"/>
              </a:buClr>
              <a:buSzPts val="1800"/>
              <a:buNone/>
            </a:pPr>
            <a:endParaRPr sz="1800" dirty="0">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dk1"/>
              </a:buClr>
              <a:buSzPts val="2800"/>
              <a:buNone/>
            </a:pPr>
            <a:endParaRPr dirty="0"/>
          </a:p>
        </p:txBody>
      </p:sp>
      <p:sp>
        <p:nvSpPr>
          <p:cNvPr id="200" name="Google Shape;200;p21"/>
          <p:cNvSpPr txBox="1"/>
          <p:nvPr/>
        </p:nvSpPr>
        <p:spPr>
          <a:xfrm>
            <a:off x="2527278" y="434141"/>
            <a:ext cx="7012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3600" b="1" dirty="0">
                <a:solidFill>
                  <a:schemeClr val="accent6"/>
                </a:solidFill>
                <a:latin typeface="Quattrocento Sans"/>
                <a:ea typeface="Quattrocento Sans"/>
                <a:cs typeface="Quattrocento Sans"/>
                <a:sym typeface="Quattrocento Sans"/>
              </a:rPr>
              <a:t>Získanie hodnoty</a:t>
            </a:r>
            <a:endParaRPr sz="3600" b="1" dirty="0">
              <a:solidFill>
                <a:schemeClr val="accent6"/>
              </a:solidFill>
              <a:latin typeface="Quattrocento Sans"/>
              <a:ea typeface="Quattrocento Sans"/>
              <a:cs typeface="Quattrocento Sans"/>
              <a:sym typeface="Quattrocento Sans"/>
            </a:endParaRPr>
          </a:p>
        </p:txBody>
      </p:sp>
      <p:sp>
        <p:nvSpPr>
          <p:cNvPr id="10" name="BlokTextu 9">
            <a:extLst>
              <a:ext uri="{FF2B5EF4-FFF2-40B4-BE49-F238E27FC236}">
                <a16:creationId xmlns:a16="http://schemas.microsoft.com/office/drawing/2014/main" id="{6A795596-A4EE-4B89-9EA2-A6368FCD76CA}"/>
              </a:ext>
            </a:extLst>
          </p:cNvPr>
          <p:cNvSpPr txBox="1"/>
          <p:nvPr/>
        </p:nvSpPr>
        <p:spPr>
          <a:xfrm>
            <a:off x="2264844" y="6212412"/>
            <a:ext cx="7308226"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podporou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Erasmus +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Európskej</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únie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Tento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dokument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jeho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obsah</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odráža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názory</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autorov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Komisia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nie</a:t>
            </a:r>
            <a:r>
              <a:rPr lang="en-GB" sz="1400" dirty="0">
                <a:effectLst/>
                <a:latin typeface="Calibri" panose="020F0502020204030204" pitchFamily="34" charset="0"/>
                <a:ea typeface="Calibri" panose="020F0502020204030204" pitchFamily="34" charset="0"/>
                <a:cs typeface="Times New Roman" panose="02020603050405020304" pitchFamily="18" charset="0"/>
              </a:rPr>
              <a:t> je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zodpovedná</a:t>
            </a:r>
            <a:r>
              <a:rPr lang="en-GB" sz="1400" dirty="0">
                <a:effectLst/>
                <a:latin typeface="Calibri" panose="020F0502020204030204" pitchFamily="34" charset="0"/>
                <a:ea typeface="Calibri" panose="020F0502020204030204" pitchFamily="34" charset="0"/>
                <a:cs typeface="Times New Roman" panose="02020603050405020304" pitchFamily="18" charset="0"/>
              </a:rPr>
              <a:t> za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akékoľvek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použitie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informácií</a:t>
            </a:r>
            <a:r>
              <a:rPr lang="en-GB" sz="1400" dirty="0">
                <a:effectLst/>
                <a:latin typeface="Calibri" panose="020F0502020204030204" pitchFamily="34" charset="0"/>
                <a:ea typeface="Calibri" panose="020F0502020204030204" pitchFamily="34" charset="0"/>
                <a:cs typeface="Times New Roman" panose="02020603050405020304" pitchFamily="18" charset="0"/>
              </a:rPr>
              <a:t> v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ňom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obsiahnutých</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sk-S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500"/>
                                        <p:tgtEl>
                                          <p:spTgt spid="19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500"/>
                                        <p:tgtEl>
                                          <p:spTgt spid="19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8"/>
                                        </p:tgtEl>
                                        <p:attrNameLst>
                                          <p:attrName>style.visibility</p:attrName>
                                        </p:attrNameLst>
                                      </p:cBhvr>
                                      <p:to>
                                        <p:strVal val="visible"/>
                                      </p:to>
                                    </p:set>
                                    <p:animEffect transition="in" filter="fade">
                                      <p:cBhvr>
                                        <p:cTn id="15"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3577</Words>
  <Application>Microsoft Office PowerPoint</Application>
  <PresentationFormat>Širokouhlá</PresentationFormat>
  <Paragraphs>285</Paragraphs>
  <Slides>41</Slides>
  <Notes>41</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41</vt:i4>
      </vt:variant>
    </vt:vector>
  </HeadingPairs>
  <TitlesOfParts>
    <vt:vector size="47" baseType="lpstr">
      <vt:lpstr>Calibri</vt:lpstr>
      <vt:lpstr>Arial</vt:lpstr>
      <vt:lpstr>Noto Sans Symbols</vt:lpstr>
      <vt:lpstr>Segoe Print</vt:lpstr>
      <vt:lpstr>Quattrocento Sans</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cp:lastModifiedBy>Mikus Juraj</cp:lastModifiedBy>
  <cp:revision>7</cp:revision>
  <dcterms:modified xsi:type="dcterms:W3CDTF">2021-02-28T23:23:28Z</dcterms:modified>
</cp:coreProperties>
</file>