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45" r:id="rId3"/>
    <p:sldId id="293" r:id="rId4"/>
    <p:sldId id="338" r:id="rId5"/>
    <p:sldId id="257" r:id="rId6"/>
    <p:sldId id="264" r:id="rId7"/>
    <p:sldId id="336" r:id="rId8"/>
    <p:sldId id="356" r:id="rId9"/>
    <p:sldId id="378" r:id="rId10"/>
    <p:sldId id="268" r:id="rId11"/>
    <p:sldId id="346" r:id="rId12"/>
    <p:sldId id="347" r:id="rId13"/>
    <p:sldId id="348" r:id="rId14"/>
    <p:sldId id="351" r:id="rId15"/>
    <p:sldId id="350" r:id="rId16"/>
    <p:sldId id="375" r:id="rId17"/>
    <p:sldId id="342" r:id="rId18"/>
    <p:sldId id="352" r:id="rId19"/>
    <p:sldId id="379" r:id="rId20"/>
    <p:sldId id="353" r:id="rId21"/>
    <p:sldId id="354" r:id="rId22"/>
    <p:sldId id="380" r:id="rId23"/>
    <p:sldId id="343" r:id="rId24"/>
    <p:sldId id="355" r:id="rId25"/>
    <p:sldId id="381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7" r:id="rId35"/>
    <p:sldId id="366" r:id="rId36"/>
    <p:sldId id="368" r:id="rId37"/>
    <p:sldId id="344" r:id="rId38"/>
    <p:sldId id="369" r:id="rId39"/>
    <p:sldId id="370" r:id="rId40"/>
    <p:sldId id="376" r:id="rId41"/>
    <p:sldId id="371" r:id="rId42"/>
    <p:sldId id="372" r:id="rId43"/>
    <p:sldId id="377" r:id="rId44"/>
    <p:sldId id="373" r:id="rId45"/>
    <p:sldId id="37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/>
  <p:cmAuthor id="2" name="Anic Damir" initials="AD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CC0066"/>
    <a:srgbClr val="B48900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721"/>
  </p:normalViewPr>
  <p:slideViewPr>
    <p:cSldViewPr snapToGrid="0">
      <p:cViewPr varScale="1">
        <p:scale>
          <a:sx n="84" d="100"/>
          <a:sy n="84" d="100"/>
        </p:scale>
        <p:origin x="200" y="7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commentAuthors" Target="commentAuthors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1-26T12:06:57.997" idx="9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CE77A-965E-4058-B40D-6FAD1722AAF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C3C0AC8B-241F-46E6-AFC3-856C07C7F86E}">
      <dgm:prSet custT="1"/>
      <dgm:spPr/>
      <dgm:t>
        <a:bodyPr/>
        <a:lstStyle/>
        <a:p>
          <a:r>
            <a:rPr lang="hr-HR" sz="2400" b="1" dirty="0">
              <a:solidFill>
                <a:schemeClr val="bg1"/>
              </a:solidFill>
              <a:latin typeface="Segoe Print" pitchFamily="2" charset="0"/>
            </a:rPr>
            <a:t>Utjecaji tržišnih sila na cjenovnu strategiju</a:t>
          </a:r>
          <a:endParaRPr lang="en-GB" sz="1800" noProof="0" dirty="0">
            <a:solidFill>
              <a:schemeClr val="bg1"/>
            </a:solidFill>
            <a:latin typeface="Segoe Print" pitchFamily="2" charset="0"/>
          </a:endParaRPr>
        </a:p>
      </dgm:t>
    </dgm:pt>
    <dgm:pt modelId="{7DD651E3-B9D9-426E-B158-8119ED8E8637}" type="parTrans" cxnId="{33B9ACBA-C3CC-4B71-BAC5-8EED8720DC84}">
      <dgm:prSet/>
      <dgm:spPr/>
      <dgm:t>
        <a:bodyPr/>
        <a:lstStyle/>
        <a:p>
          <a:endParaRPr lang="hr-HR"/>
        </a:p>
      </dgm:t>
    </dgm:pt>
    <dgm:pt modelId="{2453F0C6-A277-4984-99C8-05C79857716D}" type="sibTrans" cxnId="{33B9ACBA-C3CC-4B71-BAC5-8EED8720DC84}">
      <dgm:prSet/>
      <dgm:spPr/>
      <dgm:t>
        <a:bodyPr/>
        <a:lstStyle/>
        <a:p>
          <a:endParaRPr lang="hr-HR"/>
        </a:p>
      </dgm:t>
    </dgm:pt>
    <dgm:pt modelId="{3B1A6E85-008B-4A16-8C2A-40CFDB50CABA}" type="pres">
      <dgm:prSet presAssocID="{725CE77A-965E-4058-B40D-6FAD1722AA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5EB134-3732-48A3-8AAD-2491860A5781}" type="pres">
      <dgm:prSet presAssocID="{C3C0AC8B-241F-46E6-AFC3-856C07C7F86E}" presName="parentText" presStyleLbl="node1" presStyleIdx="0" presStyleCnt="1" custLinFactNeighborX="-188" custLinFactNeighborY="-123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B9ACBA-C3CC-4B71-BAC5-8EED8720DC84}" srcId="{725CE77A-965E-4058-B40D-6FAD1722AAF3}" destId="{C3C0AC8B-241F-46E6-AFC3-856C07C7F86E}" srcOrd="0" destOrd="0" parTransId="{7DD651E3-B9D9-426E-B158-8119ED8E8637}" sibTransId="{2453F0C6-A277-4984-99C8-05C79857716D}"/>
    <dgm:cxn modelId="{7F6AA9D9-7A75-4C8D-939A-45A8619E2161}" type="presOf" srcId="{725CE77A-965E-4058-B40D-6FAD1722AAF3}" destId="{3B1A6E85-008B-4A16-8C2A-40CFDB50CABA}" srcOrd="0" destOrd="0" presId="urn:microsoft.com/office/officeart/2005/8/layout/vList2"/>
    <dgm:cxn modelId="{DD59A58F-B399-420B-9A84-CD4819155040}" type="presOf" srcId="{C3C0AC8B-241F-46E6-AFC3-856C07C7F86E}" destId="{415EB134-3732-48A3-8AAD-2491860A5781}" srcOrd="0" destOrd="0" presId="urn:microsoft.com/office/officeart/2005/8/layout/vList2"/>
    <dgm:cxn modelId="{816C20D8-B73B-43FC-9097-8C45467CB4CE}" type="presParOf" srcId="{3B1A6E85-008B-4A16-8C2A-40CFDB50CABA}" destId="{415EB134-3732-48A3-8AAD-2491860A57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E2EBBE-AFDA-4EDF-882E-BC129FAA980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7AB66B8-4FD2-4ED8-8683-74169A048282}">
      <dgm:prSet/>
      <dgm:spPr/>
      <dgm:t>
        <a:bodyPr/>
        <a:lstStyle/>
        <a:p>
          <a:pPr rtl="0"/>
          <a:r>
            <a:rPr lang="en-GB" noProof="0" dirty="0" err="1"/>
            <a:t>Primjeri</a:t>
          </a:r>
          <a:endParaRPr lang="en-GB" noProof="0" dirty="0"/>
        </a:p>
      </dgm:t>
    </dgm:pt>
    <dgm:pt modelId="{7D7215BB-056D-4BB5-832C-DEB06B7ACF9C}" type="parTrans" cxnId="{B2DE1291-B30C-4579-86D8-46AE4A809F25}">
      <dgm:prSet/>
      <dgm:spPr/>
      <dgm:t>
        <a:bodyPr/>
        <a:lstStyle/>
        <a:p>
          <a:endParaRPr lang="hr-HR"/>
        </a:p>
      </dgm:t>
    </dgm:pt>
    <dgm:pt modelId="{90ABA5EE-C219-440B-A579-2B873F474636}" type="sibTrans" cxnId="{B2DE1291-B30C-4579-86D8-46AE4A809F25}">
      <dgm:prSet/>
      <dgm:spPr/>
      <dgm:t>
        <a:bodyPr/>
        <a:lstStyle/>
        <a:p>
          <a:endParaRPr lang="hr-HR"/>
        </a:p>
      </dgm:t>
    </dgm:pt>
    <dgm:pt modelId="{2F8CBDF3-56B5-4AC2-B6B0-FDF024606971}">
      <dgm:prSet custT="1"/>
      <dgm:spPr/>
      <dgm:t>
        <a:bodyPr/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Red </a:t>
          </a:r>
          <a:r>
            <a:rPr lang="hr-HR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Hat</a:t>
          </a:r>
          <a:r>
            <a:rPr lang="hr-H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 – prodaja pretplata na povezane usluge podrške poput obuke, konfiguracije ili savjetovanja</a:t>
          </a:r>
          <a:endParaRPr lang="hr-HR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egoe Print" pitchFamily="2" charset="0"/>
            <a:ea typeface="+mn-ea"/>
            <a:cs typeface="+mn-cs"/>
          </a:endParaRPr>
        </a:p>
      </dgm:t>
    </dgm:pt>
    <dgm:pt modelId="{050E3EEC-C5B5-4721-AF4C-7ED67F571B36}" type="parTrans" cxnId="{5296A578-278A-4D96-8FFA-7801DDFDD3D4}">
      <dgm:prSet/>
      <dgm:spPr/>
      <dgm:t>
        <a:bodyPr/>
        <a:lstStyle/>
        <a:p>
          <a:endParaRPr lang="hr-HR"/>
        </a:p>
      </dgm:t>
    </dgm:pt>
    <dgm:pt modelId="{EFCF3CD3-CD23-4790-971C-EC344FD698CA}" type="sibTrans" cxnId="{5296A578-278A-4D96-8FFA-7801DDFDD3D4}">
      <dgm:prSet/>
      <dgm:spPr/>
      <dgm:t>
        <a:bodyPr/>
        <a:lstStyle/>
        <a:p>
          <a:endParaRPr lang="hr-HR"/>
        </a:p>
      </dgm:t>
    </dgm:pt>
    <dgm:pt modelId="{754A3114-2322-4F47-B263-CDCA8038A9AF}" type="pres">
      <dgm:prSet presAssocID="{DBE2EBBE-AFDA-4EDF-882E-BC129FAA980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74A3AA-6250-46D8-B53C-4F28FFEA2D66}" type="pres">
      <dgm:prSet presAssocID="{57AB66B8-4FD2-4ED8-8683-74169A048282}" presName="compNode" presStyleCnt="0"/>
      <dgm:spPr/>
    </dgm:pt>
    <dgm:pt modelId="{BF60D970-6089-4D8D-887C-C925EEE42CBC}" type="pres">
      <dgm:prSet presAssocID="{57AB66B8-4FD2-4ED8-8683-74169A048282}" presName="childRect" presStyleLbl="bgAcc1" presStyleIdx="0" presStyleCnt="1" custScaleY="126645" custLinFactNeighborX="600" custLinFactNeighborY="-1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95754-582E-4F52-AC66-E5004B5AFABE}" type="pres">
      <dgm:prSet presAssocID="{57AB66B8-4FD2-4ED8-8683-74169A0482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3289E-7255-4B5E-ABF9-C4671A556A1B}" type="pres">
      <dgm:prSet presAssocID="{57AB66B8-4FD2-4ED8-8683-74169A048282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E71C3279-CCDC-4892-81FE-907AFB59C68D}" type="pres">
      <dgm:prSet presAssocID="{57AB66B8-4FD2-4ED8-8683-74169A048282}" presName="adorn" presStyleLbl="fgAccFollow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2DE1291-B30C-4579-86D8-46AE4A809F25}" srcId="{DBE2EBBE-AFDA-4EDF-882E-BC129FAA9809}" destId="{57AB66B8-4FD2-4ED8-8683-74169A048282}" srcOrd="0" destOrd="0" parTransId="{7D7215BB-056D-4BB5-832C-DEB06B7ACF9C}" sibTransId="{90ABA5EE-C219-440B-A579-2B873F474636}"/>
    <dgm:cxn modelId="{7B8931C0-B17E-404F-AE03-DA59657DF625}" type="presOf" srcId="{2F8CBDF3-56B5-4AC2-B6B0-FDF024606971}" destId="{BF60D970-6089-4D8D-887C-C925EEE42CBC}" srcOrd="0" destOrd="0" presId="urn:microsoft.com/office/officeart/2005/8/layout/bList2"/>
    <dgm:cxn modelId="{C3E32FED-57D0-4363-8659-5B40239E537B}" type="presOf" srcId="{57AB66B8-4FD2-4ED8-8683-74169A048282}" destId="{09E3289E-7255-4B5E-ABF9-C4671A556A1B}" srcOrd="1" destOrd="0" presId="urn:microsoft.com/office/officeart/2005/8/layout/bList2"/>
    <dgm:cxn modelId="{5296A578-278A-4D96-8FFA-7801DDFDD3D4}" srcId="{57AB66B8-4FD2-4ED8-8683-74169A048282}" destId="{2F8CBDF3-56B5-4AC2-B6B0-FDF024606971}" srcOrd="0" destOrd="0" parTransId="{050E3EEC-C5B5-4721-AF4C-7ED67F571B36}" sibTransId="{EFCF3CD3-CD23-4790-971C-EC344FD698CA}"/>
    <dgm:cxn modelId="{BB443114-B2BC-42C2-8840-3C74F1E4C1E3}" type="presOf" srcId="{DBE2EBBE-AFDA-4EDF-882E-BC129FAA9809}" destId="{754A3114-2322-4F47-B263-CDCA8038A9AF}" srcOrd="0" destOrd="0" presId="urn:microsoft.com/office/officeart/2005/8/layout/bList2"/>
    <dgm:cxn modelId="{AE767DDF-6C4B-4C98-9B3C-61F88B40227C}" type="presOf" srcId="{57AB66B8-4FD2-4ED8-8683-74169A048282}" destId="{44395754-582E-4F52-AC66-E5004B5AFABE}" srcOrd="0" destOrd="0" presId="urn:microsoft.com/office/officeart/2005/8/layout/bList2"/>
    <dgm:cxn modelId="{9DC8EAAB-7BFD-4D2D-950B-A7F9D2E96B76}" type="presParOf" srcId="{754A3114-2322-4F47-B263-CDCA8038A9AF}" destId="{1774A3AA-6250-46D8-B53C-4F28FFEA2D66}" srcOrd="0" destOrd="0" presId="urn:microsoft.com/office/officeart/2005/8/layout/bList2"/>
    <dgm:cxn modelId="{A9F72A56-DE53-4A97-8E3F-8BA6B7F15977}" type="presParOf" srcId="{1774A3AA-6250-46D8-B53C-4F28FFEA2D66}" destId="{BF60D970-6089-4D8D-887C-C925EEE42CBC}" srcOrd="0" destOrd="0" presId="urn:microsoft.com/office/officeart/2005/8/layout/bList2"/>
    <dgm:cxn modelId="{118ADF08-FFAE-4156-814E-D80808484896}" type="presParOf" srcId="{1774A3AA-6250-46D8-B53C-4F28FFEA2D66}" destId="{44395754-582E-4F52-AC66-E5004B5AFABE}" srcOrd="1" destOrd="0" presId="urn:microsoft.com/office/officeart/2005/8/layout/bList2"/>
    <dgm:cxn modelId="{D9FC59A9-9C4A-46AC-A2C6-6EE9722AFC07}" type="presParOf" srcId="{1774A3AA-6250-46D8-B53C-4F28FFEA2D66}" destId="{09E3289E-7255-4B5E-ABF9-C4671A556A1B}" srcOrd="2" destOrd="0" presId="urn:microsoft.com/office/officeart/2005/8/layout/bList2"/>
    <dgm:cxn modelId="{3223FAC9-5C85-45C0-9327-96632A82A2C0}" type="presParOf" srcId="{1774A3AA-6250-46D8-B53C-4F28FFEA2D66}" destId="{E71C3279-CCDC-4892-81FE-907AFB59C68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328A2C-94B5-4CD0-8093-9C751ADCB8D5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r-HR"/>
        </a:p>
      </dgm:t>
    </dgm:pt>
    <dgm:pt modelId="{5F7BD039-40F2-47D7-A83F-63F3489E2D5D}">
      <dgm:prSet/>
      <dgm:spPr/>
      <dgm:t>
        <a:bodyPr/>
        <a:lstStyle/>
        <a:p>
          <a:pPr rtl="0"/>
          <a:r>
            <a:rPr lang="hr-HR" b="1" dirty="0">
              <a:solidFill>
                <a:schemeClr val="accent6"/>
              </a:solidFill>
              <a:latin typeface="Segoe Print" pitchFamily="2" charset="0"/>
            </a:rPr>
            <a:t>Dodatne cjenovne strategije</a:t>
          </a:r>
          <a:endParaRPr lang="en-GB" noProof="0" dirty="0">
            <a:solidFill>
              <a:schemeClr val="bg1"/>
            </a:solidFill>
            <a:latin typeface="Segoe Print" panose="02000600000000000000" pitchFamily="2" charset="0"/>
          </a:endParaRPr>
        </a:p>
      </dgm:t>
    </dgm:pt>
    <dgm:pt modelId="{75A5C5D1-4199-4B43-AF0B-3B245054947A}" type="parTrans" cxnId="{872BC60E-094E-4BBE-B7B3-0E01FC60F806}">
      <dgm:prSet/>
      <dgm:spPr/>
      <dgm:t>
        <a:bodyPr/>
        <a:lstStyle/>
        <a:p>
          <a:endParaRPr lang="hr-HR"/>
        </a:p>
      </dgm:t>
    </dgm:pt>
    <dgm:pt modelId="{45B2FD1C-39BD-4F57-890D-BA944743F086}" type="sibTrans" cxnId="{872BC60E-094E-4BBE-B7B3-0E01FC60F806}">
      <dgm:prSet/>
      <dgm:spPr/>
      <dgm:t>
        <a:bodyPr/>
        <a:lstStyle/>
        <a:p>
          <a:endParaRPr lang="hr-HR"/>
        </a:p>
      </dgm:t>
    </dgm:pt>
    <dgm:pt modelId="{D51D920F-9B1A-41B1-8AE8-5561BFE5D2D2}" type="pres">
      <dgm:prSet presAssocID="{BC328A2C-94B5-4CD0-8093-9C751ADCB8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33E622-3B41-4982-957F-FA02FDD12949}" type="pres">
      <dgm:prSet presAssocID="{5F7BD039-40F2-47D7-A83F-63F3489E2D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81068C-328F-4B0C-8F0B-7BA63CA39075}" type="presOf" srcId="{5F7BD039-40F2-47D7-A83F-63F3489E2D5D}" destId="{C033E622-3B41-4982-957F-FA02FDD12949}" srcOrd="0" destOrd="0" presId="urn:microsoft.com/office/officeart/2005/8/layout/vList2"/>
    <dgm:cxn modelId="{9D9AD629-7D41-48BE-B2EC-A591762FDFE9}" type="presOf" srcId="{BC328A2C-94B5-4CD0-8093-9C751ADCB8D5}" destId="{D51D920F-9B1A-41B1-8AE8-5561BFE5D2D2}" srcOrd="0" destOrd="0" presId="urn:microsoft.com/office/officeart/2005/8/layout/vList2"/>
    <dgm:cxn modelId="{872BC60E-094E-4BBE-B7B3-0E01FC60F806}" srcId="{BC328A2C-94B5-4CD0-8093-9C751ADCB8D5}" destId="{5F7BD039-40F2-47D7-A83F-63F3489E2D5D}" srcOrd="0" destOrd="0" parTransId="{75A5C5D1-4199-4B43-AF0B-3B245054947A}" sibTransId="{45B2FD1C-39BD-4F57-890D-BA944743F086}"/>
    <dgm:cxn modelId="{64C860A0-AAC4-4594-813D-D7FFA5E7CA94}" type="presParOf" srcId="{D51D920F-9B1A-41B1-8AE8-5561BFE5D2D2}" destId="{C033E622-3B41-4982-957F-FA02FDD129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2F07E7-B37D-4F9F-9D27-B8DB3C26B657}" type="doc">
      <dgm:prSet loTypeId="urn:microsoft.com/office/officeart/2008/layout/LinedLis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5D14905C-0F35-462D-AB6C-D08BCD5E6094}">
      <dgm:prSet custT="1"/>
      <dgm:spPr>
        <a:solidFill>
          <a:srgbClr val="C0CC28"/>
        </a:solidFill>
      </dgm:spPr>
      <dgm:t>
        <a:bodyPr anchor="ctr" anchorCtr="0"/>
        <a:lstStyle/>
        <a:p>
          <a:pPr rtl="0"/>
          <a:r>
            <a:rPr lang="hr-HR" sz="3600" b="1" dirty="0">
              <a:solidFill>
                <a:schemeClr val="accent6"/>
              </a:solidFill>
              <a:latin typeface="Segoe Print" pitchFamily="2" charset="0"/>
            </a:rPr>
            <a:t>Dodatne cjenovne strategije</a:t>
          </a:r>
          <a:endParaRPr lang="en-GB" sz="3600" noProof="0" dirty="0">
            <a:latin typeface="Segoe Print" panose="02000600000000000000" pitchFamily="2" charset="0"/>
          </a:endParaRPr>
        </a:p>
      </dgm:t>
    </dgm:pt>
    <dgm:pt modelId="{16AFA492-4232-4B80-AA94-9299A3729B8D}" type="parTrans" cxnId="{C9F9CB2A-60B2-4B03-B8A1-21E3DA3A531A}">
      <dgm:prSet/>
      <dgm:spPr/>
      <dgm:t>
        <a:bodyPr/>
        <a:lstStyle/>
        <a:p>
          <a:endParaRPr lang="hr-HR"/>
        </a:p>
      </dgm:t>
    </dgm:pt>
    <dgm:pt modelId="{C5CF05E9-FA33-4783-A468-AF762E3A6B09}" type="sibTrans" cxnId="{C9F9CB2A-60B2-4B03-B8A1-21E3DA3A531A}">
      <dgm:prSet/>
      <dgm:spPr/>
      <dgm:t>
        <a:bodyPr/>
        <a:lstStyle/>
        <a:p>
          <a:endParaRPr lang="hr-HR"/>
        </a:p>
      </dgm:t>
    </dgm:pt>
    <dgm:pt modelId="{B3C47EF8-EA66-4393-9C38-52F42F4EB12F}">
      <dgm:prSet/>
      <dgm:spPr/>
      <dgm:t>
        <a:bodyPr/>
        <a:lstStyle/>
        <a:p>
          <a:pPr rtl="0"/>
          <a:r>
            <a:rPr lang="hr-HR" dirty="0">
              <a:latin typeface="Segoe Print" pitchFamily="2" charset="0"/>
            </a:rPr>
            <a:t>Uvodni popusti</a:t>
          </a:r>
        </a:p>
      </dgm:t>
    </dgm:pt>
    <dgm:pt modelId="{812B8FF4-72F2-47F5-B530-5622EC1AC9ED}" type="parTrans" cxnId="{A2E902FD-33C5-42DC-94F4-395C99575A02}">
      <dgm:prSet/>
      <dgm:spPr/>
      <dgm:t>
        <a:bodyPr/>
        <a:lstStyle/>
        <a:p>
          <a:endParaRPr lang="hr-HR"/>
        </a:p>
      </dgm:t>
    </dgm:pt>
    <dgm:pt modelId="{74CA1BE7-A8AB-4540-AC29-5B7E83D05FA9}" type="sibTrans" cxnId="{A2E902FD-33C5-42DC-94F4-395C99575A02}">
      <dgm:prSet/>
      <dgm:spPr/>
      <dgm:t>
        <a:bodyPr/>
        <a:lstStyle/>
        <a:p>
          <a:endParaRPr lang="hr-HR"/>
        </a:p>
      </dgm:t>
    </dgm:pt>
    <dgm:pt modelId="{BD8ED96E-19E1-45DA-BBDD-F7D1AE0CAB5C}">
      <dgm:prSet/>
      <dgm:spPr/>
      <dgm:t>
        <a:bodyPr/>
        <a:lstStyle/>
        <a:p>
          <a:pPr rtl="0"/>
          <a:r>
            <a:rPr lang="hr-HR" dirty="0">
              <a:latin typeface="Segoe Print" pitchFamily="2" charset="0"/>
            </a:rPr>
            <a:t>Probna razdoblja</a:t>
          </a:r>
        </a:p>
      </dgm:t>
    </dgm:pt>
    <dgm:pt modelId="{5B27560B-075B-4440-8D7D-8D25B076BF7A}" type="parTrans" cxnId="{7B0DD49A-3846-4BFF-B84C-CAB38FD800C1}">
      <dgm:prSet/>
      <dgm:spPr/>
      <dgm:t>
        <a:bodyPr/>
        <a:lstStyle/>
        <a:p>
          <a:endParaRPr lang="hr-HR"/>
        </a:p>
      </dgm:t>
    </dgm:pt>
    <dgm:pt modelId="{8F7066F5-E79E-4EA5-A29A-B718A34EB537}" type="sibTrans" cxnId="{7B0DD49A-3846-4BFF-B84C-CAB38FD800C1}">
      <dgm:prSet/>
      <dgm:spPr/>
      <dgm:t>
        <a:bodyPr/>
        <a:lstStyle/>
        <a:p>
          <a:endParaRPr lang="hr-HR"/>
        </a:p>
      </dgm:t>
    </dgm:pt>
    <dgm:pt modelId="{372A4E4A-2312-40DC-9B5A-714BBCF67A1C}">
      <dgm:prSet/>
      <dgm:spPr/>
      <dgm:t>
        <a:bodyPr/>
        <a:lstStyle/>
        <a:p>
          <a:pPr rtl="0"/>
          <a:r>
            <a:rPr lang="hr-HR" dirty="0">
              <a:latin typeface="Segoe Print" panose="02000600000000000000" pitchFamily="2" charset="0"/>
            </a:rPr>
            <a:t>Skupina proizvoda (engl. </a:t>
          </a:r>
          <a:r>
            <a:rPr lang="hr-HR" i="1" dirty="0" err="1">
              <a:latin typeface="Segoe Print" panose="02000600000000000000" pitchFamily="2" charset="0"/>
            </a:rPr>
            <a:t>bundling</a:t>
          </a:r>
          <a:r>
            <a:rPr lang="hr-HR" dirty="0">
              <a:latin typeface="Segoe Print" panose="02000600000000000000" pitchFamily="2" charset="0"/>
            </a:rPr>
            <a:t>)</a:t>
          </a:r>
        </a:p>
      </dgm:t>
    </dgm:pt>
    <dgm:pt modelId="{0E0325D7-6EEC-48DD-8D59-E0112E5D8354}" type="parTrans" cxnId="{4340F1EF-9ED5-4A5F-B5B3-083F3C7E58D2}">
      <dgm:prSet/>
      <dgm:spPr/>
      <dgm:t>
        <a:bodyPr/>
        <a:lstStyle/>
        <a:p>
          <a:endParaRPr lang="hr-HR"/>
        </a:p>
      </dgm:t>
    </dgm:pt>
    <dgm:pt modelId="{460F8A8A-1E73-4E72-9B89-02240AA33EA8}" type="sibTrans" cxnId="{4340F1EF-9ED5-4A5F-B5B3-083F3C7E58D2}">
      <dgm:prSet/>
      <dgm:spPr/>
      <dgm:t>
        <a:bodyPr/>
        <a:lstStyle/>
        <a:p>
          <a:endParaRPr lang="hr-HR"/>
        </a:p>
      </dgm:t>
    </dgm:pt>
    <dgm:pt modelId="{84FF4A3C-02DF-423C-BFB1-44815B4A1110}">
      <dgm:prSet custT="1"/>
      <dgm:spPr/>
      <dgm:t>
        <a:bodyPr/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Određivanje cijene prema količini </a:t>
          </a:r>
        </a:p>
      </dgm:t>
    </dgm:pt>
    <dgm:pt modelId="{452B1C5D-3E10-4941-8410-592D24D52269}" type="parTrans" cxnId="{FEBAD060-D4DD-4C43-B0AB-FF71649DEE60}">
      <dgm:prSet/>
      <dgm:spPr/>
      <dgm:t>
        <a:bodyPr/>
        <a:lstStyle/>
        <a:p>
          <a:endParaRPr lang="hr-HR"/>
        </a:p>
      </dgm:t>
    </dgm:pt>
    <dgm:pt modelId="{CFDD52E9-F586-455E-94BB-D302AFF51F2C}" type="sibTrans" cxnId="{FEBAD060-D4DD-4C43-B0AB-FF71649DEE60}">
      <dgm:prSet/>
      <dgm:spPr/>
      <dgm:t>
        <a:bodyPr/>
        <a:lstStyle/>
        <a:p>
          <a:endParaRPr lang="hr-HR"/>
        </a:p>
      </dgm:t>
    </dgm:pt>
    <dgm:pt modelId="{F19BFF69-17BB-4917-833F-4C917A9FB915}">
      <dgm:prSet custT="1"/>
      <dgm:spPr/>
      <dgm:t>
        <a:bodyPr/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Određivanje cijene prema dodatnim značajkama </a:t>
          </a:r>
        </a:p>
      </dgm:t>
    </dgm:pt>
    <dgm:pt modelId="{58B3E487-EB8C-45C3-9804-D7339A624A16}" type="parTrans" cxnId="{3E2D0E1F-B580-49FB-A6CC-078AD53C0540}">
      <dgm:prSet/>
      <dgm:spPr/>
      <dgm:t>
        <a:bodyPr/>
        <a:lstStyle/>
        <a:p>
          <a:endParaRPr lang="hr-HR"/>
        </a:p>
      </dgm:t>
    </dgm:pt>
    <dgm:pt modelId="{91BA6A3B-99DB-410A-9BF5-C9C9E8824565}" type="sibTrans" cxnId="{3E2D0E1F-B580-49FB-A6CC-078AD53C0540}">
      <dgm:prSet/>
      <dgm:spPr/>
      <dgm:t>
        <a:bodyPr/>
        <a:lstStyle/>
        <a:p>
          <a:endParaRPr lang="hr-HR"/>
        </a:p>
      </dgm:t>
    </dgm:pt>
    <dgm:pt modelId="{4F108100-CF04-4D73-8F55-B0E60DF068CA}" type="pres">
      <dgm:prSet presAssocID="{3C2F07E7-B37D-4F9F-9D27-B8DB3C26B65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9D2E888-1A60-4A0A-A75F-CCCE962357D8}" type="pres">
      <dgm:prSet presAssocID="{5D14905C-0F35-462D-AB6C-D08BCD5E6094}" presName="thickLine" presStyleLbl="alignNode1" presStyleIdx="0" presStyleCnt="1"/>
      <dgm:spPr/>
    </dgm:pt>
    <dgm:pt modelId="{1775F3D7-F29C-433A-868C-0DF60F4FE58A}" type="pres">
      <dgm:prSet presAssocID="{5D14905C-0F35-462D-AB6C-D08BCD5E6094}" presName="horz1" presStyleCnt="0"/>
      <dgm:spPr/>
    </dgm:pt>
    <dgm:pt modelId="{2538B1A5-F4DE-4D2F-9260-66925565B0CF}" type="pres">
      <dgm:prSet presAssocID="{5D14905C-0F35-462D-AB6C-D08BCD5E6094}" presName="tx1" presStyleLbl="revTx" presStyleIdx="0" presStyleCnt="6" custScaleX="186643" custLinFactNeighborX="-595" custLinFactNeighborY="-204"/>
      <dgm:spPr/>
      <dgm:t>
        <a:bodyPr/>
        <a:lstStyle/>
        <a:p>
          <a:endParaRPr lang="en-US"/>
        </a:p>
      </dgm:t>
    </dgm:pt>
    <dgm:pt modelId="{03D420AA-E9CE-4AE8-8EDC-E5B84BD03846}" type="pres">
      <dgm:prSet presAssocID="{5D14905C-0F35-462D-AB6C-D08BCD5E6094}" presName="vert1" presStyleCnt="0"/>
      <dgm:spPr/>
    </dgm:pt>
    <dgm:pt modelId="{2F28299A-78BC-42E9-9FC4-EEAF152CDC77}" type="pres">
      <dgm:prSet presAssocID="{B3C47EF8-EA66-4393-9C38-52F42F4EB12F}" presName="vertSpace2a" presStyleCnt="0"/>
      <dgm:spPr/>
    </dgm:pt>
    <dgm:pt modelId="{F65F031F-AEC4-41D0-81BF-A404789C5CE3}" type="pres">
      <dgm:prSet presAssocID="{B3C47EF8-EA66-4393-9C38-52F42F4EB12F}" presName="horz2" presStyleCnt="0"/>
      <dgm:spPr/>
    </dgm:pt>
    <dgm:pt modelId="{7637011B-4BE8-4143-BFC0-AC54ABD24DE2}" type="pres">
      <dgm:prSet presAssocID="{B3C47EF8-EA66-4393-9C38-52F42F4EB12F}" presName="horzSpace2" presStyleCnt="0"/>
      <dgm:spPr/>
    </dgm:pt>
    <dgm:pt modelId="{84B910C3-86B6-440C-86C0-F6407AB1F46D}" type="pres">
      <dgm:prSet presAssocID="{B3C47EF8-EA66-4393-9C38-52F42F4EB12F}" presName="tx2" presStyleLbl="revTx" presStyleIdx="1" presStyleCnt="6"/>
      <dgm:spPr/>
      <dgm:t>
        <a:bodyPr/>
        <a:lstStyle/>
        <a:p>
          <a:endParaRPr lang="en-US"/>
        </a:p>
      </dgm:t>
    </dgm:pt>
    <dgm:pt modelId="{518A10C6-EF3A-4FB8-89B4-D94BAEAEAD76}" type="pres">
      <dgm:prSet presAssocID="{B3C47EF8-EA66-4393-9C38-52F42F4EB12F}" presName="vert2" presStyleCnt="0"/>
      <dgm:spPr/>
    </dgm:pt>
    <dgm:pt modelId="{CF188D39-381D-448E-A390-D7175156DDFA}" type="pres">
      <dgm:prSet presAssocID="{B3C47EF8-EA66-4393-9C38-52F42F4EB12F}" presName="thinLine2b" presStyleLbl="callout" presStyleIdx="0" presStyleCnt="5"/>
      <dgm:spPr/>
    </dgm:pt>
    <dgm:pt modelId="{2629ACE9-A2A7-49FC-AA5C-538DB6FC22D1}" type="pres">
      <dgm:prSet presAssocID="{B3C47EF8-EA66-4393-9C38-52F42F4EB12F}" presName="vertSpace2b" presStyleCnt="0"/>
      <dgm:spPr/>
    </dgm:pt>
    <dgm:pt modelId="{023B1040-37E7-4BCB-8DEC-3620377187F1}" type="pres">
      <dgm:prSet presAssocID="{BD8ED96E-19E1-45DA-BBDD-F7D1AE0CAB5C}" presName="horz2" presStyleCnt="0"/>
      <dgm:spPr/>
    </dgm:pt>
    <dgm:pt modelId="{9FACE2D6-C41B-46F4-8F9B-C9413337FED4}" type="pres">
      <dgm:prSet presAssocID="{BD8ED96E-19E1-45DA-BBDD-F7D1AE0CAB5C}" presName="horzSpace2" presStyleCnt="0"/>
      <dgm:spPr/>
    </dgm:pt>
    <dgm:pt modelId="{0BB9A9A7-4992-444A-AF19-FEDD48B9B2C5}" type="pres">
      <dgm:prSet presAssocID="{BD8ED96E-19E1-45DA-BBDD-F7D1AE0CAB5C}" presName="tx2" presStyleLbl="revTx" presStyleIdx="2" presStyleCnt="6"/>
      <dgm:spPr/>
      <dgm:t>
        <a:bodyPr/>
        <a:lstStyle/>
        <a:p>
          <a:endParaRPr lang="en-US"/>
        </a:p>
      </dgm:t>
    </dgm:pt>
    <dgm:pt modelId="{0D65A974-FCBA-4794-98F0-4AEA96CC5848}" type="pres">
      <dgm:prSet presAssocID="{BD8ED96E-19E1-45DA-BBDD-F7D1AE0CAB5C}" presName="vert2" presStyleCnt="0"/>
      <dgm:spPr/>
    </dgm:pt>
    <dgm:pt modelId="{E01F0D26-0637-4A6F-B0C7-7433537256BA}" type="pres">
      <dgm:prSet presAssocID="{BD8ED96E-19E1-45DA-BBDD-F7D1AE0CAB5C}" presName="thinLine2b" presStyleLbl="callout" presStyleIdx="1" presStyleCnt="5"/>
      <dgm:spPr/>
    </dgm:pt>
    <dgm:pt modelId="{996EAC62-03B5-466B-AF0C-65DE0B759443}" type="pres">
      <dgm:prSet presAssocID="{BD8ED96E-19E1-45DA-BBDD-F7D1AE0CAB5C}" presName="vertSpace2b" presStyleCnt="0"/>
      <dgm:spPr/>
    </dgm:pt>
    <dgm:pt modelId="{693149AC-3585-42BF-8C70-DE33DDF21F3D}" type="pres">
      <dgm:prSet presAssocID="{372A4E4A-2312-40DC-9B5A-714BBCF67A1C}" presName="horz2" presStyleCnt="0"/>
      <dgm:spPr/>
    </dgm:pt>
    <dgm:pt modelId="{BC87FF23-D419-49BC-84EB-717C699E7907}" type="pres">
      <dgm:prSet presAssocID="{372A4E4A-2312-40DC-9B5A-714BBCF67A1C}" presName="horzSpace2" presStyleCnt="0"/>
      <dgm:spPr/>
    </dgm:pt>
    <dgm:pt modelId="{1606EFCB-6343-4CC9-9CDB-F1B24B7080B9}" type="pres">
      <dgm:prSet presAssocID="{372A4E4A-2312-40DC-9B5A-714BBCF67A1C}" presName="tx2" presStyleLbl="revTx" presStyleIdx="3" presStyleCnt="6"/>
      <dgm:spPr/>
      <dgm:t>
        <a:bodyPr/>
        <a:lstStyle/>
        <a:p>
          <a:endParaRPr lang="en-US"/>
        </a:p>
      </dgm:t>
    </dgm:pt>
    <dgm:pt modelId="{9C877B39-5FB6-433A-B11A-8058BF953638}" type="pres">
      <dgm:prSet presAssocID="{372A4E4A-2312-40DC-9B5A-714BBCF67A1C}" presName="vert2" presStyleCnt="0"/>
      <dgm:spPr/>
    </dgm:pt>
    <dgm:pt modelId="{0D6ECDA8-85B0-4D86-8E45-876A91C9BB72}" type="pres">
      <dgm:prSet presAssocID="{372A4E4A-2312-40DC-9B5A-714BBCF67A1C}" presName="thinLine2b" presStyleLbl="callout" presStyleIdx="2" presStyleCnt="5"/>
      <dgm:spPr/>
    </dgm:pt>
    <dgm:pt modelId="{8D6BEA63-292F-4B10-8C65-FD5228C22B55}" type="pres">
      <dgm:prSet presAssocID="{372A4E4A-2312-40DC-9B5A-714BBCF67A1C}" presName="vertSpace2b" presStyleCnt="0"/>
      <dgm:spPr/>
    </dgm:pt>
    <dgm:pt modelId="{2BBB8283-8692-4818-8F41-72F285A1DCF1}" type="pres">
      <dgm:prSet presAssocID="{84FF4A3C-02DF-423C-BFB1-44815B4A1110}" presName="horz2" presStyleCnt="0"/>
      <dgm:spPr/>
    </dgm:pt>
    <dgm:pt modelId="{7DF1C939-AEAC-4FD6-96AE-F4287981AD3B}" type="pres">
      <dgm:prSet presAssocID="{84FF4A3C-02DF-423C-BFB1-44815B4A1110}" presName="horzSpace2" presStyleCnt="0"/>
      <dgm:spPr/>
    </dgm:pt>
    <dgm:pt modelId="{68E2EDD1-B1FA-4A86-8CC8-F005E7EE494A}" type="pres">
      <dgm:prSet presAssocID="{84FF4A3C-02DF-423C-BFB1-44815B4A1110}" presName="tx2" presStyleLbl="revTx" presStyleIdx="4" presStyleCnt="6"/>
      <dgm:spPr/>
      <dgm:t>
        <a:bodyPr/>
        <a:lstStyle/>
        <a:p>
          <a:endParaRPr lang="en-US"/>
        </a:p>
      </dgm:t>
    </dgm:pt>
    <dgm:pt modelId="{C4082891-44BB-4F07-B109-3AC61C951EC7}" type="pres">
      <dgm:prSet presAssocID="{84FF4A3C-02DF-423C-BFB1-44815B4A1110}" presName="vert2" presStyleCnt="0"/>
      <dgm:spPr/>
    </dgm:pt>
    <dgm:pt modelId="{DFCF56F8-0064-48AE-9D24-EB79D1CFF933}" type="pres">
      <dgm:prSet presAssocID="{84FF4A3C-02DF-423C-BFB1-44815B4A1110}" presName="thinLine2b" presStyleLbl="callout" presStyleIdx="3" presStyleCnt="5"/>
      <dgm:spPr/>
    </dgm:pt>
    <dgm:pt modelId="{32DE7230-8A85-4E36-8B0D-AB4D361B14D6}" type="pres">
      <dgm:prSet presAssocID="{84FF4A3C-02DF-423C-BFB1-44815B4A1110}" presName="vertSpace2b" presStyleCnt="0"/>
      <dgm:spPr/>
    </dgm:pt>
    <dgm:pt modelId="{C83D4FF5-E057-49A1-88AE-302C0F89BC3A}" type="pres">
      <dgm:prSet presAssocID="{F19BFF69-17BB-4917-833F-4C917A9FB915}" presName="horz2" presStyleCnt="0"/>
      <dgm:spPr/>
    </dgm:pt>
    <dgm:pt modelId="{CB524B39-AA63-4B14-BF4F-9D9D287D68F3}" type="pres">
      <dgm:prSet presAssocID="{F19BFF69-17BB-4917-833F-4C917A9FB915}" presName="horzSpace2" presStyleCnt="0"/>
      <dgm:spPr/>
    </dgm:pt>
    <dgm:pt modelId="{774631F9-45CE-4F94-8F7A-814BA303148B}" type="pres">
      <dgm:prSet presAssocID="{F19BFF69-17BB-4917-833F-4C917A9FB915}" presName="tx2" presStyleLbl="revTx" presStyleIdx="5" presStyleCnt="6" custScaleY="223662"/>
      <dgm:spPr/>
      <dgm:t>
        <a:bodyPr/>
        <a:lstStyle/>
        <a:p>
          <a:endParaRPr lang="en-US"/>
        </a:p>
      </dgm:t>
    </dgm:pt>
    <dgm:pt modelId="{70DA42D5-4D05-4858-AE5F-9C80CAF698F1}" type="pres">
      <dgm:prSet presAssocID="{F19BFF69-17BB-4917-833F-4C917A9FB915}" presName="vert2" presStyleCnt="0"/>
      <dgm:spPr/>
    </dgm:pt>
    <dgm:pt modelId="{C35F430F-F744-4731-94D9-94ED05761207}" type="pres">
      <dgm:prSet presAssocID="{F19BFF69-17BB-4917-833F-4C917A9FB915}" presName="thinLine2b" presStyleLbl="callout" presStyleIdx="4" presStyleCnt="5"/>
      <dgm:spPr/>
    </dgm:pt>
    <dgm:pt modelId="{028D8017-F2C4-4143-873A-FB66C66FF2D3}" type="pres">
      <dgm:prSet presAssocID="{F19BFF69-17BB-4917-833F-4C917A9FB915}" presName="vertSpace2b" presStyleCnt="0"/>
      <dgm:spPr/>
    </dgm:pt>
  </dgm:ptLst>
  <dgm:cxnLst>
    <dgm:cxn modelId="{D04AA00E-4982-464D-AD0C-B41FFF830660}" type="presOf" srcId="{F19BFF69-17BB-4917-833F-4C917A9FB915}" destId="{774631F9-45CE-4F94-8F7A-814BA303148B}" srcOrd="0" destOrd="0" presId="urn:microsoft.com/office/officeart/2008/layout/LinedList"/>
    <dgm:cxn modelId="{AD702C26-EF87-4464-8BE4-A5FCBD7A3B77}" type="presOf" srcId="{372A4E4A-2312-40DC-9B5A-714BBCF67A1C}" destId="{1606EFCB-6343-4CC9-9CDB-F1B24B7080B9}" srcOrd="0" destOrd="0" presId="urn:microsoft.com/office/officeart/2008/layout/LinedList"/>
    <dgm:cxn modelId="{C9F9CB2A-60B2-4B03-B8A1-21E3DA3A531A}" srcId="{3C2F07E7-B37D-4F9F-9D27-B8DB3C26B657}" destId="{5D14905C-0F35-462D-AB6C-D08BCD5E6094}" srcOrd="0" destOrd="0" parTransId="{16AFA492-4232-4B80-AA94-9299A3729B8D}" sibTransId="{C5CF05E9-FA33-4783-A468-AF762E3A6B09}"/>
    <dgm:cxn modelId="{2916836E-0529-4436-946D-74FA9852F7EB}" type="presOf" srcId="{3C2F07E7-B37D-4F9F-9D27-B8DB3C26B657}" destId="{4F108100-CF04-4D73-8F55-B0E60DF068CA}" srcOrd="0" destOrd="0" presId="urn:microsoft.com/office/officeart/2008/layout/LinedList"/>
    <dgm:cxn modelId="{3E2D0E1F-B580-49FB-A6CC-078AD53C0540}" srcId="{5D14905C-0F35-462D-AB6C-D08BCD5E6094}" destId="{F19BFF69-17BB-4917-833F-4C917A9FB915}" srcOrd="4" destOrd="0" parTransId="{58B3E487-EB8C-45C3-9804-D7339A624A16}" sibTransId="{91BA6A3B-99DB-410A-9BF5-C9C9E8824565}"/>
    <dgm:cxn modelId="{FAF182AA-92B9-4A54-8A9B-82777D3F2705}" type="presOf" srcId="{B3C47EF8-EA66-4393-9C38-52F42F4EB12F}" destId="{84B910C3-86B6-440C-86C0-F6407AB1F46D}" srcOrd="0" destOrd="0" presId="urn:microsoft.com/office/officeart/2008/layout/LinedList"/>
    <dgm:cxn modelId="{7B0DD49A-3846-4BFF-B84C-CAB38FD800C1}" srcId="{5D14905C-0F35-462D-AB6C-D08BCD5E6094}" destId="{BD8ED96E-19E1-45DA-BBDD-F7D1AE0CAB5C}" srcOrd="1" destOrd="0" parTransId="{5B27560B-075B-4440-8D7D-8D25B076BF7A}" sibTransId="{8F7066F5-E79E-4EA5-A29A-B718A34EB537}"/>
    <dgm:cxn modelId="{FEBAD060-D4DD-4C43-B0AB-FF71649DEE60}" srcId="{5D14905C-0F35-462D-AB6C-D08BCD5E6094}" destId="{84FF4A3C-02DF-423C-BFB1-44815B4A1110}" srcOrd="3" destOrd="0" parTransId="{452B1C5D-3E10-4941-8410-592D24D52269}" sibTransId="{CFDD52E9-F586-455E-94BB-D302AFF51F2C}"/>
    <dgm:cxn modelId="{D141AD1E-1D07-4AA6-9D84-A319519B7506}" type="presOf" srcId="{BD8ED96E-19E1-45DA-BBDD-F7D1AE0CAB5C}" destId="{0BB9A9A7-4992-444A-AF19-FEDD48B9B2C5}" srcOrd="0" destOrd="0" presId="urn:microsoft.com/office/officeart/2008/layout/LinedList"/>
    <dgm:cxn modelId="{4340F1EF-9ED5-4A5F-B5B3-083F3C7E58D2}" srcId="{5D14905C-0F35-462D-AB6C-D08BCD5E6094}" destId="{372A4E4A-2312-40DC-9B5A-714BBCF67A1C}" srcOrd="2" destOrd="0" parTransId="{0E0325D7-6EEC-48DD-8D59-E0112E5D8354}" sibTransId="{460F8A8A-1E73-4E72-9B89-02240AA33EA8}"/>
    <dgm:cxn modelId="{A760E4A4-D013-4C6B-913B-EDE1B0DBD719}" type="presOf" srcId="{5D14905C-0F35-462D-AB6C-D08BCD5E6094}" destId="{2538B1A5-F4DE-4D2F-9260-66925565B0CF}" srcOrd="0" destOrd="0" presId="urn:microsoft.com/office/officeart/2008/layout/LinedList"/>
    <dgm:cxn modelId="{B1DB8D30-2796-4860-91A9-54D45F488B12}" type="presOf" srcId="{84FF4A3C-02DF-423C-BFB1-44815B4A1110}" destId="{68E2EDD1-B1FA-4A86-8CC8-F005E7EE494A}" srcOrd="0" destOrd="0" presId="urn:microsoft.com/office/officeart/2008/layout/LinedList"/>
    <dgm:cxn modelId="{A2E902FD-33C5-42DC-94F4-395C99575A02}" srcId="{5D14905C-0F35-462D-AB6C-D08BCD5E6094}" destId="{B3C47EF8-EA66-4393-9C38-52F42F4EB12F}" srcOrd="0" destOrd="0" parTransId="{812B8FF4-72F2-47F5-B530-5622EC1AC9ED}" sibTransId="{74CA1BE7-A8AB-4540-AC29-5B7E83D05FA9}"/>
    <dgm:cxn modelId="{4EE7FE10-ED74-4381-8C1E-9799266775EF}" type="presParOf" srcId="{4F108100-CF04-4D73-8F55-B0E60DF068CA}" destId="{39D2E888-1A60-4A0A-A75F-CCCE962357D8}" srcOrd="0" destOrd="0" presId="urn:microsoft.com/office/officeart/2008/layout/LinedList"/>
    <dgm:cxn modelId="{53DD0CA3-26AC-498A-B3BE-32B6FB50FA78}" type="presParOf" srcId="{4F108100-CF04-4D73-8F55-B0E60DF068CA}" destId="{1775F3D7-F29C-433A-868C-0DF60F4FE58A}" srcOrd="1" destOrd="0" presId="urn:microsoft.com/office/officeart/2008/layout/LinedList"/>
    <dgm:cxn modelId="{AD5DEF67-4567-44E3-B592-0660C6FAF611}" type="presParOf" srcId="{1775F3D7-F29C-433A-868C-0DF60F4FE58A}" destId="{2538B1A5-F4DE-4D2F-9260-66925565B0CF}" srcOrd="0" destOrd="0" presId="urn:microsoft.com/office/officeart/2008/layout/LinedList"/>
    <dgm:cxn modelId="{3A03E1C8-4B1B-4F2C-B8C0-4774F5ACA03D}" type="presParOf" srcId="{1775F3D7-F29C-433A-868C-0DF60F4FE58A}" destId="{03D420AA-E9CE-4AE8-8EDC-E5B84BD03846}" srcOrd="1" destOrd="0" presId="urn:microsoft.com/office/officeart/2008/layout/LinedList"/>
    <dgm:cxn modelId="{940BF04C-E5A4-44C4-B5E6-33743E3CE89A}" type="presParOf" srcId="{03D420AA-E9CE-4AE8-8EDC-E5B84BD03846}" destId="{2F28299A-78BC-42E9-9FC4-EEAF152CDC77}" srcOrd="0" destOrd="0" presId="urn:microsoft.com/office/officeart/2008/layout/LinedList"/>
    <dgm:cxn modelId="{F3F4E96A-B23C-46D1-97D4-6FF3B79B4B40}" type="presParOf" srcId="{03D420AA-E9CE-4AE8-8EDC-E5B84BD03846}" destId="{F65F031F-AEC4-41D0-81BF-A404789C5CE3}" srcOrd="1" destOrd="0" presId="urn:microsoft.com/office/officeart/2008/layout/LinedList"/>
    <dgm:cxn modelId="{D88C6C5A-B6B5-4552-9E2A-8D76E2E958A2}" type="presParOf" srcId="{F65F031F-AEC4-41D0-81BF-A404789C5CE3}" destId="{7637011B-4BE8-4143-BFC0-AC54ABD24DE2}" srcOrd="0" destOrd="0" presId="urn:microsoft.com/office/officeart/2008/layout/LinedList"/>
    <dgm:cxn modelId="{EC959479-D1E1-48F4-98A3-1CC6F966023F}" type="presParOf" srcId="{F65F031F-AEC4-41D0-81BF-A404789C5CE3}" destId="{84B910C3-86B6-440C-86C0-F6407AB1F46D}" srcOrd="1" destOrd="0" presId="urn:microsoft.com/office/officeart/2008/layout/LinedList"/>
    <dgm:cxn modelId="{5792F248-90EC-4CCD-9F8A-B6D888869C69}" type="presParOf" srcId="{F65F031F-AEC4-41D0-81BF-A404789C5CE3}" destId="{518A10C6-EF3A-4FB8-89B4-D94BAEAEAD76}" srcOrd="2" destOrd="0" presId="urn:microsoft.com/office/officeart/2008/layout/LinedList"/>
    <dgm:cxn modelId="{65756A93-9496-46DF-A79C-CB9D793DB59B}" type="presParOf" srcId="{03D420AA-E9CE-4AE8-8EDC-E5B84BD03846}" destId="{CF188D39-381D-448E-A390-D7175156DDFA}" srcOrd="2" destOrd="0" presId="urn:microsoft.com/office/officeart/2008/layout/LinedList"/>
    <dgm:cxn modelId="{386F1DB2-F9A0-4309-804D-D39E89099FE5}" type="presParOf" srcId="{03D420AA-E9CE-4AE8-8EDC-E5B84BD03846}" destId="{2629ACE9-A2A7-49FC-AA5C-538DB6FC22D1}" srcOrd="3" destOrd="0" presId="urn:microsoft.com/office/officeart/2008/layout/LinedList"/>
    <dgm:cxn modelId="{4408FE90-9C19-4F60-A5CE-2294923CF9FB}" type="presParOf" srcId="{03D420AA-E9CE-4AE8-8EDC-E5B84BD03846}" destId="{023B1040-37E7-4BCB-8DEC-3620377187F1}" srcOrd="4" destOrd="0" presId="urn:microsoft.com/office/officeart/2008/layout/LinedList"/>
    <dgm:cxn modelId="{F34AAB9F-6FFD-4CE3-9732-F2ED6EB3DBD8}" type="presParOf" srcId="{023B1040-37E7-4BCB-8DEC-3620377187F1}" destId="{9FACE2D6-C41B-46F4-8F9B-C9413337FED4}" srcOrd="0" destOrd="0" presId="urn:microsoft.com/office/officeart/2008/layout/LinedList"/>
    <dgm:cxn modelId="{0AB73D98-0CC2-45EA-8B5D-FEF51F6D289F}" type="presParOf" srcId="{023B1040-37E7-4BCB-8DEC-3620377187F1}" destId="{0BB9A9A7-4992-444A-AF19-FEDD48B9B2C5}" srcOrd="1" destOrd="0" presId="urn:microsoft.com/office/officeart/2008/layout/LinedList"/>
    <dgm:cxn modelId="{F81395B8-089E-4836-B24E-89FB1DE2CD5D}" type="presParOf" srcId="{023B1040-37E7-4BCB-8DEC-3620377187F1}" destId="{0D65A974-FCBA-4794-98F0-4AEA96CC5848}" srcOrd="2" destOrd="0" presId="urn:microsoft.com/office/officeart/2008/layout/LinedList"/>
    <dgm:cxn modelId="{7C938E79-62EC-4498-ADDA-461ABBED0EDA}" type="presParOf" srcId="{03D420AA-E9CE-4AE8-8EDC-E5B84BD03846}" destId="{E01F0D26-0637-4A6F-B0C7-7433537256BA}" srcOrd="5" destOrd="0" presId="urn:microsoft.com/office/officeart/2008/layout/LinedList"/>
    <dgm:cxn modelId="{4BFA67AD-BBAD-405B-B143-E5D04130C984}" type="presParOf" srcId="{03D420AA-E9CE-4AE8-8EDC-E5B84BD03846}" destId="{996EAC62-03B5-466B-AF0C-65DE0B759443}" srcOrd="6" destOrd="0" presId="urn:microsoft.com/office/officeart/2008/layout/LinedList"/>
    <dgm:cxn modelId="{B5B0E7CF-4293-449D-92CD-0BB4536C2581}" type="presParOf" srcId="{03D420AA-E9CE-4AE8-8EDC-E5B84BD03846}" destId="{693149AC-3585-42BF-8C70-DE33DDF21F3D}" srcOrd="7" destOrd="0" presId="urn:microsoft.com/office/officeart/2008/layout/LinedList"/>
    <dgm:cxn modelId="{FBDA1400-62EB-4C94-BA64-4820FFC8E606}" type="presParOf" srcId="{693149AC-3585-42BF-8C70-DE33DDF21F3D}" destId="{BC87FF23-D419-49BC-84EB-717C699E7907}" srcOrd="0" destOrd="0" presId="urn:microsoft.com/office/officeart/2008/layout/LinedList"/>
    <dgm:cxn modelId="{BDBFA7DE-2FAC-49E3-BD27-E1200E6064DA}" type="presParOf" srcId="{693149AC-3585-42BF-8C70-DE33DDF21F3D}" destId="{1606EFCB-6343-4CC9-9CDB-F1B24B7080B9}" srcOrd="1" destOrd="0" presId="urn:microsoft.com/office/officeart/2008/layout/LinedList"/>
    <dgm:cxn modelId="{EEBD6163-92ED-41AA-BDA2-1A6619CF2C14}" type="presParOf" srcId="{693149AC-3585-42BF-8C70-DE33DDF21F3D}" destId="{9C877B39-5FB6-433A-B11A-8058BF953638}" srcOrd="2" destOrd="0" presId="urn:microsoft.com/office/officeart/2008/layout/LinedList"/>
    <dgm:cxn modelId="{D9549B64-F4F3-43E2-B427-072FD60C72E7}" type="presParOf" srcId="{03D420AA-E9CE-4AE8-8EDC-E5B84BD03846}" destId="{0D6ECDA8-85B0-4D86-8E45-876A91C9BB72}" srcOrd="8" destOrd="0" presId="urn:microsoft.com/office/officeart/2008/layout/LinedList"/>
    <dgm:cxn modelId="{C5FB8BF9-C7D1-4364-A42C-F81D6FC16A71}" type="presParOf" srcId="{03D420AA-E9CE-4AE8-8EDC-E5B84BD03846}" destId="{8D6BEA63-292F-4B10-8C65-FD5228C22B55}" srcOrd="9" destOrd="0" presId="urn:microsoft.com/office/officeart/2008/layout/LinedList"/>
    <dgm:cxn modelId="{7B34A313-45DF-49B3-98D7-388D0AE498CD}" type="presParOf" srcId="{03D420AA-E9CE-4AE8-8EDC-E5B84BD03846}" destId="{2BBB8283-8692-4818-8F41-72F285A1DCF1}" srcOrd="10" destOrd="0" presId="urn:microsoft.com/office/officeart/2008/layout/LinedList"/>
    <dgm:cxn modelId="{FF912A9E-8C97-46A4-BA16-075FC6754B89}" type="presParOf" srcId="{2BBB8283-8692-4818-8F41-72F285A1DCF1}" destId="{7DF1C939-AEAC-4FD6-96AE-F4287981AD3B}" srcOrd="0" destOrd="0" presId="urn:microsoft.com/office/officeart/2008/layout/LinedList"/>
    <dgm:cxn modelId="{B7AD325F-7630-47FB-9B99-7C84A28770CA}" type="presParOf" srcId="{2BBB8283-8692-4818-8F41-72F285A1DCF1}" destId="{68E2EDD1-B1FA-4A86-8CC8-F005E7EE494A}" srcOrd="1" destOrd="0" presId="urn:microsoft.com/office/officeart/2008/layout/LinedList"/>
    <dgm:cxn modelId="{3DC77C3E-48A0-4A77-8469-324522312A63}" type="presParOf" srcId="{2BBB8283-8692-4818-8F41-72F285A1DCF1}" destId="{C4082891-44BB-4F07-B109-3AC61C951EC7}" srcOrd="2" destOrd="0" presId="urn:microsoft.com/office/officeart/2008/layout/LinedList"/>
    <dgm:cxn modelId="{950ACA30-6F81-4E90-BA78-0394F7BD1A68}" type="presParOf" srcId="{03D420AA-E9CE-4AE8-8EDC-E5B84BD03846}" destId="{DFCF56F8-0064-48AE-9D24-EB79D1CFF933}" srcOrd="11" destOrd="0" presId="urn:microsoft.com/office/officeart/2008/layout/LinedList"/>
    <dgm:cxn modelId="{08EC1B3E-2BAE-4F79-8123-C58342F839EC}" type="presParOf" srcId="{03D420AA-E9CE-4AE8-8EDC-E5B84BD03846}" destId="{32DE7230-8A85-4E36-8B0D-AB4D361B14D6}" srcOrd="12" destOrd="0" presId="urn:microsoft.com/office/officeart/2008/layout/LinedList"/>
    <dgm:cxn modelId="{7277591D-7869-4013-81A9-2ED54B3CD4AA}" type="presParOf" srcId="{03D420AA-E9CE-4AE8-8EDC-E5B84BD03846}" destId="{C83D4FF5-E057-49A1-88AE-302C0F89BC3A}" srcOrd="13" destOrd="0" presId="urn:microsoft.com/office/officeart/2008/layout/LinedList"/>
    <dgm:cxn modelId="{B27E0D28-B178-4AA2-9DFB-D9AC9E334DD7}" type="presParOf" srcId="{C83D4FF5-E057-49A1-88AE-302C0F89BC3A}" destId="{CB524B39-AA63-4B14-BF4F-9D9D287D68F3}" srcOrd="0" destOrd="0" presId="urn:microsoft.com/office/officeart/2008/layout/LinedList"/>
    <dgm:cxn modelId="{0FE38A26-CDFE-478C-8378-7BBD92E8E368}" type="presParOf" srcId="{C83D4FF5-E057-49A1-88AE-302C0F89BC3A}" destId="{774631F9-45CE-4F94-8F7A-814BA303148B}" srcOrd="1" destOrd="0" presId="urn:microsoft.com/office/officeart/2008/layout/LinedList"/>
    <dgm:cxn modelId="{D9490E0C-6D3D-4F8C-A18C-08DF2993C81D}" type="presParOf" srcId="{C83D4FF5-E057-49A1-88AE-302C0F89BC3A}" destId="{70DA42D5-4D05-4858-AE5F-9C80CAF698F1}" srcOrd="2" destOrd="0" presId="urn:microsoft.com/office/officeart/2008/layout/LinedList"/>
    <dgm:cxn modelId="{5D42DEC0-8E51-4289-9BF3-D19DF8F1C18C}" type="presParOf" srcId="{03D420AA-E9CE-4AE8-8EDC-E5B84BD03846}" destId="{C35F430F-F744-4731-94D9-94ED05761207}" srcOrd="14" destOrd="0" presId="urn:microsoft.com/office/officeart/2008/layout/LinedList"/>
    <dgm:cxn modelId="{39FC01F7-4926-458E-8B90-E32521A20440}" type="presParOf" srcId="{03D420AA-E9CE-4AE8-8EDC-E5B84BD03846}" destId="{028D8017-F2C4-4143-873A-FB66C66FF2D3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7530D-5CC9-4AF9-B357-6132A911E8C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13542C48-4374-436B-A43D-FD44723AEC37}">
      <dgm:prSet/>
      <dgm:spPr/>
      <dgm:t>
        <a:bodyPr/>
        <a:lstStyle/>
        <a:p>
          <a:pPr rtl="0"/>
          <a:r>
            <a:rPr lang="hr-HR" b="1" dirty="0">
              <a:solidFill>
                <a:schemeClr val="accent6"/>
              </a:solidFill>
              <a:latin typeface="Segoe Print" pitchFamily="2" charset="0"/>
            </a:rPr>
            <a:t>Industrijsko rivalstvo</a:t>
          </a:r>
          <a:endParaRPr lang="hr-HR" dirty="0">
            <a:latin typeface="Segoe Print" panose="02000600000000000000" pitchFamily="2" charset="0"/>
          </a:endParaRPr>
        </a:p>
      </dgm:t>
    </dgm:pt>
    <dgm:pt modelId="{6CD3B593-4596-47EC-AB57-A5A8091ECB84}" type="sibTrans" cxnId="{820492C0-7D2F-4C59-A48E-1068545F1435}">
      <dgm:prSet/>
      <dgm:spPr/>
      <dgm:t>
        <a:bodyPr/>
        <a:lstStyle/>
        <a:p>
          <a:endParaRPr lang="hr-HR"/>
        </a:p>
      </dgm:t>
    </dgm:pt>
    <dgm:pt modelId="{0C3EF2A2-AB77-414A-AA9C-EA2AEF09FCAE}" type="parTrans" cxnId="{820492C0-7D2F-4C59-A48E-1068545F1435}">
      <dgm:prSet/>
      <dgm:spPr/>
      <dgm:t>
        <a:bodyPr/>
        <a:lstStyle/>
        <a:p>
          <a:endParaRPr lang="hr-HR"/>
        </a:p>
      </dgm:t>
    </dgm:pt>
    <dgm:pt modelId="{2B6C7424-0A0B-48BC-B6AA-60D32989C937}">
      <dgm:prSet/>
      <dgm:spPr/>
      <dgm:t>
        <a:bodyPr/>
        <a:lstStyle/>
        <a:p>
          <a:pPr rtl="0"/>
          <a:r>
            <a:rPr lang="hr-HR" b="1" dirty="0">
              <a:solidFill>
                <a:schemeClr val="accent6"/>
              </a:solidFill>
              <a:latin typeface="Segoe Print" pitchFamily="2" charset="0"/>
            </a:rPr>
            <a:t>Prijetnja od novih tvrtki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736A71DE-EC79-40D0-A43D-69B816458D84}" type="parTrans" cxnId="{D6A5F9CC-F3C9-4AE4-B49E-F3B867FBE634}">
      <dgm:prSet/>
      <dgm:spPr/>
      <dgm:t>
        <a:bodyPr/>
        <a:lstStyle/>
        <a:p>
          <a:endParaRPr lang="hr-HR"/>
        </a:p>
      </dgm:t>
    </dgm:pt>
    <dgm:pt modelId="{97E2E919-C26F-423B-838D-E16DC253C076}" type="sibTrans" cxnId="{D6A5F9CC-F3C9-4AE4-B49E-F3B867FBE634}">
      <dgm:prSet/>
      <dgm:spPr/>
      <dgm:t>
        <a:bodyPr/>
        <a:lstStyle/>
        <a:p>
          <a:endParaRPr lang="hr-HR"/>
        </a:p>
      </dgm:t>
    </dgm:pt>
    <dgm:pt modelId="{48392F87-D9A3-49C1-8AB8-F03D97D38EC6}">
      <dgm:prSet custT="1"/>
      <dgm:spPr/>
      <dgm:t>
        <a:bodyPr/>
        <a:lstStyle/>
        <a:p>
          <a:pPr rtl="0"/>
          <a:r>
            <a:rPr lang="hr-HR" sz="1600" noProof="0" dirty="0">
              <a:latin typeface="Segoe Print" panose="02000600000000000000" pitchFamily="2" charset="0"/>
            </a:rPr>
            <a:t>penetracijska strategija</a:t>
          </a:r>
          <a:endParaRPr lang="en-GB" sz="1600" noProof="0" dirty="0">
            <a:latin typeface="Segoe Print" panose="02000600000000000000" pitchFamily="2" charset="0"/>
          </a:endParaRPr>
        </a:p>
      </dgm:t>
    </dgm:pt>
    <dgm:pt modelId="{C4639597-E8B3-4D5E-8693-A56DDB3A3AE7}" type="parTrans" cxnId="{7EA2D6F4-A545-4578-9A34-D8EEB97FBF1D}">
      <dgm:prSet/>
      <dgm:spPr/>
      <dgm:t>
        <a:bodyPr/>
        <a:lstStyle/>
        <a:p>
          <a:endParaRPr lang="hr-HR"/>
        </a:p>
      </dgm:t>
    </dgm:pt>
    <dgm:pt modelId="{843B0C2B-F467-4E5A-9EF7-C154E95FF2D9}" type="sibTrans" cxnId="{7EA2D6F4-A545-4578-9A34-D8EEB97FBF1D}">
      <dgm:prSet/>
      <dgm:spPr/>
      <dgm:t>
        <a:bodyPr/>
        <a:lstStyle/>
        <a:p>
          <a:endParaRPr lang="hr-HR"/>
        </a:p>
      </dgm:t>
    </dgm:pt>
    <dgm:pt modelId="{F8D5392F-9F81-4DFF-984D-0F62CAD86C38}">
      <dgm:prSet custT="1"/>
      <dgm:spPr/>
      <dgm:t>
        <a:bodyPr/>
        <a:lstStyle/>
        <a:p>
          <a:pPr rtl="0"/>
          <a:r>
            <a:rPr lang="hr-HR" sz="1400" kern="1200" dirty="0">
              <a:latin typeface="Segoe Print" pitchFamily="2" charset="0"/>
            </a:rPr>
            <a:t>u slučaju da se nude različiti proizvodi</a:t>
          </a:r>
          <a:r>
            <a:rPr lang="en-US" sz="1400" kern="1200" dirty="0">
              <a:latin typeface="Segoe Print" pitchFamily="2" charset="0"/>
            </a:rPr>
            <a:t>, </a:t>
          </a:r>
          <a:r>
            <a:rPr lang="hr-HR" sz="1400" kern="1200" dirty="0">
              <a:latin typeface="Segoe Print" pitchFamily="2" charset="0"/>
            </a:rPr>
            <a:t>opcija je smanjiti cijenu ili ponuditi proizvode u paketu</a:t>
          </a:r>
        </a:p>
      </dgm:t>
    </dgm:pt>
    <dgm:pt modelId="{55DA591E-C75C-483F-8CE6-73B7F5A28C0D}" type="parTrans" cxnId="{715EADDD-D63B-4CA7-8361-72E96A23AA80}">
      <dgm:prSet/>
      <dgm:spPr/>
      <dgm:t>
        <a:bodyPr/>
        <a:lstStyle/>
        <a:p>
          <a:endParaRPr lang="hr-HR"/>
        </a:p>
      </dgm:t>
    </dgm:pt>
    <dgm:pt modelId="{614751A6-237E-4C2A-AD85-173F604E43FD}" type="sibTrans" cxnId="{715EADDD-D63B-4CA7-8361-72E96A23AA80}">
      <dgm:prSet/>
      <dgm:spPr/>
      <dgm:t>
        <a:bodyPr/>
        <a:lstStyle/>
        <a:p>
          <a:endParaRPr lang="hr-HR"/>
        </a:p>
      </dgm:t>
    </dgm:pt>
    <dgm:pt modelId="{6D1B616A-9C79-4AD8-AF44-681462877DB2}">
      <dgm:prSet/>
      <dgm:spPr/>
      <dgm:t>
        <a:bodyPr/>
        <a:lstStyle/>
        <a:p>
          <a:pPr rtl="0"/>
          <a:r>
            <a:rPr lang="hr-HR" b="1" dirty="0">
              <a:solidFill>
                <a:schemeClr val="bg1"/>
              </a:solidFill>
              <a:latin typeface="Segoe Print" pitchFamily="2" charset="0"/>
            </a:rPr>
            <a:t>Prijetnja od supstituta</a:t>
          </a:r>
          <a:endParaRPr lang="en-GB" noProof="0" dirty="0">
            <a:solidFill>
              <a:schemeClr val="bg1"/>
            </a:solidFill>
            <a:latin typeface="Segoe Print" panose="02000600000000000000" pitchFamily="2" charset="0"/>
          </a:endParaRPr>
        </a:p>
      </dgm:t>
    </dgm:pt>
    <dgm:pt modelId="{23F68F0D-1AFB-4AAE-BC91-AC1DFDEB78FA}" type="parTrans" cxnId="{D8F2CB44-962E-4E83-A793-D2C4FD3BCB05}">
      <dgm:prSet/>
      <dgm:spPr/>
      <dgm:t>
        <a:bodyPr/>
        <a:lstStyle/>
        <a:p>
          <a:endParaRPr lang="en-US"/>
        </a:p>
      </dgm:t>
    </dgm:pt>
    <dgm:pt modelId="{07475845-DE59-474E-8F98-E2E49F29C682}" type="sibTrans" cxnId="{D8F2CB44-962E-4E83-A793-D2C4FD3BCB05}">
      <dgm:prSet/>
      <dgm:spPr/>
      <dgm:t>
        <a:bodyPr/>
        <a:lstStyle/>
        <a:p>
          <a:endParaRPr lang="en-US"/>
        </a:p>
      </dgm:t>
    </dgm:pt>
    <dgm:pt modelId="{97EE22A4-9A05-494C-8226-7D71160040A5}">
      <dgm:prSet custT="1"/>
      <dgm:spPr/>
      <dgm:t>
        <a:bodyPr/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anose="02000600000000000000" pitchFamily="2" charset="0"/>
              <a:ea typeface="+mn-ea"/>
              <a:cs typeface="+mn-cs"/>
            </a:rPr>
            <a:t>izgradite izvrstan poslovni model</a:t>
          </a:r>
          <a:endParaRPr lang="en-GB" sz="16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egoe Print" panose="02000600000000000000" pitchFamily="2" charset="0"/>
            <a:ea typeface="+mn-ea"/>
            <a:cs typeface="+mn-cs"/>
          </a:endParaRPr>
        </a:p>
      </dgm:t>
    </dgm:pt>
    <dgm:pt modelId="{76E22334-5EF8-4637-8890-F3FD39E6B411}" type="parTrans" cxnId="{69F84A7D-15FA-49B1-A8D8-ED359CAAA5AB}">
      <dgm:prSet/>
      <dgm:spPr/>
      <dgm:t>
        <a:bodyPr/>
        <a:lstStyle/>
        <a:p>
          <a:endParaRPr lang="en-US"/>
        </a:p>
      </dgm:t>
    </dgm:pt>
    <dgm:pt modelId="{0A04F66C-6AA7-4B73-B30B-D883FB3F0037}" type="sibTrans" cxnId="{69F84A7D-15FA-49B1-A8D8-ED359CAAA5AB}">
      <dgm:prSet/>
      <dgm:spPr/>
      <dgm:t>
        <a:bodyPr/>
        <a:lstStyle/>
        <a:p>
          <a:endParaRPr lang="en-US"/>
        </a:p>
      </dgm:t>
    </dgm:pt>
    <dgm:pt modelId="{42C5F3C1-D9A7-487A-8891-9CB456FADA59}">
      <dgm:prSet custT="1"/>
      <dgm:spPr/>
      <dgm:t>
        <a:bodyPr/>
        <a:lstStyle/>
        <a:p>
          <a:pPr rtl="0"/>
          <a:r>
            <a:rPr lang="hr-HR" sz="1600" dirty="0">
              <a:latin typeface="Segoe Print" pitchFamily="2" charset="0"/>
            </a:rPr>
            <a:t>strategija pobiranja vrhnja</a:t>
          </a:r>
          <a:endParaRPr lang="en-US" sz="1000" dirty="0">
            <a:latin typeface="Segoe Print" pitchFamily="2" charset="0"/>
          </a:endParaRPr>
        </a:p>
      </dgm:t>
    </dgm:pt>
    <dgm:pt modelId="{28C80FD1-6344-4187-8A17-A033E3DEBC8E}" type="parTrans" cxnId="{55FE3A9D-5263-4D96-8771-1955A3CAAE73}">
      <dgm:prSet/>
      <dgm:spPr/>
      <dgm:t>
        <a:bodyPr/>
        <a:lstStyle/>
        <a:p>
          <a:endParaRPr lang="hr-HR"/>
        </a:p>
      </dgm:t>
    </dgm:pt>
    <dgm:pt modelId="{8D8BC195-1891-43C6-AC0C-7F5DFBF7C4E5}" type="sibTrans" cxnId="{55FE3A9D-5263-4D96-8771-1955A3CAAE73}">
      <dgm:prSet/>
      <dgm:spPr/>
      <dgm:t>
        <a:bodyPr/>
        <a:lstStyle/>
        <a:p>
          <a:endParaRPr lang="hr-HR"/>
        </a:p>
      </dgm:t>
    </dgm:pt>
    <dgm:pt modelId="{68DFB4AD-1820-432F-9DC1-58FD14FEF992}">
      <dgm:prSet custT="1"/>
      <dgm:spPr/>
      <dgm:t>
        <a:bodyPr/>
        <a:lstStyle/>
        <a:p>
          <a:pPr rtl="0"/>
          <a:r>
            <a:rPr lang="hr-HR" sz="1400" kern="1200" dirty="0">
              <a:latin typeface="Segoe Print" pitchFamily="2" charset="0"/>
            </a:rPr>
            <a:t> u slučaju da se nude različiti proizvodi, dvije su mogućnosti: postavite višu cijenu ili postavite istu cijenu kao i konkurencija (više za isto)</a:t>
          </a:r>
          <a:r>
            <a:rPr lang="en-US" sz="1400" kern="1200" dirty="0">
              <a:latin typeface="Segoe Print" pitchFamily="2" charset="0"/>
            </a:rPr>
            <a:t> </a:t>
          </a:r>
          <a:r>
            <a:rPr lang="hr-HR" sz="1400" kern="1200" dirty="0">
              <a:latin typeface="Segoe Print" pitchFamily="2" charset="0"/>
            </a:rPr>
            <a:t>(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Whittington</a:t>
          </a:r>
          <a:r>
            <a:rPr lang="hr-H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, 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2018)</a:t>
          </a:r>
        </a:p>
      </dgm:t>
    </dgm:pt>
    <dgm:pt modelId="{9B2E7F83-E533-4885-88BC-CE16BE5CA6CC}" type="parTrans" cxnId="{CDF5901B-5BDD-4529-86FA-316C73F94802}">
      <dgm:prSet/>
      <dgm:spPr/>
      <dgm:t>
        <a:bodyPr/>
        <a:lstStyle/>
        <a:p>
          <a:endParaRPr lang="hr-HR"/>
        </a:p>
      </dgm:t>
    </dgm:pt>
    <dgm:pt modelId="{F5E345D0-8455-4D42-BBB6-0D9949FAD403}" type="sibTrans" cxnId="{CDF5901B-5BDD-4529-86FA-316C73F94802}">
      <dgm:prSet/>
      <dgm:spPr/>
      <dgm:t>
        <a:bodyPr/>
        <a:lstStyle/>
        <a:p>
          <a:endParaRPr lang="hr-HR"/>
        </a:p>
      </dgm:t>
    </dgm:pt>
    <dgm:pt modelId="{37173374-98E1-403C-8B43-363A859DF820}">
      <dgm:prSet custT="1"/>
      <dgm:spPr/>
      <dgm:t>
        <a:bodyPr/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anose="02000600000000000000" pitchFamily="2" charset="0"/>
              <a:ea typeface="+mn-ea"/>
              <a:cs typeface="+mn-cs"/>
            </a:rPr>
            <a:t>pratite potencijalne prijetnje i izračunajte troškove prelaska na alternativu i/ili</a:t>
          </a:r>
        </a:p>
      </dgm:t>
    </dgm:pt>
    <dgm:pt modelId="{E6662A0D-2DFD-4E4B-9E7B-922ED483484E}" type="parTrans" cxnId="{24A1E8EE-E56B-49CA-B271-D92FFACF571F}">
      <dgm:prSet/>
      <dgm:spPr/>
      <dgm:t>
        <a:bodyPr/>
        <a:lstStyle/>
        <a:p>
          <a:endParaRPr lang="hr-HR"/>
        </a:p>
      </dgm:t>
    </dgm:pt>
    <dgm:pt modelId="{505D0013-C0E9-4D3B-891E-16B2EC7D2C7E}" type="sibTrans" cxnId="{24A1E8EE-E56B-49CA-B271-D92FFACF571F}">
      <dgm:prSet/>
      <dgm:spPr/>
      <dgm:t>
        <a:bodyPr/>
        <a:lstStyle/>
        <a:p>
          <a:endParaRPr lang="hr-HR"/>
        </a:p>
      </dgm:t>
    </dgm:pt>
    <dgm:pt modelId="{966E228E-43F2-4E66-8AC0-B04CDFEE1644}">
      <dgm:prSet custT="1"/>
      <dgm:spPr/>
      <dgm:t>
        <a:bodyPr/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anose="02000600000000000000" pitchFamily="2" charset="0"/>
              <a:ea typeface="+mn-ea"/>
              <a:cs typeface="+mn-cs"/>
            </a:rPr>
            <a:t>izgradite lojalnost brendu (</a:t>
          </a:r>
          <a:r>
            <a:rPr lang="hr-HR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anose="02000600000000000000" pitchFamily="2" charset="0"/>
              <a:ea typeface="+mn-ea"/>
              <a:cs typeface="+mn-cs"/>
            </a:rPr>
            <a:t>Whittington</a:t>
          </a:r>
          <a:r>
            <a:rPr lang="hr-H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anose="02000600000000000000" pitchFamily="2" charset="0"/>
              <a:ea typeface="+mn-ea"/>
              <a:cs typeface="+mn-cs"/>
            </a:rPr>
            <a:t>, 2018)</a:t>
          </a:r>
        </a:p>
      </dgm:t>
    </dgm:pt>
    <dgm:pt modelId="{C34A2AF9-853A-4006-ACE7-776511464667}" type="parTrans" cxnId="{7F858E96-02BB-4CA4-9EFC-4E0853BBE184}">
      <dgm:prSet/>
      <dgm:spPr/>
      <dgm:t>
        <a:bodyPr/>
        <a:lstStyle/>
        <a:p>
          <a:endParaRPr lang="hr-HR"/>
        </a:p>
      </dgm:t>
    </dgm:pt>
    <dgm:pt modelId="{F0075D7C-2D85-47E3-AE35-75B3F99ECDA1}" type="sibTrans" cxnId="{7F858E96-02BB-4CA4-9EFC-4E0853BBE184}">
      <dgm:prSet/>
      <dgm:spPr/>
      <dgm:t>
        <a:bodyPr/>
        <a:lstStyle/>
        <a:p>
          <a:endParaRPr lang="hr-HR"/>
        </a:p>
      </dgm:t>
    </dgm:pt>
    <dgm:pt modelId="{020C1482-3518-42C2-AECF-C7DD883CB8B6}" type="pres">
      <dgm:prSet presAssocID="{F877530D-5CC9-4AF9-B357-6132A911E8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33715F-54CA-4E97-8FE0-F1DBE1402E53}" type="pres">
      <dgm:prSet presAssocID="{2B6C7424-0A0B-48BC-B6AA-60D32989C937}" presName="composite" presStyleCnt="0"/>
      <dgm:spPr/>
    </dgm:pt>
    <dgm:pt modelId="{BD5EA924-FF16-4213-B9E7-E518206D9DB7}" type="pres">
      <dgm:prSet presAssocID="{2B6C7424-0A0B-48BC-B6AA-60D32989C93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24EC6-13E2-41CC-87FA-87C6EC426096}" type="pres">
      <dgm:prSet presAssocID="{2B6C7424-0A0B-48BC-B6AA-60D32989C93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70993-D3CC-460E-843B-5E34B3280D42}" type="pres">
      <dgm:prSet presAssocID="{97E2E919-C26F-423B-838D-E16DC253C076}" presName="space" presStyleCnt="0"/>
      <dgm:spPr/>
    </dgm:pt>
    <dgm:pt modelId="{8AA0B05A-7D5A-4ADB-99ED-B01F358728AC}" type="pres">
      <dgm:prSet presAssocID="{13542C48-4374-436B-A43D-FD44723AEC37}" presName="composite" presStyleCnt="0"/>
      <dgm:spPr/>
    </dgm:pt>
    <dgm:pt modelId="{DCC6DB73-693B-427C-976E-D3753AC26CE1}" type="pres">
      <dgm:prSet presAssocID="{13542C48-4374-436B-A43D-FD44723AEC3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82CA8-6C0B-4F06-B154-99C5CA5FAAED}" type="pres">
      <dgm:prSet presAssocID="{13542C48-4374-436B-A43D-FD44723AEC3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5531-58D5-4AD4-B022-5F25C608E7E6}" type="pres">
      <dgm:prSet presAssocID="{6CD3B593-4596-47EC-AB57-A5A8091ECB84}" presName="space" presStyleCnt="0"/>
      <dgm:spPr/>
    </dgm:pt>
    <dgm:pt modelId="{807B583C-C069-4AAE-8257-A7F9F49A858E}" type="pres">
      <dgm:prSet presAssocID="{6D1B616A-9C79-4AD8-AF44-681462877DB2}" presName="composite" presStyleCnt="0"/>
      <dgm:spPr/>
    </dgm:pt>
    <dgm:pt modelId="{73DB3D83-3ADB-4296-B015-A900C6EA71D3}" type="pres">
      <dgm:prSet presAssocID="{6D1B616A-9C79-4AD8-AF44-681462877DB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08353-362B-4C95-AB0D-582F59C7139F}" type="pres">
      <dgm:prSet presAssocID="{6D1B616A-9C79-4AD8-AF44-681462877DB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136B24-C15C-43A0-A0F9-1F700C734487}" type="presOf" srcId="{6D1B616A-9C79-4AD8-AF44-681462877DB2}" destId="{73DB3D83-3ADB-4296-B015-A900C6EA71D3}" srcOrd="0" destOrd="0" presId="urn:microsoft.com/office/officeart/2005/8/layout/hList1"/>
    <dgm:cxn modelId="{1F050738-722D-4EB9-8CFA-3F4433A1F1BF}" type="presOf" srcId="{37173374-98E1-403C-8B43-363A859DF820}" destId="{17D08353-362B-4C95-AB0D-582F59C7139F}" srcOrd="0" destOrd="1" presId="urn:microsoft.com/office/officeart/2005/8/layout/hList1"/>
    <dgm:cxn modelId="{6084A952-EDA6-48EB-A736-EB6B6B7BAFCC}" type="presOf" srcId="{2B6C7424-0A0B-48BC-B6AA-60D32989C937}" destId="{BD5EA924-FF16-4213-B9E7-E518206D9DB7}" srcOrd="0" destOrd="0" presId="urn:microsoft.com/office/officeart/2005/8/layout/hList1"/>
    <dgm:cxn modelId="{7F858E96-02BB-4CA4-9EFC-4E0853BBE184}" srcId="{6D1B616A-9C79-4AD8-AF44-681462877DB2}" destId="{966E228E-43F2-4E66-8AC0-B04CDFEE1644}" srcOrd="2" destOrd="0" parTransId="{C34A2AF9-853A-4006-ACE7-776511464667}" sibTransId="{F0075D7C-2D85-47E3-AE35-75B3F99ECDA1}"/>
    <dgm:cxn modelId="{55FE3A9D-5263-4D96-8771-1955A3CAAE73}" srcId="{2B6C7424-0A0B-48BC-B6AA-60D32989C937}" destId="{42C5F3C1-D9A7-487A-8891-9CB456FADA59}" srcOrd="1" destOrd="0" parTransId="{28C80FD1-6344-4187-8A17-A033E3DEBC8E}" sibTransId="{8D8BC195-1891-43C6-AC0C-7F5DFBF7C4E5}"/>
    <dgm:cxn modelId="{07EFDA74-9A27-4185-A9EC-D1696B0AE3A8}" type="presOf" srcId="{42C5F3C1-D9A7-487A-8891-9CB456FADA59}" destId="{68624EC6-13E2-41CC-87FA-87C6EC426096}" srcOrd="0" destOrd="1" presId="urn:microsoft.com/office/officeart/2005/8/layout/hList1"/>
    <dgm:cxn modelId="{715EADDD-D63B-4CA7-8361-72E96A23AA80}" srcId="{13542C48-4374-436B-A43D-FD44723AEC37}" destId="{F8D5392F-9F81-4DFF-984D-0F62CAD86C38}" srcOrd="0" destOrd="0" parTransId="{55DA591E-C75C-483F-8CE6-73B7F5A28C0D}" sibTransId="{614751A6-237E-4C2A-AD85-173F604E43FD}"/>
    <dgm:cxn modelId="{188471C9-D687-416A-BE31-81E622C430B0}" type="presOf" srcId="{48392F87-D9A3-49C1-8AB8-F03D97D38EC6}" destId="{68624EC6-13E2-41CC-87FA-87C6EC426096}" srcOrd="0" destOrd="0" presId="urn:microsoft.com/office/officeart/2005/8/layout/hList1"/>
    <dgm:cxn modelId="{D6A5F9CC-F3C9-4AE4-B49E-F3B867FBE634}" srcId="{F877530D-5CC9-4AF9-B357-6132A911E8C2}" destId="{2B6C7424-0A0B-48BC-B6AA-60D32989C937}" srcOrd="0" destOrd="0" parTransId="{736A71DE-EC79-40D0-A43D-69B816458D84}" sibTransId="{97E2E919-C26F-423B-838D-E16DC253C076}"/>
    <dgm:cxn modelId="{71F5668D-0732-4BCE-B435-62351C65DF1F}" type="presOf" srcId="{97EE22A4-9A05-494C-8226-7D71160040A5}" destId="{17D08353-362B-4C95-AB0D-582F59C7139F}" srcOrd="0" destOrd="0" presId="urn:microsoft.com/office/officeart/2005/8/layout/hList1"/>
    <dgm:cxn modelId="{69F84A7D-15FA-49B1-A8D8-ED359CAAA5AB}" srcId="{6D1B616A-9C79-4AD8-AF44-681462877DB2}" destId="{97EE22A4-9A05-494C-8226-7D71160040A5}" srcOrd="0" destOrd="0" parTransId="{76E22334-5EF8-4637-8890-F3FD39E6B411}" sibTransId="{0A04F66C-6AA7-4B73-B30B-D883FB3F0037}"/>
    <dgm:cxn modelId="{8B98FAC3-908A-4ECA-B75B-088BBCBF8532}" type="presOf" srcId="{F877530D-5CC9-4AF9-B357-6132A911E8C2}" destId="{020C1482-3518-42C2-AECF-C7DD883CB8B6}" srcOrd="0" destOrd="0" presId="urn:microsoft.com/office/officeart/2005/8/layout/hList1"/>
    <dgm:cxn modelId="{5EBE929E-234A-4F1C-B287-BC8401FC1965}" type="presOf" srcId="{F8D5392F-9F81-4DFF-984D-0F62CAD86C38}" destId="{4D282CA8-6C0B-4F06-B154-99C5CA5FAAED}" srcOrd="0" destOrd="0" presId="urn:microsoft.com/office/officeart/2005/8/layout/hList1"/>
    <dgm:cxn modelId="{D8F2CB44-962E-4E83-A793-D2C4FD3BCB05}" srcId="{F877530D-5CC9-4AF9-B357-6132A911E8C2}" destId="{6D1B616A-9C79-4AD8-AF44-681462877DB2}" srcOrd="2" destOrd="0" parTransId="{23F68F0D-1AFB-4AAE-BC91-AC1DFDEB78FA}" sibTransId="{07475845-DE59-474E-8F98-E2E49F29C682}"/>
    <dgm:cxn modelId="{9C229031-B1FA-408D-96FA-E22F1B29F6EC}" type="presOf" srcId="{966E228E-43F2-4E66-8AC0-B04CDFEE1644}" destId="{17D08353-362B-4C95-AB0D-582F59C7139F}" srcOrd="0" destOrd="2" presId="urn:microsoft.com/office/officeart/2005/8/layout/hList1"/>
    <dgm:cxn modelId="{7EA2D6F4-A545-4578-9A34-D8EEB97FBF1D}" srcId="{2B6C7424-0A0B-48BC-B6AA-60D32989C937}" destId="{48392F87-D9A3-49C1-8AB8-F03D97D38EC6}" srcOrd="0" destOrd="0" parTransId="{C4639597-E8B3-4D5E-8693-A56DDB3A3AE7}" sibTransId="{843B0C2B-F467-4E5A-9EF7-C154E95FF2D9}"/>
    <dgm:cxn modelId="{CDF5901B-5BDD-4529-86FA-316C73F94802}" srcId="{13542C48-4374-436B-A43D-FD44723AEC37}" destId="{68DFB4AD-1820-432F-9DC1-58FD14FEF992}" srcOrd="1" destOrd="0" parTransId="{9B2E7F83-E533-4885-88BC-CE16BE5CA6CC}" sibTransId="{F5E345D0-8455-4D42-BBB6-0D9949FAD403}"/>
    <dgm:cxn modelId="{B9610149-8D70-488F-A0A3-2C412A0CDE96}" type="presOf" srcId="{68DFB4AD-1820-432F-9DC1-58FD14FEF992}" destId="{4D282CA8-6C0B-4F06-B154-99C5CA5FAAED}" srcOrd="0" destOrd="1" presId="urn:microsoft.com/office/officeart/2005/8/layout/hList1"/>
    <dgm:cxn modelId="{820492C0-7D2F-4C59-A48E-1068545F1435}" srcId="{F877530D-5CC9-4AF9-B357-6132A911E8C2}" destId="{13542C48-4374-436B-A43D-FD44723AEC37}" srcOrd="1" destOrd="0" parTransId="{0C3EF2A2-AB77-414A-AA9C-EA2AEF09FCAE}" sibTransId="{6CD3B593-4596-47EC-AB57-A5A8091ECB84}"/>
    <dgm:cxn modelId="{7F0ECA57-0039-4345-A4B5-62AF335741E6}" type="presOf" srcId="{13542C48-4374-436B-A43D-FD44723AEC37}" destId="{DCC6DB73-693B-427C-976E-D3753AC26CE1}" srcOrd="0" destOrd="0" presId="urn:microsoft.com/office/officeart/2005/8/layout/hList1"/>
    <dgm:cxn modelId="{24A1E8EE-E56B-49CA-B271-D92FFACF571F}" srcId="{6D1B616A-9C79-4AD8-AF44-681462877DB2}" destId="{37173374-98E1-403C-8B43-363A859DF820}" srcOrd="1" destOrd="0" parTransId="{E6662A0D-2DFD-4E4B-9E7B-922ED483484E}" sibTransId="{505D0013-C0E9-4D3B-891E-16B2EC7D2C7E}"/>
    <dgm:cxn modelId="{42517F13-1E8C-41B7-A463-0D9FB9C107D7}" type="presParOf" srcId="{020C1482-3518-42C2-AECF-C7DD883CB8B6}" destId="{4933715F-54CA-4E97-8FE0-F1DBE1402E53}" srcOrd="0" destOrd="0" presId="urn:microsoft.com/office/officeart/2005/8/layout/hList1"/>
    <dgm:cxn modelId="{625F609B-896C-4EC7-AF86-D63644413F03}" type="presParOf" srcId="{4933715F-54CA-4E97-8FE0-F1DBE1402E53}" destId="{BD5EA924-FF16-4213-B9E7-E518206D9DB7}" srcOrd="0" destOrd="0" presId="urn:microsoft.com/office/officeart/2005/8/layout/hList1"/>
    <dgm:cxn modelId="{075995B0-C705-4B90-80D9-81D17C7596AF}" type="presParOf" srcId="{4933715F-54CA-4E97-8FE0-F1DBE1402E53}" destId="{68624EC6-13E2-41CC-87FA-87C6EC426096}" srcOrd="1" destOrd="0" presId="urn:microsoft.com/office/officeart/2005/8/layout/hList1"/>
    <dgm:cxn modelId="{12FFC70F-DDC2-4844-84D0-1262DF3B723D}" type="presParOf" srcId="{020C1482-3518-42C2-AECF-C7DD883CB8B6}" destId="{D6170993-D3CC-460E-843B-5E34B3280D42}" srcOrd="1" destOrd="0" presId="urn:microsoft.com/office/officeart/2005/8/layout/hList1"/>
    <dgm:cxn modelId="{F00AD5AD-F106-4B41-A99B-656299CDCEC3}" type="presParOf" srcId="{020C1482-3518-42C2-AECF-C7DD883CB8B6}" destId="{8AA0B05A-7D5A-4ADB-99ED-B01F358728AC}" srcOrd="2" destOrd="0" presId="urn:microsoft.com/office/officeart/2005/8/layout/hList1"/>
    <dgm:cxn modelId="{255B3C4C-E4A1-422D-A1BC-4970F37A3472}" type="presParOf" srcId="{8AA0B05A-7D5A-4ADB-99ED-B01F358728AC}" destId="{DCC6DB73-693B-427C-976E-D3753AC26CE1}" srcOrd="0" destOrd="0" presId="urn:microsoft.com/office/officeart/2005/8/layout/hList1"/>
    <dgm:cxn modelId="{2ACCEF6C-4EE6-4A18-8802-26952DB7F9FC}" type="presParOf" srcId="{8AA0B05A-7D5A-4ADB-99ED-B01F358728AC}" destId="{4D282CA8-6C0B-4F06-B154-99C5CA5FAAED}" srcOrd="1" destOrd="0" presId="urn:microsoft.com/office/officeart/2005/8/layout/hList1"/>
    <dgm:cxn modelId="{9008F001-D6BE-47BD-A2B3-E47AA680EFEE}" type="presParOf" srcId="{020C1482-3518-42C2-AECF-C7DD883CB8B6}" destId="{19B85531-58D5-4AD4-B022-5F25C608E7E6}" srcOrd="3" destOrd="0" presId="urn:microsoft.com/office/officeart/2005/8/layout/hList1"/>
    <dgm:cxn modelId="{174F253C-6C44-4C65-8855-EF9506C638BA}" type="presParOf" srcId="{020C1482-3518-42C2-AECF-C7DD883CB8B6}" destId="{807B583C-C069-4AAE-8257-A7F9F49A858E}" srcOrd="4" destOrd="0" presId="urn:microsoft.com/office/officeart/2005/8/layout/hList1"/>
    <dgm:cxn modelId="{7D6EBD9A-8B60-4428-91A5-BC9B6C9EEEF2}" type="presParOf" srcId="{807B583C-C069-4AAE-8257-A7F9F49A858E}" destId="{73DB3D83-3ADB-4296-B015-A900C6EA71D3}" srcOrd="0" destOrd="0" presId="urn:microsoft.com/office/officeart/2005/8/layout/hList1"/>
    <dgm:cxn modelId="{83788D71-C037-4BAD-BE4D-27CC4EBC3F6C}" type="presParOf" srcId="{807B583C-C069-4AAE-8257-A7F9F49A858E}" destId="{17D08353-362B-4C95-AB0D-582F59C713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E2EBBE-AFDA-4EDF-882E-BC129FAA980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7AB66B8-4FD2-4ED8-8683-74169A048282}">
      <dgm:prSet/>
      <dgm:spPr/>
      <dgm:t>
        <a:bodyPr/>
        <a:lstStyle/>
        <a:p>
          <a:pPr rtl="0"/>
          <a:r>
            <a:rPr lang="hr-HR" noProof="0" dirty="0"/>
            <a:t>Primjeri</a:t>
          </a:r>
          <a:endParaRPr lang="en-GB" noProof="0" dirty="0"/>
        </a:p>
      </dgm:t>
    </dgm:pt>
    <dgm:pt modelId="{7D7215BB-056D-4BB5-832C-DEB06B7ACF9C}" type="parTrans" cxnId="{B2DE1291-B30C-4579-86D8-46AE4A809F25}">
      <dgm:prSet/>
      <dgm:spPr/>
      <dgm:t>
        <a:bodyPr/>
        <a:lstStyle/>
        <a:p>
          <a:endParaRPr lang="hr-HR"/>
        </a:p>
      </dgm:t>
    </dgm:pt>
    <dgm:pt modelId="{90ABA5EE-C219-440B-A579-2B873F474636}" type="sibTrans" cxnId="{B2DE1291-B30C-4579-86D8-46AE4A809F25}">
      <dgm:prSet/>
      <dgm:spPr/>
      <dgm:t>
        <a:bodyPr/>
        <a:lstStyle/>
        <a:p>
          <a:endParaRPr lang="hr-HR"/>
        </a:p>
      </dgm:t>
    </dgm:pt>
    <dgm:pt modelId="{2F8CBDF3-56B5-4AC2-B6B0-FDF024606971}">
      <dgm:prSet custT="1"/>
      <dgm:spPr/>
      <dgm:t>
        <a:bodyPr/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Na primjer, vlada SAD-a koristi trošak plus ugovore kada tvrtke razvijaju nove tehnologije koje se koriste u obrani. </a:t>
          </a:r>
        </a:p>
      </dgm:t>
    </dgm:pt>
    <dgm:pt modelId="{050E3EEC-C5B5-4721-AF4C-7ED67F571B36}" type="parTrans" cxnId="{5296A578-278A-4D96-8FFA-7801DDFDD3D4}">
      <dgm:prSet/>
      <dgm:spPr/>
      <dgm:t>
        <a:bodyPr/>
        <a:lstStyle/>
        <a:p>
          <a:endParaRPr lang="hr-HR"/>
        </a:p>
      </dgm:t>
    </dgm:pt>
    <dgm:pt modelId="{EFCF3CD3-CD23-4790-971C-EC344FD698CA}" type="sibTrans" cxnId="{5296A578-278A-4D96-8FFA-7801DDFDD3D4}">
      <dgm:prSet/>
      <dgm:spPr/>
      <dgm:t>
        <a:bodyPr/>
        <a:lstStyle/>
        <a:p>
          <a:endParaRPr lang="hr-HR"/>
        </a:p>
      </dgm:t>
    </dgm:pt>
    <dgm:pt modelId="{754A3114-2322-4F47-B263-CDCA8038A9AF}" type="pres">
      <dgm:prSet presAssocID="{DBE2EBBE-AFDA-4EDF-882E-BC129FAA980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74A3AA-6250-46D8-B53C-4F28FFEA2D66}" type="pres">
      <dgm:prSet presAssocID="{57AB66B8-4FD2-4ED8-8683-74169A048282}" presName="compNode" presStyleCnt="0"/>
      <dgm:spPr/>
    </dgm:pt>
    <dgm:pt modelId="{BF60D970-6089-4D8D-887C-C925EEE42CBC}" type="pres">
      <dgm:prSet presAssocID="{57AB66B8-4FD2-4ED8-8683-74169A048282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95754-582E-4F52-AC66-E5004B5AFABE}" type="pres">
      <dgm:prSet presAssocID="{57AB66B8-4FD2-4ED8-8683-74169A0482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3289E-7255-4B5E-ABF9-C4671A556A1B}" type="pres">
      <dgm:prSet presAssocID="{57AB66B8-4FD2-4ED8-8683-74169A048282}" presName="parentRect" presStyleLbl="alignNode1" presStyleIdx="0" presStyleCnt="1" custLinFactNeighborX="502" custLinFactNeighborY="36486"/>
      <dgm:spPr/>
      <dgm:t>
        <a:bodyPr/>
        <a:lstStyle/>
        <a:p>
          <a:endParaRPr lang="en-US"/>
        </a:p>
      </dgm:t>
    </dgm:pt>
    <dgm:pt modelId="{E71C3279-CCDC-4892-81FE-907AFB59C68D}" type="pres">
      <dgm:prSet presAssocID="{57AB66B8-4FD2-4ED8-8683-74169A048282}" presName="adorn" presStyleLbl="fgAccFollow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2DE1291-B30C-4579-86D8-46AE4A809F25}" srcId="{DBE2EBBE-AFDA-4EDF-882E-BC129FAA9809}" destId="{57AB66B8-4FD2-4ED8-8683-74169A048282}" srcOrd="0" destOrd="0" parTransId="{7D7215BB-056D-4BB5-832C-DEB06B7ACF9C}" sibTransId="{90ABA5EE-C219-440B-A579-2B873F474636}"/>
    <dgm:cxn modelId="{7B8931C0-B17E-404F-AE03-DA59657DF625}" type="presOf" srcId="{2F8CBDF3-56B5-4AC2-B6B0-FDF024606971}" destId="{BF60D970-6089-4D8D-887C-C925EEE42CBC}" srcOrd="0" destOrd="0" presId="urn:microsoft.com/office/officeart/2005/8/layout/bList2"/>
    <dgm:cxn modelId="{C3E32FED-57D0-4363-8659-5B40239E537B}" type="presOf" srcId="{57AB66B8-4FD2-4ED8-8683-74169A048282}" destId="{09E3289E-7255-4B5E-ABF9-C4671A556A1B}" srcOrd="1" destOrd="0" presId="urn:microsoft.com/office/officeart/2005/8/layout/bList2"/>
    <dgm:cxn modelId="{5296A578-278A-4D96-8FFA-7801DDFDD3D4}" srcId="{57AB66B8-4FD2-4ED8-8683-74169A048282}" destId="{2F8CBDF3-56B5-4AC2-B6B0-FDF024606971}" srcOrd="0" destOrd="0" parTransId="{050E3EEC-C5B5-4721-AF4C-7ED67F571B36}" sibTransId="{EFCF3CD3-CD23-4790-971C-EC344FD698CA}"/>
    <dgm:cxn modelId="{BB443114-B2BC-42C2-8840-3C74F1E4C1E3}" type="presOf" srcId="{DBE2EBBE-AFDA-4EDF-882E-BC129FAA9809}" destId="{754A3114-2322-4F47-B263-CDCA8038A9AF}" srcOrd="0" destOrd="0" presId="urn:microsoft.com/office/officeart/2005/8/layout/bList2"/>
    <dgm:cxn modelId="{AE767DDF-6C4B-4C98-9B3C-61F88B40227C}" type="presOf" srcId="{57AB66B8-4FD2-4ED8-8683-74169A048282}" destId="{44395754-582E-4F52-AC66-E5004B5AFABE}" srcOrd="0" destOrd="0" presId="urn:microsoft.com/office/officeart/2005/8/layout/bList2"/>
    <dgm:cxn modelId="{9DC8EAAB-7BFD-4D2D-950B-A7F9D2E96B76}" type="presParOf" srcId="{754A3114-2322-4F47-B263-CDCA8038A9AF}" destId="{1774A3AA-6250-46D8-B53C-4F28FFEA2D66}" srcOrd="0" destOrd="0" presId="urn:microsoft.com/office/officeart/2005/8/layout/bList2"/>
    <dgm:cxn modelId="{A9F72A56-DE53-4A97-8E3F-8BA6B7F15977}" type="presParOf" srcId="{1774A3AA-6250-46D8-B53C-4F28FFEA2D66}" destId="{BF60D970-6089-4D8D-887C-C925EEE42CBC}" srcOrd="0" destOrd="0" presId="urn:microsoft.com/office/officeart/2005/8/layout/bList2"/>
    <dgm:cxn modelId="{118ADF08-FFAE-4156-814E-D80808484896}" type="presParOf" srcId="{1774A3AA-6250-46D8-B53C-4F28FFEA2D66}" destId="{44395754-582E-4F52-AC66-E5004B5AFABE}" srcOrd="1" destOrd="0" presId="urn:microsoft.com/office/officeart/2005/8/layout/bList2"/>
    <dgm:cxn modelId="{D9FC59A9-9C4A-46AC-A2C6-6EE9722AFC07}" type="presParOf" srcId="{1774A3AA-6250-46D8-B53C-4F28FFEA2D66}" destId="{09E3289E-7255-4B5E-ABF9-C4671A556A1B}" srcOrd="2" destOrd="0" presId="urn:microsoft.com/office/officeart/2005/8/layout/bList2"/>
    <dgm:cxn modelId="{3223FAC9-5C85-45C0-9327-96632A82A2C0}" type="presParOf" srcId="{1774A3AA-6250-46D8-B53C-4F28FFEA2D66}" destId="{E71C3279-CCDC-4892-81FE-907AFB59C68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E2EBBE-AFDA-4EDF-882E-BC129FAA980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7AB66B8-4FD2-4ED8-8683-74169A048282}">
      <dgm:prSet/>
      <dgm:spPr/>
      <dgm:t>
        <a:bodyPr/>
        <a:lstStyle/>
        <a:p>
          <a:pPr rtl="0"/>
          <a:r>
            <a:rPr lang="hr-HR" noProof="0" dirty="0"/>
            <a:t>Primjeri</a:t>
          </a:r>
          <a:endParaRPr lang="en-GB" noProof="0" dirty="0"/>
        </a:p>
      </dgm:t>
    </dgm:pt>
    <dgm:pt modelId="{7D7215BB-056D-4BB5-832C-DEB06B7ACF9C}" type="parTrans" cxnId="{B2DE1291-B30C-4579-86D8-46AE4A809F25}">
      <dgm:prSet/>
      <dgm:spPr/>
      <dgm:t>
        <a:bodyPr/>
        <a:lstStyle/>
        <a:p>
          <a:endParaRPr lang="hr-HR"/>
        </a:p>
      </dgm:t>
    </dgm:pt>
    <dgm:pt modelId="{90ABA5EE-C219-440B-A579-2B873F474636}" type="sibTrans" cxnId="{B2DE1291-B30C-4579-86D8-46AE4A809F25}">
      <dgm:prSet/>
      <dgm:spPr/>
      <dgm:t>
        <a:bodyPr/>
        <a:lstStyle/>
        <a:p>
          <a:endParaRPr lang="hr-HR"/>
        </a:p>
      </dgm:t>
    </dgm:pt>
    <dgm:pt modelId="{2F8CBDF3-56B5-4AC2-B6B0-FDF024606971}">
      <dgm:prSet custT="1"/>
      <dgm:spPr/>
      <dgm:t>
        <a:bodyPr/>
        <a:lstStyle/>
        <a:p>
          <a:pPr rtl="0"/>
          <a:r>
            <a:rPr lang="hr-H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Na primjer, cijene usluga prijevoza, poput </a:t>
          </a:r>
          <a:r>
            <a:rPr lang="hr-HR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Uberovih</a:t>
          </a:r>
          <a:r>
            <a:rPr lang="hr-H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, određuju se dinamički na način da cijena koja se nudi klijentu ovisi o nizu faktora, uključujući broj trenutnih vožnji i klijenata koji koriste uslugu. </a:t>
          </a:r>
        </a:p>
      </dgm:t>
    </dgm:pt>
    <dgm:pt modelId="{050E3EEC-C5B5-4721-AF4C-7ED67F571B36}" type="parTrans" cxnId="{5296A578-278A-4D96-8FFA-7801DDFDD3D4}">
      <dgm:prSet/>
      <dgm:spPr/>
      <dgm:t>
        <a:bodyPr/>
        <a:lstStyle/>
        <a:p>
          <a:endParaRPr lang="hr-HR"/>
        </a:p>
      </dgm:t>
    </dgm:pt>
    <dgm:pt modelId="{EFCF3CD3-CD23-4790-971C-EC344FD698CA}" type="sibTrans" cxnId="{5296A578-278A-4D96-8FFA-7801DDFDD3D4}">
      <dgm:prSet/>
      <dgm:spPr/>
      <dgm:t>
        <a:bodyPr/>
        <a:lstStyle/>
        <a:p>
          <a:endParaRPr lang="hr-HR"/>
        </a:p>
      </dgm:t>
    </dgm:pt>
    <dgm:pt modelId="{754A3114-2322-4F47-B263-CDCA8038A9AF}" type="pres">
      <dgm:prSet presAssocID="{DBE2EBBE-AFDA-4EDF-882E-BC129FAA980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74A3AA-6250-46D8-B53C-4F28FFEA2D66}" type="pres">
      <dgm:prSet presAssocID="{57AB66B8-4FD2-4ED8-8683-74169A048282}" presName="compNode" presStyleCnt="0"/>
      <dgm:spPr/>
    </dgm:pt>
    <dgm:pt modelId="{BF60D970-6089-4D8D-887C-C925EEE42CBC}" type="pres">
      <dgm:prSet presAssocID="{57AB66B8-4FD2-4ED8-8683-74169A048282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95754-582E-4F52-AC66-E5004B5AFABE}" type="pres">
      <dgm:prSet presAssocID="{57AB66B8-4FD2-4ED8-8683-74169A0482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3289E-7255-4B5E-ABF9-C4671A556A1B}" type="pres">
      <dgm:prSet presAssocID="{57AB66B8-4FD2-4ED8-8683-74169A048282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E71C3279-CCDC-4892-81FE-907AFB59C68D}" type="pres">
      <dgm:prSet presAssocID="{57AB66B8-4FD2-4ED8-8683-74169A048282}" presName="adorn" presStyleLbl="fgAccFollow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2DE1291-B30C-4579-86D8-46AE4A809F25}" srcId="{DBE2EBBE-AFDA-4EDF-882E-BC129FAA9809}" destId="{57AB66B8-4FD2-4ED8-8683-74169A048282}" srcOrd="0" destOrd="0" parTransId="{7D7215BB-056D-4BB5-832C-DEB06B7ACF9C}" sibTransId="{90ABA5EE-C219-440B-A579-2B873F474636}"/>
    <dgm:cxn modelId="{7B8931C0-B17E-404F-AE03-DA59657DF625}" type="presOf" srcId="{2F8CBDF3-56B5-4AC2-B6B0-FDF024606971}" destId="{BF60D970-6089-4D8D-887C-C925EEE42CBC}" srcOrd="0" destOrd="0" presId="urn:microsoft.com/office/officeart/2005/8/layout/bList2"/>
    <dgm:cxn modelId="{C3E32FED-57D0-4363-8659-5B40239E537B}" type="presOf" srcId="{57AB66B8-4FD2-4ED8-8683-74169A048282}" destId="{09E3289E-7255-4B5E-ABF9-C4671A556A1B}" srcOrd="1" destOrd="0" presId="urn:microsoft.com/office/officeart/2005/8/layout/bList2"/>
    <dgm:cxn modelId="{5296A578-278A-4D96-8FFA-7801DDFDD3D4}" srcId="{57AB66B8-4FD2-4ED8-8683-74169A048282}" destId="{2F8CBDF3-56B5-4AC2-B6B0-FDF024606971}" srcOrd="0" destOrd="0" parTransId="{050E3EEC-C5B5-4721-AF4C-7ED67F571B36}" sibTransId="{EFCF3CD3-CD23-4790-971C-EC344FD698CA}"/>
    <dgm:cxn modelId="{BB443114-B2BC-42C2-8840-3C74F1E4C1E3}" type="presOf" srcId="{DBE2EBBE-AFDA-4EDF-882E-BC129FAA9809}" destId="{754A3114-2322-4F47-B263-CDCA8038A9AF}" srcOrd="0" destOrd="0" presId="urn:microsoft.com/office/officeart/2005/8/layout/bList2"/>
    <dgm:cxn modelId="{AE767DDF-6C4B-4C98-9B3C-61F88B40227C}" type="presOf" srcId="{57AB66B8-4FD2-4ED8-8683-74169A048282}" destId="{44395754-582E-4F52-AC66-E5004B5AFABE}" srcOrd="0" destOrd="0" presId="urn:microsoft.com/office/officeart/2005/8/layout/bList2"/>
    <dgm:cxn modelId="{9DC8EAAB-7BFD-4D2D-950B-A7F9D2E96B76}" type="presParOf" srcId="{754A3114-2322-4F47-B263-CDCA8038A9AF}" destId="{1774A3AA-6250-46D8-B53C-4F28FFEA2D66}" srcOrd="0" destOrd="0" presId="urn:microsoft.com/office/officeart/2005/8/layout/bList2"/>
    <dgm:cxn modelId="{A9F72A56-DE53-4A97-8E3F-8BA6B7F15977}" type="presParOf" srcId="{1774A3AA-6250-46D8-B53C-4F28FFEA2D66}" destId="{BF60D970-6089-4D8D-887C-C925EEE42CBC}" srcOrd="0" destOrd="0" presId="urn:microsoft.com/office/officeart/2005/8/layout/bList2"/>
    <dgm:cxn modelId="{118ADF08-FFAE-4156-814E-D80808484896}" type="presParOf" srcId="{1774A3AA-6250-46D8-B53C-4F28FFEA2D66}" destId="{44395754-582E-4F52-AC66-E5004B5AFABE}" srcOrd="1" destOrd="0" presId="urn:microsoft.com/office/officeart/2005/8/layout/bList2"/>
    <dgm:cxn modelId="{D9FC59A9-9C4A-46AC-A2C6-6EE9722AFC07}" type="presParOf" srcId="{1774A3AA-6250-46D8-B53C-4F28FFEA2D66}" destId="{09E3289E-7255-4B5E-ABF9-C4671A556A1B}" srcOrd="2" destOrd="0" presId="urn:microsoft.com/office/officeart/2005/8/layout/bList2"/>
    <dgm:cxn modelId="{3223FAC9-5C85-45C0-9327-96632A82A2C0}" type="presParOf" srcId="{1774A3AA-6250-46D8-B53C-4F28FFEA2D66}" destId="{E71C3279-CCDC-4892-81FE-907AFB59C68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E2EBBE-AFDA-4EDF-882E-BC129FAA980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7AB66B8-4FD2-4ED8-8683-74169A048282}">
      <dgm:prSet/>
      <dgm:spPr/>
      <dgm:t>
        <a:bodyPr/>
        <a:lstStyle/>
        <a:p>
          <a:pPr rtl="0"/>
          <a:r>
            <a:rPr lang="hr-HR" noProof="0" dirty="0"/>
            <a:t>Primjeri</a:t>
          </a:r>
          <a:endParaRPr lang="en-GB" noProof="0" dirty="0"/>
        </a:p>
      </dgm:t>
    </dgm:pt>
    <dgm:pt modelId="{7D7215BB-056D-4BB5-832C-DEB06B7ACF9C}" type="parTrans" cxnId="{B2DE1291-B30C-4579-86D8-46AE4A809F25}">
      <dgm:prSet/>
      <dgm:spPr/>
      <dgm:t>
        <a:bodyPr/>
        <a:lstStyle/>
        <a:p>
          <a:endParaRPr lang="hr-HR"/>
        </a:p>
      </dgm:t>
    </dgm:pt>
    <dgm:pt modelId="{90ABA5EE-C219-440B-A579-2B873F474636}" type="sibTrans" cxnId="{B2DE1291-B30C-4579-86D8-46AE4A809F25}">
      <dgm:prSet/>
      <dgm:spPr/>
      <dgm:t>
        <a:bodyPr/>
        <a:lstStyle/>
        <a:p>
          <a:endParaRPr lang="hr-HR"/>
        </a:p>
      </dgm:t>
    </dgm:pt>
    <dgm:pt modelId="{2F8CBDF3-56B5-4AC2-B6B0-FDF024606971}">
      <dgm:prSet custT="1"/>
      <dgm:spPr/>
      <dgm:t>
        <a:bodyPr/>
        <a:lstStyle/>
        <a:p>
          <a:pPr rtl="0"/>
          <a:r>
            <a:rPr lang="hr-H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Na primjer, hosteli i niskobudžetni hoteli rade s potrošačima osjetljivim na cijene. Takvi smještajni objekti mogu povećati potražnju smanjenjem cijena jer njihovi klijenti „love“ popuste</a:t>
          </a:r>
          <a:r>
            <a:rPr lang="hr-HR" sz="1400" kern="1200" dirty="0"/>
            <a:t>. </a:t>
          </a:r>
          <a:r>
            <a:rPr lang="hr-H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 </a:t>
          </a:r>
        </a:p>
      </dgm:t>
    </dgm:pt>
    <dgm:pt modelId="{050E3EEC-C5B5-4721-AF4C-7ED67F571B36}" type="parTrans" cxnId="{5296A578-278A-4D96-8FFA-7801DDFDD3D4}">
      <dgm:prSet/>
      <dgm:spPr/>
      <dgm:t>
        <a:bodyPr/>
        <a:lstStyle/>
        <a:p>
          <a:endParaRPr lang="hr-HR"/>
        </a:p>
      </dgm:t>
    </dgm:pt>
    <dgm:pt modelId="{EFCF3CD3-CD23-4790-971C-EC344FD698CA}" type="sibTrans" cxnId="{5296A578-278A-4D96-8FFA-7801DDFDD3D4}">
      <dgm:prSet/>
      <dgm:spPr/>
      <dgm:t>
        <a:bodyPr/>
        <a:lstStyle/>
        <a:p>
          <a:endParaRPr lang="hr-HR"/>
        </a:p>
      </dgm:t>
    </dgm:pt>
    <dgm:pt modelId="{754A3114-2322-4F47-B263-CDCA8038A9AF}" type="pres">
      <dgm:prSet presAssocID="{DBE2EBBE-AFDA-4EDF-882E-BC129FAA980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74A3AA-6250-46D8-B53C-4F28FFEA2D66}" type="pres">
      <dgm:prSet presAssocID="{57AB66B8-4FD2-4ED8-8683-74169A048282}" presName="compNode" presStyleCnt="0"/>
      <dgm:spPr/>
    </dgm:pt>
    <dgm:pt modelId="{BF60D970-6089-4D8D-887C-C925EEE42CBC}" type="pres">
      <dgm:prSet presAssocID="{57AB66B8-4FD2-4ED8-8683-74169A048282}" presName="childRect" presStyleLbl="bgAcc1" presStyleIdx="0" presStyleCnt="1" custScaleY="141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95754-582E-4F52-AC66-E5004B5AFABE}" type="pres">
      <dgm:prSet presAssocID="{57AB66B8-4FD2-4ED8-8683-74169A0482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3289E-7255-4B5E-ABF9-C4671A556A1B}" type="pres">
      <dgm:prSet presAssocID="{57AB66B8-4FD2-4ED8-8683-74169A048282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E71C3279-CCDC-4892-81FE-907AFB59C68D}" type="pres">
      <dgm:prSet presAssocID="{57AB66B8-4FD2-4ED8-8683-74169A048282}" presName="adorn" presStyleLbl="fgAccFollow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2DE1291-B30C-4579-86D8-46AE4A809F25}" srcId="{DBE2EBBE-AFDA-4EDF-882E-BC129FAA9809}" destId="{57AB66B8-4FD2-4ED8-8683-74169A048282}" srcOrd="0" destOrd="0" parTransId="{7D7215BB-056D-4BB5-832C-DEB06B7ACF9C}" sibTransId="{90ABA5EE-C219-440B-A579-2B873F474636}"/>
    <dgm:cxn modelId="{7B8931C0-B17E-404F-AE03-DA59657DF625}" type="presOf" srcId="{2F8CBDF3-56B5-4AC2-B6B0-FDF024606971}" destId="{BF60D970-6089-4D8D-887C-C925EEE42CBC}" srcOrd="0" destOrd="0" presId="urn:microsoft.com/office/officeart/2005/8/layout/bList2"/>
    <dgm:cxn modelId="{C3E32FED-57D0-4363-8659-5B40239E537B}" type="presOf" srcId="{57AB66B8-4FD2-4ED8-8683-74169A048282}" destId="{09E3289E-7255-4B5E-ABF9-C4671A556A1B}" srcOrd="1" destOrd="0" presId="urn:microsoft.com/office/officeart/2005/8/layout/bList2"/>
    <dgm:cxn modelId="{5296A578-278A-4D96-8FFA-7801DDFDD3D4}" srcId="{57AB66B8-4FD2-4ED8-8683-74169A048282}" destId="{2F8CBDF3-56B5-4AC2-B6B0-FDF024606971}" srcOrd="0" destOrd="0" parTransId="{050E3EEC-C5B5-4721-AF4C-7ED67F571B36}" sibTransId="{EFCF3CD3-CD23-4790-971C-EC344FD698CA}"/>
    <dgm:cxn modelId="{BB443114-B2BC-42C2-8840-3C74F1E4C1E3}" type="presOf" srcId="{DBE2EBBE-AFDA-4EDF-882E-BC129FAA9809}" destId="{754A3114-2322-4F47-B263-CDCA8038A9AF}" srcOrd="0" destOrd="0" presId="urn:microsoft.com/office/officeart/2005/8/layout/bList2"/>
    <dgm:cxn modelId="{AE767DDF-6C4B-4C98-9B3C-61F88B40227C}" type="presOf" srcId="{57AB66B8-4FD2-4ED8-8683-74169A048282}" destId="{44395754-582E-4F52-AC66-E5004B5AFABE}" srcOrd="0" destOrd="0" presId="urn:microsoft.com/office/officeart/2005/8/layout/bList2"/>
    <dgm:cxn modelId="{9DC8EAAB-7BFD-4D2D-950B-A7F9D2E96B76}" type="presParOf" srcId="{754A3114-2322-4F47-B263-CDCA8038A9AF}" destId="{1774A3AA-6250-46D8-B53C-4F28FFEA2D66}" srcOrd="0" destOrd="0" presId="urn:microsoft.com/office/officeart/2005/8/layout/bList2"/>
    <dgm:cxn modelId="{A9F72A56-DE53-4A97-8E3F-8BA6B7F15977}" type="presParOf" srcId="{1774A3AA-6250-46D8-B53C-4F28FFEA2D66}" destId="{BF60D970-6089-4D8D-887C-C925EEE42CBC}" srcOrd="0" destOrd="0" presId="urn:microsoft.com/office/officeart/2005/8/layout/bList2"/>
    <dgm:cxn modelId="{118ADF08-FFAE-4156-814E-D80808484896}" type="presParOf" srcId="{1774A3AA-6250-46D8-B53C-4F28FFEA2D66}" destId="{44395754-582E-4F52-AC66-E5004B5AFABE}" srcOrd="1" destOrd="0" presId="urn:microsoft.com/office/officeart/2005/8/layout/bList2"/>
    <dgm:cxn modelId="{D9FC59A9-9C4A-46AC-A2C6-6EE9722AFC07}" type="presParOf" srcId="{1774A3AA-6250-46D8-B53C-4F28FFEA2D66}" destId="{09E3289E-7255-4B5E-ABF9-C4671A556A1B}" srcOrd="2" destOrd="0" presId="urn:microsoft.com/office/officeart/2005/8/layout/bList2"/>
    <dgm:cxn modelId="{3223FAC9-5C85-45C0-9327-96632A82A2C0}" type="presParOf" srcId="{1774A3AA-6250-46D8-B53C-4F28FFEA2D66}" destId="{E71C3279-CCDC-4892-81FE-907AFB59C68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E2EBBE-AFDA-4EDF-882E-BC129FAA980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7AB66B8-4FD2-4ED8-8683-74169A048282}">
      <dgm:prSet/>
      <dgm:spPr/>
      <dgm:t>
        <a:bodyPr/>
        <a:lstStyle/>
        <a:p>
          <a:pPr rtl="0"/>
          <a:r>
            <a:rPr lang="en-GB" noProof="0" dirty="0" err="1"/>
            <a:t>Primjeri</a:t>
          </a:r>
          <a:endParaRPr lang="en-GB" noProof="0" dirty="0"/>
        </a:p>
      </dgm:t>
    </dgm:pt>
    <dgm:pt modelId="{7D7215BB-056D-4BB5-832C-DEB06B7ACF9C}" type="parTrans" cxnId="{B2DE1291-B30C-4579-86D8-46AE4A809F25}">
      <dgm:prSet/>
      <dgm:spPr/>
      <dgm:t>
        <a:bodyPr/>
        <a:lstStyle/>
        <a:p>
          <a:endParaRPr lang="hr-HR"/>
        </a:p>
      </dgm:t>
    </dgm:pt>
    <dgm:pt modelId="{90ABA5EE-C219-440B-A579-2B873F474636}" type="sibTrans" cxnId="{B2DE1291-B30C-4579-86D8-46AE4A809F25}">
      <dgm:prSet/>
      <dgm:spPr/>
      <dgm:t>
        <a:bodyPr/>
        <a:lstStyle/>
        <a:p>
          <a:endParaRPr lang="hr-HR"/>
        </a:p>
      </dgm:t>
    </dgm:pt>
    <dgm:pt modelId="{2F8CBDF3-56B5-4AC2-B6B0-FDF024606971}">
      <dgm:prSet custT="1"/>
      <dgm:spPr/>
      <dgm:t>
        <a:bodyPr/>
        <a:lstStyle/>
        <a:p>
          <a:pPr rtl="0"/>
          <a:r>
            <a:rPr lang="hr-HR" sz="1300" kern="1200" dirty="0">
              <a:latin typeface="Segoe Print" pitchFamily="2" charset="0"/>
            </a:rPr>
            <a:t>Na primjer, ako trebamo par čizama, možemo odabrati one iz Zare za 50$ ili </a:t>
          </a:r>
          <a:r>
            <a:rPr lang="hr-HR" sz="1300" kern="1200" dirty="0" err="1">
              <a:latin typeface="Segoe Print" pitchFamily="2" charset="0"/>
            </a:rPr>
            <a:t>Pradine</a:t>
          </a:r>
          <a:r>
            <a:rPr lang="hr-HR" sz="1300" kern="1200" dirty="0">
              <a:latin typeface="Segoe Print" pitchFamily="2" charset="0"/>
            </a:rPr>
            <a:t> za 2.000$. Ako nam je isključivo stalo do toga da imamo čizme, Zara će biti naš izbor. Ako nam je važna moda i imamo dovoljno novca, Prada bi mogla biti izgledniji izbor. </a:t>
          </a:r>
          <a:endParaRPr lang="hr-HR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egoe Print" pitchFamily="2" charset="0"/>
            <a:ea typeface="+mn-ea"/>
            <a:cs typeface="+mn-cs"/>
          </a:endParaRPr>
        </a:p>
      </dgm:t>
    </dgm:pt>
    <dgm:pt modelId="{050E3EEC-C5B5-4721-AF4C-7ED67F571B36}" type="parTrans" cxnId="{5296A578-278A-4D96-8FFA-7801DDFDD3D4}">
      <dgm:prSet/>
      <dgm:spPr/>
      <dgm:t>
        <a:bodyPr/>
        <a:lstStyle/>
        <a:p>
          <a:endParaRPr lang="hr-HR"/>
        </a:p>
      </dgm:t>
    </dgm:pt>
    <dgm:pt modelId="{EFCF3CD3-CD23-4790-971C-EC344FD698CA}" type="sibTrans" cxnId="{5296A578-278A-4D96-8FFA-7801DDFDD3D4}">
      <dgm:prSet/>
      <dgm:spPr/>
      <dgm:t>
        <a:bodyPr/>
        <a:lstStyle/>
        <a:p>
          <a:endParaRPr lang="hr-HR"/>
        </a:p>
      </dgm:t>
    </dgm:pt>
    <dgm:pt modelId="{754A3114-2322-4F47-B263-CDCA8038A9AF}" type="pres">
      <dgm:prSet presAssocID="{DBE2EBBE-AFDA-4EDF-882E-BC129FAA980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74A3AA-6250-46D8-B53C-4F28FFEA2D66}" type="pres">
      <dgm:prSet presAssocID="{57AB66B8-4FD2-4ED8-8683-74169A048282}" presName="compNode" presStyleCnt="0"/>
      <dgm:spPr/>
    </dgm:pt>
    <dgm:pt modelId="{BF60D970-6089-4D8D-887C-C925EEE42CBC}" type="pres">
      <dgm:prSet presAssocID="{57AB66B8-4FD2-4ED8-8683-74169A048282}" presName="childRect" presStyleLbl="bgAcc1" presStyleIdx="0" presStyleCnt="1" custScaleY="16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95754-582E-4F52-AC66-E5004B5AFABE}" type="pres">
      <dgm:prSet presAssocID="{57AB66B8-4FD2-4ED8-8683-74169A0482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3289E-7255-4B5E-ABF9-C4671A556A1B}" type="pres">
      <dgm:prSet presAssocID="{57AB66B8-4FD2-4ED8-8683-74169A048282}" presName="parentRect" presStyleLbl="alignNode1" presStyleIdx="0" presStyleCnt="1" custLinFactNeighborX="502" custLinFactNeighborY="35393"/>
      <dgm:spPr/>
      <dgm:t>
        <a:bodyPr/>
        <a:lstStyle/>
        <a:p>
          <a:endParaRPr lang="en-US"/>
        </a:p>
      </dgm:t>
    </dgm:pt>
    <dgm:pt modelId="{E71C3279-CCDC-4892-81FE-907AFB59C68D}" type="pres">
      <dgm:prSet presAssocID="{57AB66B8-4FD2-4ED8-8683-74169A048282}" presName="adorn" presStyleLbl="fgAccFollow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2DE1291-B30C-4579-86D8-46AE4A809F25}" srcId="{DBE2EBBE-AFDA-4EDF-882E-BC129FAA9809}" destId="{57AB66B8-4FD2-4ED8-8683-74169A048282}" srcOrd="0" destOrd="0" parTransId="{7D7215BB-056D-4BB5-832C-DEB06B7ACF9C}" sibTransId="{90ABA5EE-C219-440B-A579-2B873F474636}"/>
    <dgm:cxn modelId="{7B8931C0-B17E-404F-AE03-DA59657DF625}" type="presOf" srcId="{2F8CBDF3-56B5-4AC2-B6B0-FDF024606971}" destId="{BF60D970-6089-4D8D-887C-C925EEE42CBC}" srcOrd="0" destOrd="0" presId="urn:microsoft.com/office/officeart/2005/8/layout/bList2"/>
    <dgm:cxn modelId="{C3E32FED-57D0-4363-8659-5B40239E537B}" type="presOf" srcId="{57AB66B8-4FD2-4ED8-8683-74169A048282}" destId="{09E3289E-7255-4B5E-ABF9-C4671A556A1B}" srcOrd="1" destOrd="0" presId="urn:microsoft.com/office/officeart/2005/8/layout/bList2"/>
    <dgm:cxn modelId="{5296A578-278A-4D96-8FFA-7801DDFDD3D4}" srcId="{57AB66B8-4FD2-4ED8-8683-74169A048282}" destId="{2F8CBDF3-56B5-4AC2-B6B0-FDF024606971}" srcOrd="0" destOrd="0" parTransId="{050E3EEC-C5B5-4721-AF4C-7ED67F571B36}" sibTransId="{EFCF3CD3-CD23-4790-971C-EC344FD698CA}"/>
    <dgm:cxn modelId="{BB443114-B2BC-42C2-8840-3C74F1E4C1E3}" type="presOf" srcId="{DBE2EBBE-AFDA-4EDF-882E-BC129FAA9809}" destId="{754A3114-2322-4F47-B263-CDCA8038A9AF}" srcOrd="0" destOrd="0" presId="urn:microsoft.com/office/officeart/2005/8/layout/bList2"/>
    <dgm:cxn modelId="{AE767DDF-6C4B-4C98-9B3C-61F88B40227C}" type="presOf" srcId="{57AB66B8-4FD2-4ED8-8683-74169A048282}" destId="{44395754-582E-4F52-AC66-E5004B5AFABE}" srcOrd="0" destOrd="0" presId="urn:microsoft.com/office/officeart/2005/8/layout/bList2"/>
    <dgm:cxn modelId="{9DC8EAAB-7BFD-4D2D-950B-A7F9D2E96B76}" type="presParOf" srcId="{754A3114-2322-4F47-B263-CDCA8038A9AF}" destId="{1774A3AA-6250-46D8-B53C-4F28FFEA2D66}" srcOrd="0" destOrd="0" presId="urn:microsoft.com/office/officeart/2005/8/layout/bList2"/>
    <dgm:cxn modelId="{A9F72A56-DE53-4A97-8E3F-8BA6B7F15977}" type="presParOf" srcId="{1774A3AA-6250-46D8-B53C-4F28FFEA2D66}" destId="{BF60D970-6089-4D8D-887C-C925EEE42CBC}" srcOrd="0" destOrd="0" presId="urn:microsoft.com/office/officeart/2005/8/layout/bList2"/>
    <dgm:cxn modelId="{118ADF08-FFAE-4156-814E-D80808484896}" type="presParOf" srcId="{1774A3AA-6250-46D8-B53C-4F28FFEA2D66}" destId="{44395754-582E-4F52-AC66-E5004B5AFABE}" srcOrd="1" destOrd="0" presId="urn:microsoft.com/office/officeart/2005/8/layout/bList2"/>
    <dgm:cxn modelId="{D9FC59A9-9C4A-46AC-A2C6-6EE9722AFC07}" type="presParOf" srcId="{1774A3AA-6250-46D8-B53C-4F28FFEA2D66}" destId="{09E3289E-7255-4B5E-ABF9-C4671A556A1B}" srcOrd="2" destOrd="0" presId="urn:microsoft.com/office/officeart/2005/8/layout/bList2"/>
    <dgm:cxn modelId="{3223FAC9-5C85-45C0-9327-96632A82A2C0}" type="presParOf" srcId="{1774A3AA-6250-46D8-B53C-4F28FFEA2D66}" destId="{E71C3279-CCDC-4892-81FE-907AFB59C68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E2EBBE-AFDA-4EDF-882E-BC129FAA980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7AB66B8-4FD2-4ED8-8683-74169A048282}">
      <dgm:prSet/>
      <dgm:spPr/>
      <dgm:t>
        <a:bodyPr/>
        <a:lstStyle/>
        <a:p>
          <a:pPr rtl="0"/>
          <a:r>
            <a:rPr lang="en-GB" noProof="0" dirty="0" err="1"/>
            <a:t>Primjeri</a:t>
          </a:r>
          <a:endParaRPr lang="en-GB" noProof="0" dirty="0"/>
        </a:p>
      </dgm:t>
    </dgm:pt>
    <dgm:pt modelId="{7D7215BB-056D-4BB5-832C-DEB06B7ACF9C}" type="parTrans" cxnId="{B2DE1291-B30C-4579-86D8-46AE4A809F25}">
      <dgm:prSet/>
      <dgm:spPr/>
      <dgm:t>
        <a:bodyPr/>
        <a:lstStyle/>
        <a:p>
          <a:endParaRPr lang="hr-HR"/>
        </a:p>
      </dgm:t>
    </dgm:pt>
    <dgm:pt modelId="{90ABA5EE-C219-440B-A579-2B873F474636}" type="sibTrans" cxnId="{B2DE1291-B30C-4579-86D8-46AE4A809F25}">
      <dgm:prSet/>
      <dgm:spPr/>
      <dgm:t>
        <a:bodyPr/>
        <a:lstStyle/>
        <a:p>
          <a:endParaRPr lang="hr-HR"/>
        </a:p>
      </dgm:t>
    </dgm:pt>
    <dgm:pt modelId="{2F8CBDF3-56B5-4AC2-B6B0-FDF024606971}">
      <dgm:prSet custT="1"/>
      <dgm:spPr/>
      <dgm:t>
        <a:bodyPr/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zadnji model iPhone mobitela– Appleove cijene novih proizvoda su visoke</a:t>
          </a:r>
        </a:p>
      </dgm:t>
    </dgm:pt>
    <dgm:pt modelId="{050E3EEC-C5B5-4721-AF4C-7ED67F571B36}" type="parTrans" cxnId="{5296A578-278A-4D96-8FFA-7801DDFDD3D4}">
      <dgm:prSet/>
      <dgm:spPr/>
      <dgm:t>
        <a:bodyPr/>
        <a:lstStyle/>
        <a:p>
          <a:endParaRPr lang="hr-HR"/>
        </a:p>
      </dgm:t>
    </dgm:pt>
    <dgm:pt modelId="{EFCF3CD3-CD23-4790-971C-EC344FD698CA}" type="sibTrans" cxnId="{5296A578-278A-4D96-8FFA-7801DDFDD3D4}">
      <dgm:prSet/>
      <dgm:spPr/>
      <dgm:t>
        <a:bodyPr/>
        <a:lstStyle/>
        <a:p>
          <a:endParaRPr lang="hr-HR"/>
        </a:p>
      </dgm:t>
    </dgm:pt>
    <dgm:pt modelId="{28F6B52C-40AF-43E3-892A-6A3093386C44}">
      <dgm:prSet custT="1"/>
      <dgm:spPr/>
      <dgm:t>
        <a:bodyPr/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unatoč tome, na dan kada se iPhonea stavlja u prodaju uvijek postoje redovi ispred Appleovih trgovina</a:t>
          </a:r>
        </a:p>
      </dgm:t>
    </dgm:pt>
    <dgm:pt modelId="{8D23FA11-F818-4511-81B1-493A0CD4EC35}" type="parTrans" cxnId="{3232CAA6-0747-49B9-88A3-CB6F964C419F}">
      <dgm:prSet/>
      <dgm:spPr/>
      <dgm:t>
        <a:bodyPr/>
        <a:lstStyle/>
        <a:p>
          <a:endParaRPr lang="en-US"/>
        </a:p>
      </dgm:t>
    </dgm:pt>
    <dgm:pt modelId="{CD38FBB1-F12C-4863-ADA7-8EC90CF1A9A7}" type="sibTrans" cxnId="{3232CAA6-0747-49B9-88A3-CB6F964C419F}">
      <dgm:prSet/>
      <dgm:spPr/>
      <dgm:t>
        <a:bodyPr/>
        <a:lstStyle/>
        <a:p>
          <a:endParaRPr lang="en-US"/>
        </a:p>
      </dgm:t>
    </dgm:pt>
    <dgm:pt modelId="{754A3114-2322-4F47-B263-CDCA8038A9AF}" type="pres">
      <dgm:prSet presAssocID="{DBE2EBBE-AFDA-4EDF-882E-BC129FAA980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74A3AA-6250-46D8-B53C-4F28FFEA2D66}" type="pres">
      <dgm:prSet presAssocID="{57AB66B8-4FD2-4ED8-8683-74169A048282}" presName="compNode" presStyleCnt="0"/>
      <dgm:spPr/>
    </dgm:pt>
    <dgm:pt modelId="{BF60D970-6089-4D8D-887C-C925EEE42CBC}" type="pres">
      <dgm:prSet presAssocID="{57AB66B8-4FD2-4ED8-8683-74169A048282}" presName="childRect" presStyleLbl="bgAcc1" presStyleIdx="0" presStyleCnt="1" custScaleY="126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95754-582E-4F52-AC66-E5004B5AFABE}" type="pres">
      <dgm:prSet presAssocID="{57AB66B8-4FD2-4ED8-8683-74169A0482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3289E-7255-4B5E-ABF9-C4671A556A1B}" type="pres">
      <dgm:prSet presAssocID="{57AB66B8-4FD2-4ED8-8683-74169A048282}" presName="parentRect" presStyleLbl="alignNode1" presStyleIdx="0" presStyleCnt="1" custLinFactNeighborX="600" custLinFactNeighborY="47775"/>
      <dgm:spPr/>
      <dgm:t>
        <a:bodyPr/>
        <a:lstStyle/>
        <a:p>
          <a:endParaRPr lang="en-US"/>
        </a:p>
      </dgm:t>
    </dgm:pt>
    <dgm:pt modelId="{E71C3279-CCDC-4892-81FE-907AFB59C68D}" type="pres">
      <dgm:prSet presAssocID="{57AB66B8-4FD2-4ED8-8683-74169A048282}" presName="adorn" presStyleLbl="fgAccFollow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2DE1291-B30C-4579-86D8-46AE4A809F25}" srcId="{DBE2EBBE-AFDA-4EDF-882E-BC129FAA9809}" destId="{57AB66B8-4FD2-4ED8-8683-74169A048282}" srcOrd="0" destOrd="0" parTransId="{7D7215BB-056D-4BB5-832C-DEB06B7ACF9C}" sibTransId="{90ABA5EE-C219-440B-A579-2B873F474636}"/>
    <dgm:cxn modelId="{7B8931C0-B17E-404F-AE03-DA59657DF625}" type="presOf" srcId="{2F8CBDF3-56B5-4AC2-B6B0-FDF024606971}" destId="{BF60D970-6089-4D8D-887C-C925EEE42CBC}" srcOrd="0" destOrd="0" presId="urn:microsoft.com/office/officeart/2005/8/layout/bList2"/>
    <dgm:cxn modelId="{C3E32FED-57D0-4363-8659-5B40239E537B}" type="presOf" srcId="{57AB66B8-4FD2-4ED8-8683-74169A048282}" destId="{09E3289E-7255-4B5E-ABF9-C4671A556A1B}" srcOrd="1" destOrd="0" presId="urn:microsoft.com/office/officeart/2005/8/layout/bList2"/>
    <dgm:cxn modelId="{184A417C-331E-445A-B58A-7AB8AD03EAE1}" type="presOf" srcId="{28F6B52C-40AF-43E3-892A-6A3093386C44}" destId="{BF60D970-6089-4D8D-887C-C925EEE42CBC}" srcOrd="0" destOrd="1" presId="urn:microsoft.com/office/officeart/2005/8/layout/bList2"/>
    <dgm:cxn modelId="{3232CAA6-0747-49B9-88A3-CB6F964C419F}" srcId="{57AB66B8-4FD2-4ED8-8683-74169A048282}" destId="{28F6B52C-40AF-43E3-892A-6A3093386C44}" srcOrd="1" destOrd="0" parTransId="{8D23FA11-F818-4511-81B1-493A0CD4EC35}" sibTransId="{CD38FBB1-F12C-4863-ADA7-8EC90CF1A9A7}"/>
    <dgm:cxn modelId="{5296A578-278A-4D96-8FFA-7801DDFDD3D4}" srcId="{57AB66B8-4FD2-4ED8-8683-74169A048282}" destId="{2F8CBDF3-56B5-4AC2-B6B0-FDF024606971}" srcOrd="0" destOrd="0" parTransId="{050E3EEC-C5B5-4721-AF4C-7ED67F571B36}" sibTransId="{EFCF3CD3-CD23-4790-971C-EC344FD698CA}"/>
    <dgm:cxn modelId="{BB443114-B2BC-42C2-8840-3C74F1E4C1E3}" type="presOf" srcId="{DBE2EBBE-AFDA-4EDF-882E-BC129FAA9809}" destId="{754A3114-2322-4F47-B263-CDCA8038A9AF}" srcOrd="0" destOrd="0" presId="urn:microsoft.com/office/officeart/2005/8/layout/bList2"/>
    <dgm:cxn modelId="{AE767DDF-6C4B-4C98-9B3C-61F88B40227C}" type="presOf" srcId="{57AB66B8-4FD2-4ED8-8683-74169A048282}" destId="{44395754-582E-4F52-AC66-E5004B5AFABE}" srcOrd="0" destOrd="0" presId="urn:microsoft.com/office/officeart/2005/8/layout/bList2"/>
    <dgm:cxn modelId="{9DC8EAAB-7BFD-4D2D-950B-A7F9D2E96B76}" type="presParOf" srcId="{754A3114-2322-4F47-B263-CDCA8038A9AF}" destId="{1774A3AA-6250-46D8-B53C-4F28FFEA2D66}" srcOrd="0" destOrd="0" presId="urn:microsoft.com/office/officeart/2005/8/layout/bList2"/>
    <dgm:cxn modelId="{A9F72A56-DE53-4A97-8E3F-8BA6B7F15977}" type="presParOf" srcId="{1774A3AA-6250-46D8-B53C-4F28FFEA2D66}" destId="{BF60D970-6089-4D8D-887C-C925EEE42CBC}" srcOrd="0" destOrd="0" presId="urn:microsoft.com/office/officeart/2005/8/layout/bList2"/>
    <dgm:cxn modelId="{118ADF08-FFAE-4156-814E-D80808484896}" type="presParOf" srcId="{1774A3AA-6250-46D8-B53C-4F28FFEA2D66}" destId="{44395754-582E-4F52-AC66-E5004B5AFABE}" srcOrd="1" destOrd="0" presId="urn:microsoft.com/office/officeart/2005/8/layout/bList2"/>
    <dgm:cxn modelId="{D9FC59A9-9C4A-46AC-A2C6-6EE9722AFC07}" type="presParOf" srcId="{1774A3AA-6250-46D8-B53C-4F28FFEA2D66}" destId="{09E3289E-7255-4B5E-ABF9-C4671A556A1B}" srcOrd="2" destOrd="0" presId="urn:microsoft.com/office/officeart/2005/8/layout/bList2"/>
    <dgm:cxn modelId="{3223FAC9-5C85-45C0-9327-96632A82A2C0}" type="presParOf" srcId="{1774A3AA-6250-46D8-B53C-4F28FFEA2D66}" destId="{E71C3279-CCDC-4892-81FE-907AFB59C68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E2EBBE-AFDA-4EDF-882E-BC129FAA980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7AB66B8-4FD2-4ED8-8683-74169A048282}">
      <dgm:prSet/>
      <dgm:spPr/>
      <dgm:t>
        <a:bodyPr/>
        <a:lstStyle/>
        <a:p>
          <a:pPr rtl="0"/>
          <a:r>
            <a:rPr lang="en-GB" noProof="0" dirty="0" err="1"/>
            <a:t>Primjeri</a:t>
          </a:r>
          <a:endParaRPr lang="en-GB" noProof="0" dirty="0"/>
        </a:p>
      </dgm:t>
    </dgm:pt>
    <dgm:pt modelId="{7D7215BB-056D-4BB5-832C-DEB06B7ACF9C}" type="parTrans" cxnId="{B2DE1291-B30C-4579-86D8-46AE4A809F25}">
      <dgm:prSet/>
      <dgm:spPr/>
      <dgm:t>
        <a:bodyPr/>
        <a:lstStyle/>
        <a:p>
          <a:endParaRPr lang="hr-HR"/>
        </a:p>
      </dgm:t>
    </dgm:pt>
    <dgm:pt modelId="{90ABA5EE-C219-440B-A579-2B873F474636}" type="sibTrans" cxnId="{B2DE1291-B30C-4579-86D8-46AE4A809F25}">
      <dgm:prSet/>
      <dgm:spPr/>
      <dgm:t>
        <a:bodyPr/>
        <a:lstStyle/>
        <a:p>
          <a:endParaRPr lang="hr-HR"/>
        </a:p>
      </dgm:t>
    </dgm:pt>
    <dgm:pt modelId="{2F8CBDF3-56B5-4AC2-B6B0-FDF024606971}">
      <dgm:prSet custT="1"/>
      <dgm:spPr/>
      <dgm:t>
        <a:bodyPr/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Netflix – tvrtka je ovu strategiju koristila 2000. godine, kada su korisnici Netflixa mogli unajmiti četiri filma odjednom bez datuma povrata za pretplatnički plan koji je stajao 15,95$</a:t>
          </a:r>
        </a:p>
      </dgm:t>
    </dgm:pt>
    <dgm:pt modelId="{050E3EEC-C5B5-4721-AF4C-7ED67F571B36}" type="parTrans" cxnId="{5296A578-278A-4D96-8FFA-7801DDFDD3D4}">
      <dgm:prSet/>
      <dgm:spPr/>
      <dgm:t>
        <a:bodyPr/>
        <a:lstStyle/>
        <a:p>
          <a:endParaRPr lang="hr-HR"/>
        </a:p>
      </dgm:t>
    </dgm:pt>
    <dgm:pt modelId="{EFCF3CD3-CD23-4790-971C-EC344FD698CA}" type="sibTrans" cxnId="{5296A578-278A-4D96-8FFA-7801DDFDD3D4}">
      <dgm:prSet/>
      <dgm:spPr/>
      <dgm:t>
        <a:bodyPr/>
        <a:lstStyle/>
        <a:p>
          <a:endParaRPr lang="hr-HR"/>
        </a:p>
      </dgm:t>
    </dgm:pt>
    <dgm:pt modelId="{983D2910-1945-4415-AD60-D3D4D46497C1}">
      <dgm:prSet custT="1"/>
      <dgm:spPr/>
      <dgm:t>
        <a:bodyPr/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Netflix je odredio cijenu najma od 1$ ili manje po DVD-u za redovne gledatelje filmova, pri čemu je </a:t>
          </a:r>
          <a:r>
            <a:rPr lang="hr-HR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blockbuster</a:t>
          </a:r>
          <a:r>
            <a:rPr lang="hr-H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 naplaćivao oko 4,99$ za jedan trodnevni najam</a:t>
          </a:r>
        </a:p>
      </dgm:t>
    </dgm:pt>
    <dgm:pt modelId="{51EF1328-42A8-462C-838E-26F976028933}" type="parTrans" cxnId="{FE0BDFE3-1384-48B1-8FEF-DCF839C07F95}">
      <dgm:prSet/>
      <dgm:spPr/>
      <dgm:t>
        <a:bodyPr/>
        <a:lstStyle/>
        <a:p>
          <a:endParaRPr lang="en-US"/>
        </a:p>
      </dgm:t>
    </dgm:pt>
    <dgm:pt modelId="{2D553B90-9B8F-42D8-BC83-EA51BAEF90AF}" type="sibTrans" cxnId="{FE0BDFE3-1384-48B1-8FEF-DCF839C07F95}">
      <dgm:prSet/>
      <dgm:spPr/>
      <dgm:t>
        <a:bodyPr/>
        <a:lstStyle/>
        <a:p>
          <a:endParaRPr lang="en-US"/>
        </a:p>
      </dgm:t>
    </dgm:pt>
    <dgm:pt modelId="{754A3114-2322-4F47-B263-CDCA8038A9AF}" type="pres">
      <dgm:prSet presAssocID="{DBE2EBBE-AFDA-4EDF-882E-BC129FAA980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74A3AA-6250-46D8-B53C-4F28FFEA2D66}" type="pres">
      <dgm:prSet presAssocID="{57AB66B8-4FD2-4ED8-8683-74169A048282}" presName="compNode" presStyleCnt="0"/>
      <dgm:spPr/>
    </dgm:pt>
    <dgm:pt modelId="{BF60D970-6089-4D8D-887C-C925EEE42CBC}" type="pres">
      <dgm:prSet presAssocID="{57AB66B8-4FD2-4ED8-8683-74169A048282}" presName="childRect" presStyleLbl="bgAcc1" presStyleIdx="0" presStyleCnt="1" custScaleX="116806" custScaleY="158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95754-582E-4F52-AC66-E5004B5AFABE}" type="pres">
      <dgm:prSet presAssocID="{57AB66B8-4FD2-4ED8-8683-74169A0482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3289E-7255-4B5E-ABF9-C4671A556A1B}" type="pres">
      <dgm:prSet presAssocID="{57AB66B8-4FD2-4ED8-8683-74169A048282}" presName="parentRect" presStyleLbl="alignNode1" presStyleIdx="0" presStyleCnt="1" custLinFactNeighborX="502" custLinFactNeighborY="63283"/>
      <dgm:spPr/>
      <dgm:t>
        <a:bodyPr/>
        <a:lstStyle/>
        <a:p>
          <a:endParaRPr lang="en-US"/>
        </a:p>
      </dgm:t>
    </dgm:pt>
    <dgm:pt modelId="{E71C3279-CCDC-4892-81FE-907AFB59C68D}" type="pres">
      <dgm:prSet presAssocID="{57AB66B8-4FD2-4ED8-8683-74169A048282}" presName="adorn" presStyleLbl="fgAccFollowNode1" presStyleIdx="0" presStyleCnt="1" custLinFactNeighborX="-6084" custLinFactNeighborY="3954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E0BDFE3-1384-48B1-8FEF-DCF839C07F95}" srcId="{57AB66B8-4FD2-4ED8-8683-74169A048282}" destId="{983D2910-1945-4415-AD60-D3D4D46497C1}" srcOrd="1" destOrd="0" parTransId="{51EF1328-42A8-462C-838E-26F976028933}" sibTransId="{2D553B90-9B8F-42D8-BC83-EA51BAEF90AF}"/>
    <dgm:cxn modelId="{B2DE1291-B30C-4579-86D8-46AE4A809F25}" srcId="{DBE2EBBE-AFDA-4EDF-882E-BC129FAA9809}" destId="{57AB66B8-4FD2-4ED8-8683-74169A048282}" srcOrd="0" destOrd="0" parTransId="{7D7215BB-056D-4BB5-832C-DEB06B7ACF9C}" sibTransId="{90ABA5EE-C219-440B-A579-2B873F474636}"/>
    <dgm:cxn modelId="{7B8931C0-B17E-404F-AE03-DA59657DF625}" type="presOf" srcId="{2F8CBDF3-56B5-4AC2-B6B0-FDF024606971}" destId="{BF60D970-6089-4D8D-887C-C925EEE42CBC}" srcOrd="0" destOrd="0" presId="urn:microsoft.com/office/officeart/2005/8/layout/bList2"/>
    <dgm:cxn modelId="{C3E32FED-57D0-4363-8659-5B40239E537B}" type="presOf" srcId="{57AB66B8-4FD2-4ED8-8683-74169A048282}" destId="{09E3289E-7255-4B5E-ABF9-C4671A556A1B}" srcOrd="1" destOrd="0" presId="urn:microsoft.com/office/officeart/2005/8/layout/bList2"/>
    <dgm:cxn modelId="{633A37BC-0B21-43F3-A8A3-45ADD7410073}" type="presOf" srcId="{983D2910-1945-4415-AD60-D3D4D46497C1}" destId="{BF60D970-6089-4D8D-887C-C925EEE42CBC}" srcOrd="0" destOrd="1" presId="urn:microsoft.com/office/officeart/2005/8/layout/bList2"/>
    <dgm:cxn modelId="{5296A578-278A-4D96-8FFA-7801DDFDD3D4}" srcId="{57AB66B8-4FD2-4ED8-8683-74169A048282}" destId="{2F8CBDF3-56B5-4AC2-B6B0-FDF024606971}" srcOrd="0" destOrd="0" parTransId="{050E3EEC-C5B5-4721-AF4C-7ED67F571B36}" sibTransId="{EFCF3CD3-CD23-4790-971C-EC344FD698CA}"/>
    <dgm:cxn modelId="{BB443114-B2BC-42C2-8840-3C74F1E4C1E3}" type="presOf" srcId="{DBE2EBBE-AFDA-4EDF-882E-BC129FAA9809}" destId="{754A3114-2322-4F47-B263-CDCA8038A9AF}" srcOrd="0" destOrd="0" presId="urn:microsoft.com/office/officeart/2005/8/layout/bList2"/>
    <dgm:cxn modelId="{AE767DDF-6C4B-4C98-9B3C-61F88B40227C}" type="presOf" srcId="{57AB66B8-4FD2-4ED8-8683-74169A048282}" destId="{44395754-582E-4F52-AC66-E5004B5AFABE}" srcOrd="0" destOrd="0" presId="urn:microsoft.com/office/officeart/2005/8/layout/bList2"/>
    <dgm:cxn modelId="{9DC8EAAB-7BFD-4D2D-950B-A7F9D2E96B76}" type="presParOf" srcId="{754A3114-2322-4F47-B263-CDCA8038A9AF}" destId="{1774A3AA-6250-46D8-B53C-4F28FFEA2D66}" srcOrd="0" destOrd="0" presId="urn:microsoft.com/office/officeart/2005/8/layout/bList2"/>
    <dgm:cxn modelId="{A9F72A56-DE53-4A97-8E3F-8BA6B7F15977}" type="presParOf" srcId="{1774A3AA-6250-46D8-B53C-4F28FFEA2D66}" destId="{BF60D970-6089-4D8D-887C-C925EEE42CBC}" srcOrd="0" destOrd="0" presId="urn:microsoft.com/office/officeart/2005/8/layout/bList2"/>
    <dgm:cxn modelId="{118ADF08-FFAE-4156-814E-D80808484896}" type="presParOf" srcId="{1774A3AA-6250-46D8-B53C-4F28FFEA2D66}" destId="{44395754-582E-4F52-AC66-E5004B5AFABE}" srcOrd="1" destOrd="0" presId="urn:microsoft.com/office/officeart/2005/8/layout/bList2"/>
    <dgm:cxn modelId="{D9FC59A9-9C4A-46AC-A2C6-6EE9722AFC07}" type="presParOf" srcId="{1774A3AA-6250-46D8-B53C-4F28FFEA2D66}" destId="{09E3289E-7255-4B5E-ABF9-C4671A556A1B}" srcOrd="2" destOrd="0" presId="urn:microsoft.com/office/officeart/2005/8/layout/bList2"/>
    <dgm:cxn modelId="{3223FAC9-5C85-45C0-9327-96632A82A2C0}" type="presParOf" srcId="{1774A3AA-6250-46D8-B53C-4F28FFEA2D66}" destId="{E71C3279-CCDC-4892-81FE-907AFB59C68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E2EBBE-AFDA-4EDF-882E-BC129FAA980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7AB66B8-4FD2-4ED8-8683-74169A048282}">
      <dgm:prSet/>
      <dgm:spPr/>
      <dgm:t>
        <a:bodyPr/>
        <a:lstStyle/>
        <a:p>
          <a:pPr rtl="0"/>
          <a:r>
            <a:rPr lang="en-GB" noProof="0" dirty="0" err="1"/>
            <a:t>Primjeri</a:t>
          </a:r>
          <a:endParaRPr lang="en-GB" noProof="0" dirty="0"/>
        </a:p>
      </dgm:t>
    </dgm:pt>
    <dgm:pt modelId="{7D7215BB-056D-4BB5-832C-DEB06B7ACF9C}" type="parTrans" cxnId="{B2DE1291-B30C-4579-86D8-46AE4A809F25}">
      <dgm:prSet/>
      <dgm:spPr/>
      <dgm:t>
        <a:bodyPr/>
        <a:lstStyle/>
        <a:p>
          <a:endParaRPr lang="hr-HR"/>
        </a:p>
      </dgm:t>
    </dgm:pt>
    <dgm:pt modelId="{90ABA5EE-C219-440B-A579-2B873F474636}" type="sibTrans" cxnId="{B2DE1291-B30C-4579-86D8-46AE4A809F25}">
      <dgm:prSet/>
      <dgm:spPr/>
      <dgm:t>
        <a:bodyPr/>
        <a:lstStyle/>
        <a:p>
          <a:endParaRPr lang="hr-HR"/>
        </a:p>
      </dgm:t>
    </dgm:pt>
    <dgm:pt modelId="{2F8CBDF3-56B5-4AC2-B6B0-FDF024606971}">
      <dgm:prSet custT="1"/>
      <dgm:spPr/>
      <dgm:t>
        <a:bodyPr/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SurveyMonkey</a:t>
          </a:r>
          <a:r>
            <a:rPr lang="hr-HR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 nudi besplatno ponudu koja omogućava kupcima stvaranje i provođenje jednostavnih anketa na ograničenom broju primatelja </a:t>
          </a:r>
        </a:p>
      </dgm:t>
    </dgm:pt>
    <dgm:pt modelId="{050E3EEC-C5B5-4721-AF4C-7ED67F571B36}" type="parTrans" cxnId="{5296A578-278A-4D96-8FFA-7801DDFDD3D4}">
      <dgm:prSet/>
      <dgm:spPr/>
      <dgm:t>
        <a:bodyPr/>
        <a:lstStyle/>
        <a:p>
          <a:endParaRPr lang="hr-HR"/>
        </a:p>
      </dgm:t>
    </dgm:pt>
    <dgm:pt modelId="{EFCF3CD3-CD23-4790-971C-EC344FD698CA}" type="sibTrans" cxnId="{5296A578-278A-4D96-8FFA-7801DDFDD3D4}">
      <dgm:prSet/>
      <dgm:spPr/>
      <dgm:t>
        <a:bodyPr/>
        <a:lstStyle/>
        <a:p>
          <a:endParaRPr lang="hr-HR"/>
        </a:p>
      </dgm:t>
    </dgm:pt>
    <dgm:pt modelId="{788053C7-A39B-AE49-A818-CAA0EB5B0878}">
      <dgm:prSet custT="1"/>
      <dgm:spPr/>
      <dgm:t>
        <a:bodyPr/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plaćeni dodaci, kroz više razina ponude, uključuju pristup dodatnim sadržajima za oblikovanje koji podržavaju stvaranje složenijih anketa, pravima na proširenje broja primatelja i poboljšani sustav izvještavanja i analize</a:t>
          </a:r>
        </a:p>
      </dgm:t>
    </dgm:pt>
    <dgm:pt modelId="{46BA20B5-BDEC-8849-92CE-B3245967286A}" type="parTrans" cxnId="{44A417DE-E176-804C-9595-D2B5F61F05F5}">
      <dgm:prSet/>
      <dgm:spPr/>
      <dgm:t>
        <a:bodyPr/>
        <a:lstStyle/>
        <a:p>
          <a:endParaRPr lang="en-US"/>
        </a:p>
      </dgm:t>
    </dgm:pt>
    <dgm:pt modelId="{BDA9C40D-28CA-1847-B2F6-141ED53BE1F7}" type="sibTrans" cxnId="{44A417DE-E176-804C-9595-D2B5F61F05F5}">
      <dgm:prSet/>
      <dgm:spPr/>
      <dgm:t>
        <a:bodyPr/>
        <a:lstStyle/>
        <a:p>
          <a:endParaRPr lang="en-US"/>
        </a:p>
      </dgm:t>
    </dgm:pt>
    <dgm:pt modelId="{754A3114-2322-4F47-B263-CDCA8038A9AF}" type="pres">
      <dgm:prSet presAssocID="{DBE2EBBE-AFDA-4EDF-882E-BC129FAA980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74A3AA-6250-46D8-B53C-4F28FFEA2D66}" type="pres">
      <dgm:prSet presAssocID="{57AB66B8-4FD2-4ED8-8683-74169A048282}" presName="compNode" presStyleCnt="0"/>
      <dgm:spPr/>
    </dgm:pt>
    <dgm:pt modelId="{BF60D970-6089-4D8D-887C-C925EEE42CBC}" type="pres">
      <dgm:prSet presAssocID="{57AB66B8-4FD2-4ED8-8683-74169A048282}" presName="childRect" presStyleLbl="bgAcc1" presStyleIdx="0" presStyleCnt="1" custScaleX="121269" custScaleY="197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95754-582E-4F52-AC66-E5004B5AFABE}" type="pres">
      <dgm:prSet presAssocID="{57AB66B8-4FD2-4ED8-8683-74169A0482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3289E-7255-4B5E-ABF9-C4671A556A1B}" type="pres">
      <dgm:prSet presAssocID="{57AB66B8-4FD2-4ED8-8683-74169A048282}" presName="parentRect" presStyleLbl="alignNode1" presStyleIdx="0" presStyleCnt="1" custLinFactNeighborX="502" custLinFactNeighborY="83732"/>
      <dgm:spPr/>
      <dgm:t>
        <a:bodyPr/>
        <a:lstStyle/>
        <a:p>
          <a:endParaRPr lang="en-US"/>
        </a:p>
      </dgm:t>
    </dgm:pt>
    <dgm:pt modelId="{E71C3279-CCDC-4892-81FE-907AFB59C68D}" type="pres">
      <dgm:prSet presAssocID="{57AB66B8-4FD2-4ED8-8683-74169A048282}" presName="adorn" presStyleLbl="fgAccFollowNode1" presStyleIdx="0" presStyleCnt="1" custLinFactNeighborX="-1521" custLinFactNeighborY="549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F058F6D-3130-D14D-B5EC-9F2855EFDC6E}" type="presOf" srcId="{788053C7-A39B-AE49-A818-CAA0EB5B0878}" destId="{BF60D970-6089-4D8D-887C-C925EEE42CBC}" srcOrd="0" destOrd="1" presId="urn:microsoft.com/office/officeart/2005/8/layout/bList2"/>
    <dgm:cxn modelId="{B2DE1291-B30C-4579-86D8-46AE4A809F25}" srcId="{DBE2EBBE-AFDA-4EDF-882E-BC129FAA9809}" destId="{57AB66B8-4FD2-4ED8-8683-74169A048282}" srcOrd="0" destOrd="0" parTransId="{7D7215BB-056D-4BB5-832C-DEB06B7ACF9C}" sibTransId="{90ABA5EE-C219-440B-A579-2B873F474636}"/>
    <dgm:cxn modelId="{7B8931C0-B17E-404F-AE03-DA59657DF625}" type="presOf" srcId="{2F8CBDF3-56B5-4AC2-B6B0-FDF024606971}" destId="{BF60D970-6089-4D8D-887C-C925EEE42CBC}" srcOrd="0" destOrd="0" presId="urn:microsoft.com/office/officeart/2005/8/layout/bList2"/>
    <dgm:cxn modelId="{C3E32FED-57D0-4363-8659-5B40239E537B}" type="presOf" srcId="{57AB66B8-4FD2-4ED8-8683-74169A048282}" destId="{09E3289E-7255-4B5E-ABF9-C4671A556A1B}" srcOrd="1" destOrd="0" presId="urn:microsoft.com/office/officeart/2005/8/layout/bList2"/>
    <dgm:cxn modelId="{5296A578-278A-4D96-8FFA-7801DDFDD3D4}" srcId="{57AB66B8-4FD2-4ED8-8683-74169A048282}" destId="{2F8CBDF3-56B5-4AC2-B6B0-FDF024606971}" srcOrd="0" destOrd="0" parTransId="{050E3EEC-C5B5-4721-AF4C-7ED67F571B36}" sibTransId="{EFCF3CD3-CD23-4790-971C-EC344FD698CA}"/>
    <dgm:cxn modelId="{BB443114-B2BC-42C2-8840-3C74F1E4C1E3}" type="presOf" srcId="{DBE2EBBE-AFDA-4EDF-882E-BC129FAA9809}" destId="{754A3114-2322-4F47-B263-CDCA8038A9AF}" srcOrd="0" destOrd="0" presId="urn:microsoft.com/office/officeart/2005/8/layout/bList2"/>
    <dgm:cxn modelId="{AE767DDF-6C4B-4C98-9B3C-61F88B40227C}" type="presOf" srcId="{57AB66B8-4FD2-4ED8-8683-74169A048282}" destId="{44395754-582E-4F52-AC66-E5004B5AFABE}" srcOrd="0" destOrd="0" presId="urn:microsoft.com/office/officeart/2005/8/layout/bList2"/>
    <dgm:cxn modelId="{44A417DE-E176-804C-9595-D2B5F61F05F5}" srcId="{57AB66B8-4FD2-4ED8-8683-74169A048282}" destId="{788053C7-A39B-AE49-A818-CAA0EB5B0878}" srcOrd="1" destOrd="0" parTransId="{46BA20B5-BDEC-8849-92CE-B3245967286A}" sibTransId="{BDA9C40D-28CA-1847-B2F6-141ED53BE1F7}"/>
    <dgm:cxn modelId="{9DC8EAAB-7BFD-4D2D-950B-A7F9D2E96B76}" type="presParOf" srcId="{754A3114-2322-4F47-B263-CDCA8038A9AF}" destId="{1774A3AA-6250-46D8-B53C-4F28FFEA2D66}" srcOrd="0" destOrd="0" presId="urn:microsoft.com/office/officeart/2005/8/layout/bList2"/>
    <dgm:cxn modelId="{A9F72A56-DE53-4A97-8E3F-8BA6B7F15977}" type="presParOf" srcId="{1774A3AA-6250-46D8-B53C-4F28FFEA2D66}" destId="{BF60D970-6089-4D8D-887C-C925EEE42CBC}" srcOrd="0" destOrd="0" presId="urn:microsoft.com/office/officeart/2005/8/layout/bList2"/>
    <dgm:cxn modelId="{118ADF08-FFAE-4156-814E-D80808484896}" type="presParOf" srcId="{1774A3AA-6250-46D8-B53C-4F28FFEA2D66}" destId="{44395754-582E-4F52-AC66-E5004B5AFABE}" srcOrd="1" destOrd="0" presId="urn:microsoft.com/office/officeart/2005/8/layout/bList2"/>
    <dgm:cxn modelId="{D9FC59A9-9C4A-46AC-A2C6-6EE9722AFC07}" type="presParOf" srcId="{1774A3AA-6250-46D8-B53C-4F28FFEA2D66}" destId="{09E3289E-7255-4B5E-ABF9-C4671A556A1B}" srcOrd="2" destOrd="0" presId="urn:microsoft.com/office/officeart/2005/8/layout/bList2"/>
    <dgm:cxn modelId="{3223FAC9-5C85-45C0-9327-96632A82A2C0}" type="presParOf" srcId="{1774A3AA-6250-46D8-B53C-4F28FFEA2D66}" destId="{E71C3279-CCDC-4892-81FE-907AFB59C68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EB134-3732-48A3-8AAD-2491860A5781}">
      <dsp:nvSpPr>
        <dsp:cNvPr id="0" name=""/>
        <dsp:cNvSpPr/>
      </dsp:nvSpPr>
      <dsp:spPr>
        <a:xfrm>
          <a:off x="0" y="0"/>
          <a:ext cx="6933460" cy="1216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>
              <a:solidFill>
                <a:schemeClr val="bg1"/>
              </a:solidFill>
              <a:latin typeface="Segoe Print" pitchFamily="2" charset="0"/>
            </a:rPr>
            <a:t>Utjecaji tržišnih sila na cjenovnu strategiju</a:t>
          </a:r>
          <a:endParaRPr lang="en-GB" sz="1800" kern="1200" noProof="0" dirty="0">
            <a:solidFill>
              <a:schemeClr val="bg1"/>
            </a:solidFill>
            <a:latin typeface="Segoe Print" pitchFamily="2" charset="0"/>
          </a:endParaRPr>
        </a:p>
      </dsp:txBody>
      <dsp:txXfrm>
        <a:off x="59399" y="59399"/>
        <a:ext cx="6814662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0D970-6089-4D8D-887C-C925EEE42CBC}">
      <dsp:nvSpPr>
        <dsp:cNvPr id="0" name=""/>
        <dsp:cNvSpPr/>
      </dsp:nvSpPr>
      <dsp:spPr>
        <a:xfrm>
          <a:off x="16730" y="258991"/>
          <a:ext cx="2686531" cy="25397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Red </a:t>
          </a:r>
          <a:r>
            <a:rPr lang="hr-HR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Hat</a:t>
          </a:r>
          <a:r>
            <a:rPr lang="hr-H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 – prodaja pretplata na povezane usluge podrške poput obuke, konfiguracije ili savjetovanja</a:t>
          </a:r>
          <a:endParaRPr lang="hr-HR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egoe Print" pitchFamily="2" charset="0"/>
            <a:ea typeface="+mn-ea"/>
            <a:cs typeface="+mn-cs"/>
          </a:endParaRPr>
        </a:p>
      </dsp:txBody>
      <dsp:txXfrm>
        <a:off x="76240" y="318501"/>
        <a:ext cx="2567511" cy="2480278"/>
      </dsp:txXfrm>
    </dsp:sp>
    <dsp:sp modelId="{09E3289E-7255-4B5E-ABF9-C4671A556A1B}">
      <dsp:nvSpPr>
        <dsp:cNvPr id="0" name=""/>
        <dsp:cNvSpPr/>
      </dsp:nvSpPr>
      <dsp:spPr>
        <a:xfrm>
          <a:off x="611" y="2563872"/>
          <a:ext cx="2686531" cy="862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noProof="0" dirty="0" err="1"/>
            <a:t>Primjeri</a:t>
          </a:r>
          <a:endParaRPr lang="en-GB" sz="4100" kern="1200" noProof="0" dirty="0"/>
        </a:p>
      </dsp:txBody>
      <dsp:txXfrm>
        <a:off x="611" y="2563872"/>
        <a:ext cx="1891923" cy="862338"/>
      </dsp:txXfrm>
    </dsp:sp>
    <dsp:sp modelId="{E71C3279-CCDC-4892-81FE-907AFB59C68D}">
      <dsp:nvSpPr>
        <dsp:cNvPr id="0" name=""/>
        <dsp:cNvSpPr/>
      </dsp:nvSpPr>
      <dsp:spPr>
        <a:xfrm>
          <a:off x="1970977" y="2703438"/>
          <a:ext cx="940286" cy="9402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3E622-3B41-4982-957F-FA02FDD12949}">
      <dsp:nvSpPr>
        <dsp:cNvPr id="0" name=""/>
        <dsp:cNvSpPr/>
      </dsp:nvSpPr>
      <dsp:spPr>
        <a:xfrm>
          <a:off x="0" y="89188"/>
          <a:ext cx="7031114" cy="11471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b="1" kern="1200" dirty="0">
              <a:solidFill>
                <a:schemeClr val="accent6"/>
              </a:solidFill>
              <a:latin typeface="Segoe Print" pitchFamily="2" charset="0"/>
            </a:rPr>
            <a:t>Dodatne cjenovne strategije</a:t>
          </a:r>
          <a:endParaRPr lang="en-GB" sz="3700" kern="1200" noProof="0" dirty="0">
            <a:solidFill>
              <a:schemeClr val="bg1"/>
            </a:solidFill>
            <a:latin typeface="Segoe Print" panose="02000600000000000000" pitchFamily="2" charset="0"/>
          </a:endParaRPr>
        </a:p>
      </dsp:txBody>
      <dsp:txXfrm>
        <a:off x="56001" y="145189"/>
        <a:ext cx="6919112" cy="10351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2E888-1A60-4A0A-A75F-CCCE962357D8}">
      <dsp:nvSpPr>
        <dsp:cNvPr id="0" name=""/>
        <dsp:cNvSpPr/>
      </dsp:nvSpPr>
      <dsp:spPr>
        <a:xfrm>
          <a:off x="0" y="0"/>
          <a:ext cx="8702930" cy="0"/>
        </a:xfrm>
        <a:prstGeom prst="lin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8B1A5-F4DE-4D2F-9260-66925565B0CF}">
      <dsp:nvSpPr>
        <dsp:cNvPr id="0" name=""/>
        <dsp:cNvSpPr/>
      </dsp:nvSpPr>
      <dsp:spPr>
        <a:xfrm>
          <a:off x="0" y="0"/>
          <a:ext cx="2766455" cy="3995753"/>
        </a:xfrm>
        <a:prstGeom prst="rect">
          <a:avLst/>
        </a:prstGeom>
        <a:solidFill>
          <a:srgbClr val="C0CC28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1" kern="1200" dirty="0">
              <a:solidFill>
                <a:schemeClr val="accent6"/>
              </a:solidFill>
              <a:latin typeface="Segoe Print" pitchFamily="2" charset="0"/>
            </a:rPr>
            <a:t>Dodatne cjenovne strategije</a:t>
          </a:r>
          <a:endParaRPr lang="en-GB" sz="3600" kern="1200" noProof="0" dirty="0">
            <a:latin typeface="Segoe Print" panose="02000600000000000000" pitchFamily="2" charset="0"/>
          </a:endParaRPr>
        </a:p>
      </dsp:txBody>
      <dsp:txXfrm>
        <a:off x="0" y="0"/>
        <a:ext cx="2766455" cy="3995753"/>
      </dsp:txXfrm>
    </dsp:sp>
    <dsp:sp modelId="{84B910C3-86B6-440C-86C0-F6407AB1F46D}">
      <dsp:nvSpPr>
        <dsp:cNvPr id="0" name=""/>
        <dsp:cNvSpPr/>
      </dsp:nvSpPr>
      <dsp:spPr>
        <a:xfrm>
          <a:off x="2877622" y="30533"/>
          <a:ext cx="5817704" cy="61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>
              <a:latin typeface="Segoe Print" pitchFamily="2" charset="0"/>
            </a:rPr>
            <a:t>Uvodni popusti</a:t>
          </a:r>
        </a:p>
      </dsp:txBody>
      <dsp:txXfrm>
        <a:off x="2877622" y="30533"/>
        <a:ext cx="5817704" cy="610679"/>
      </dsp:txXfrm>
    </dsp:sp>
    <dsp:sp modelId="{CF188D39-381D-448E-A390-D7175156DDFA}">
      <dsp:nvSpPr>
        <dsp:cNvPr id="0" name=""/>
        <dsp:cNvSpPr/>
      </dsp:nvSpPr>
      <dsp:spPr>
        <a:xfrm>
          <a:off x="2766455" y="641212"/>
          <a:ext cx="592887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9A9A7-4992-444A-AF19-FEDD48B9B2C5}">
      <dsp:nvSpPr>
        <dsp:cNvPr id="0" name=""/>
        <dsp:cNvSpPr/>
      </dsp:nvSpPr>
      <dsp:spPr>
        <a:xfrm>
          <a:off x="2877622" y="671746"/>
          <a:ext cx="5817704" cy="61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>
              <a:latin typeface="Segoe Print" pitchFamily="2" charset="0"/>
            </a:rPr>
            <a:t>Probna razdoblja</a:t>
          </a:r>
        </a:p>
      </dsp:txBody>
      <dsp:txXfrm>
        <a:off x="2877622" y="671746"/>
        <a:ext cx="5817704" cy="610679"/>
      </dsp:txXfrm>
    </dsp:sp>
    <dsp:sp modelId="{E01F0D26-0637-4A6F-B0C7-7433537256BA}">
      <dsp:nvSpPr>
        <dsp:cNvPr id="0" name=""/>
        <dsp:cNvSpPr/>
      </dsp:nvSpPr>
      <dsp:spPr>
        <a:xfrm>
          <a:off x="2766455" y="1282425"/>
          <a:ext cx="592887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EFCB-6343-4CC9-9CDB-F1B24B7080B9}">
      <dsp:nvSpPr>
        <dsp:cNvPr id="0" name=""/>
        <dsp:cNvSpPr/>
      </dsp:nvSpPr>
      <dsp:spPr>
        <a:xfrm>
          <a:off x="2877622" y="1312959"/>
          <a:ext cx="5817704" cy="61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>
              <a:latin typeface="Segoe Print" panose="02000600000000000000" pitchFamily="2" charset="0"/>
            </a:rPr>
            <a:t>Skupina proizvoda (engl. </a:t>
          </a:r>
          <a:r>
            <a:rPr lang="hr-HR" sz="2100" i="1" kern="1200" dirty="0" err="1">
              <a:latin typeface="Segoe Print" panose="02000600000000000000" pitchFamily="2" charset="0"/>
            </a:rPr>
            <a:t>bundling</a:t>
          </a:r>
          <a:r>
            <a:rPr lang="hr-HR" sz="2100" kern="1200" dirty="0">
              <a:latin typeface="Segoe Print" panose="02000600000000000000" pitchFamily="2" charset="0"/>
            </a:rPr>
            <a:t>)</a:t>
          </a:r>
        </a:p>
      </dsp:txBody>
      <dsp:txXfrm>
        <a:off x="2877622" y="1312959"/>
        <a:ext cx="5817704" cy="610679"/>
      </dsp:txXfrm>
    </dsp:sp>
    <dsp:sp modelId="{0D6ECDA8-85B0-4D86-8E45-876A91C9BB72}">
      <dsp:nvSpPr>
        <dsp:cNvPr id="0" name=""/>
        <dsp:cNvSpPr/>
      </dsp:nvSpPr>
      <dsp:spPr>
        <a:xfrm>
          <a:off x="2766455" y="1923638"/>
          <a:ext cx="592887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2EDD1-B1FA-4A86-8CC8-F005E7EE494A}">
      <dsp:nvSpPr>
        <dsp:cNvPr id="0" name=""/>
        <dsp:cNvSpPr/>
      </dsp:nvSpPr>
      <dsp:spPr>
        <a:xfrm>
          <a:off x="2877622" y="1954172"/>
          <a:ext cx="5817704" cy="61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Određivanje cijene prema količini </a:t>
          </a:r>
        </a:p>
      </dsp:txBody>
      <dsp:txXfrm>
        <a:off x="2877622" y="1954172"/>
        <a:ext cx="5817704" cy="610679"/>
      </dsp:txXfrm>
    </dsp:sp>
    <dsp:sp modelId="{DFCF56F8-0064-48AE-9D24-EB79D1CFF933}">
      <dsp:nvSpPr>
        <dsp:cNvPr id="0" name=""/>
        <dsp:cNvSpPr/>
      </dsp:nvSpPr>
      <dsp:spPr>
        <a:xfrm>
          <a:off x="2766455" y="2564851"/>
          <a:ext cx="592887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631F9-45CE-4F94-8F7A-814BA303148B}">
      <dsp:nvSpPr>
        <dsp:cNvPr id="0" name=""/>
        <dsp:cNvSpPr/>
      </dsp:nvSpPr>
      <dsp:spPr>
        <a:xfrm>
          <a:off x="2877622" y="2595385"/>
          <a:ext cx="5817704" cy="1365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Određivanje cijene prema dodatnim značajkama </a:t>
          </a:r>
        </a:p>
      </dsp:txBody>
      <dsp:txXfrm>
        <a:off x="2877622" y="2595385"/>
        <a:ext cx="5817704" cy="1365856"/>
      </dsp:txXfrm>
    </dsp:sp>
    <dsp:sp modelId="{C35F430F-F744-4731-94D9-94ED05761207}">
      <dsp:nvSpPr>
        <dsp:cNvPr id="0" name=""/>
        <dsp:cNvSpPr/>
      </dsp:nvSpPr>
      <dsp:spPr>
        <a:xfrm>
          <a:off x="2766455" y="3961242"/>
          <a:ext cx="592887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EA924-FF16-4213-B9E7-E518206D9DB7}">
      <dsp:nvSpPr>
        <dsp:cNvPr id="0" name=""/>
        <dsp:cNvSpPr/>
      </dsp:nvSpPr>
      <dsp:spPr>
        <a:xfrm>
          <a:off x="2855" y="71867"/>
          <a:ext cx="2784486" cy="10715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>
              <a:solidFill>
                <a:schemeClr val="accent6"/>
              </a:solidFill>
              <a:latin typeface="Segoe Print" pitchFamily="2" charset="0"/>
            </a:rPr>
            <a:t>Prijetnja od novih tvrtki</a:t>
          </a:r>
          <a:endParaRPr lang="en-GB" sz="2200" kern="1200" noProof="0" dirty="0">
            <a:latin typeface="Segoe Print" panose="02000600000000000000" pitchFamily="2" charset="0"/>
          </a:endParaRPr>
        </a:p>
      </dsp:txBody>
      <dsp:txXfrm>
        <a:off x="2855" y="71867"/>
        <a:ext cx="2784486" cy="1071546"/>
      </dsp:txXfrm>
    </dsp:sp>
    <dsp:sp modelId="{68624EC6-13E2-41CC-87FA-87C6EC426096}">
      <dsp:nvSpPr>
        <dsp:cNvPr id="0" name=""/>
        <dsp:cNvSpPr/>
      </dsp:nvSpPr>
      <dsp:spPr>
        <a:xfrm>
          <a:off x="2855" y="1143413"/>
          <a:ext cx="2784486" cy="340448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noProof="0" dirty="0">
              <a:latin typeface="Segoe Print" panose="02000600000000000000" pitchFamily="2" charset="0"/>
            </a:rPr>
            <a:t>penetracijska strategija</a:t>
          </a:r>
          <a:endParaRPr lang="en-GB" sz="1600" kern="1200" noProof="0" dirty="0">
            <a:latin typeface="Segoe Print" panose="02000600000000000000" pitchFamily="2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latin typeface="Segoe Print" pitchFamily="2" charset="0"/>
            </a:rPr>
            <a:t>strategija pobiranja vrhnja</a:t>
          </a:r>
          <a:endParaRPr lang="en-US" sz="1000" kern="1200" dirty="0">
            <a:latin typeface="Segoe Print" pitchFamily="2" charset="0"/>
          </a:endParaRPr>
        </a:p>
      </dsp:txBody>
      <dsp:txXfrm>
        <a:off x="2855" y="1143413"/>
        <a:ext cx="2784486" cy="3404486"/>
      </dsp:txXfrm>
    </dsp:sp>
    <dsp:sp modelId="{DCC6DB73-693B-427C-976E-D3753AC26CE1}">
      <dsp:nvSpPr>
        <dsp:cNvPr id="0" name=""/>
        <dsp:cNvSpPr/>
      </dsp:nvSpPr>
      <dsp:spPr>
        <a:xfrm>
          <a:off x="3177170" y="71867"/>
          <a:ext cx="2784486" cy="1071546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>
              <a:solidFill>
                <a:schemeClr val="accent6"/>
              </a:solidFill>
              <a:latin typeface="Segoe Print" pitchFamily="2" charset="0"/>
            </a:rPr>
            <a:t>Industrijsko rivalstvo</a:t>
          </a:r>
          <a:endParaRPr lang="hr-HR" sz="2200" kern="1200" dirty="0">
            <a:latin typeface="Segoe Print" panose="02000600000000000000" pitchFamily="2" charset="0"/>
          </a:endParaRPr>
        </a:p>
      </dsp:txBody>
      <dsp:txXfrm>
        <a:off x="3177170" y="71867"/>
        <a:ext cx="2784486" cy="1071546"/>
      </dsp:txXfrm>
    </dsp:sp>
    <dsp:sp modelId="{4D282CA8-6C0B-4F06-B154-99C5CA5FAAED}">
      <dsp:nvSpPr>
        <dsp:cNvPr id="0" name=""/>
        <dsp:cNvSpPr/>
      </dsp:nvSpPr>
      <dsp:spPr>
        <a:xfrm>
          <a:off x="3177170" y="1143413"/>
          <a:ext cx="2784486" cy="3404486"/>
        </a:xfrm>
        <a:prstGeom prst="rect">
          <a:avLst/>
        </a:prstGeom>
        <a:solidFill>
          <a:schemeClr val="accent4">
            <a:tint val="40000"/>
            <a:alpha val="90000"/>
            <a:hueOff val="5430962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2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latin typeface="Segoe Print" pitchFamily="2" charset="0"/>
            </a:rPr>
            <a:t>u slučaju da se nude različiti proizvodi</a:t>
          </a:r>
          <a:r>
            <a:rPr lang="en-US" sz="1400" kern="1200" dirty="0">
              <a:latin typeface="Segoe Print" pitchFamily="2" charset="0"/>
            </a:rPr>
            <a:t>, </a:t>
          </a:r>
          <a:r>
            <a:rPr lang="hr-HR" sz="1400" kern="1200" dirty="0">
              <a:latin typeface="Segoe Print" pitchFamily="2" charset="0"/>
            </a:rPr>
            <a:t>opcija je smanjiti cijenu ili ponuditi proizvode u paketu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latin typeface="Segoe Print" pitchFamily="2" charset="0"/>
            </a:rPr>
            <a:t> u slučaju da se nude različiti proizvodi, dvije su mogućnosti: postavite višu cijenu ili postavite istu cijenu kao i konkurencija (više za isto)</a:t>
          </a:r>
          <a:r>
            <a:rPr lang="en-US" sz="1400" kern="1200" dirty="0">
              <a:latin typeface="Segoe Print" pitchFamily="2" charset="0"/>
            </a:rPr>
            <a:t> </a:t>
          </a:r>
          <a:r>
            <a:rPr lang="hr-HR" sz="1400" kern="1200" dirty="0">
              <a:latin typeface="Segoe Print" pitchFamily="2" charset="0"/>
            </a:rPr>
            <a:t>(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Whittington</a:t>
          </a:r>
          <a:r>
            <a:rPr lang="hr-H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, 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2018)</a:t>
          </a:r>
        </a:p>
      </dsp:txBody>
      <dsp:txXfrm>
        <a:off x="3177170" y="1143413"/>
        <a:ext cx="2784486" cy="3404486"/>
      </dsp:txXfrm>
    </dsp:sp>
    <dsp:sp modelId="{73DB3D83-3ADB-4296-B015-A900C6EA71D3}">
      <dsp:nvSpPr>
        <dsp:cNvPr id="0" name=""/>
        <dsp:cNvSpPr/>
      </dsp:nvSpPr>
      <dsp:spPr>
        <a:xfrm>
          <a:off x="6351485" y="71867"/>
          <a:ext cx="2784486" cy="1071546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>
              <a:solidFill>
                <a:schemeClr val="bg1"/>
              </a:solidFill>
              <a:latin typeface="Segoe Print" pitchFamily="2" charset="0"/>
            </a:rPr>
            <a:t>Prijetnja od supstituta</a:t>
          </a:r>
          <a:endParaRPr lang="en-GB" sz="2200" kern="1200" noProof="0" dirty="0">
            <a:solidFill>
              <a:schemeClr val="bg1"/>
            </a:solidFill>
            <a:latin typeface="Segoe Print" panose="02000600000000000000" pitchFamily="2" charset="0"/>
          </a:endParaRPr>
        </a:p>
      </dsp:txBody>
      <dsp:txXfrm>
        <a:off x="6351485" y="71867"/>
        <a:ext cx="2784486" cy="1071546"/>
      </dsp:txXfrm>
    </dsp:sp>
    <dsp:sp modelId="{17D08353-362B-4C95-AB0D-582F59C7139F}">
      <dsp:nvSpPr>
        <dsp:cNvPr id="0" name=""/>
        <dsp:cNvSpPr/>
      </dsp:nvSpPr>
      <dsp:spPr>
        <a:xfrm>
          <a:off x="6351485" y="1143413"/>
          <a:ext cx="2784486" cy="3404486"/>
        </a:xfrm>
        <a:prstGeom prst="rect">
          <a:avLst/>
        </a:prstGeom>
        <a:solidFill>
          <a:schemeClr val="accent4">
            <a:tint val="40000"/>
            <a:alpha val="90000"/>
            <a:hueOff val="10861924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4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anose="02000600000000000000" pitchFamily="2" charset="0"/>
              <a:ea typeface="+mn-ea"/>
              <a:cs typeface="+mn-cs"/>
            </a:rPr>
            <a:t>izgradite izvrstan poslovni model</a:t>
          </a:r>
          <a:endParaRPr lang="en-GB" sz="16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egoe Print" panose="02000600000000000000" pitchFamily="2" charset="0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anose="02000600000000000000" pitchFamily="2" charset="0"/>
              <a:ea typeface="+mn-ea"/>
              <a:cs typeface="+mn-cs"/>
            </a:rPr>
            <a:t>pratite potencijalne prijetnje i izračunajte troškove prelaska na alternativu i/ili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anose="02000600000000000000" pitchFamily="2" charset="0"/>
              <a:ea typeface="+mn-ea"/>
              <a:cs typeface="+mn-cs"/>
            </a:rPr>
            <a:t>izgradite lojalnost brendu (</a:t>
          </a:r>
          <a:r>
            <a:rPr lang="hr-HR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anose="02000600000000000000" pitchFamily="2" charset="0"/>
              <a:ea typeface="+mn-ea"/>
              <a:cs typeface="+mn-cs"/>
            </a:rPr>
            <a:t>Whittington</a:t>
          </a:r>
          <a:r>
            <a:rPr lang="hr-H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anose="02000600000000000000" pitchFamily="2" charset="0"/>
              <a:ea typeface="+mn-ea"/>
              <a:cs typeface="+mn-cs"/>
            </a:rPr>
            <a:t>, 2018)</a:t>
          </a:r>
        </a:p>
      </dsp:txBody>
      <dsp:txXfrm>
        <a:off x="6351485" y="1143413"/>
        <a:ext cx="2784486" cy="3404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0D970-6089-4D8D-887C-C925EEE42CBC}">
      <dsp:nvSpPr>
        <dsp:cNvPr id="0" name=""/>
        <dsp:cNvSpPr/>
      </dsp:nvSpPr>
      <dsp:spPr>
        <a:xfrm>
          <a:off x="3253" y="429259"/>
          <a:ext cx="2683908" cy="20034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Na primjer, vlada SAD-a koristi trošak plus ugovore kada tvrtke razvijaju nove tehnologije koje se koriste u obrani. </a:t>
          </a:r>
        </a:p>
      </dsp:txBody>
      <dsp:txXfrm>
        <a:off x="50197" y="476203"/>
        <a:ext cx="2590020" cy="1956536"/>
      </dsp:txXfrm>
    </dsp:sp>
    <dsp:sp modelId="{09E3289E-7255-4B5E-ABF9-C4671A556A1B}">
      <dsp:nvSpPr>
        <dsp:cNvPr id="0" name=""/>
        <dsp:cNvSpPr/>
      </dsp:nvSpPr>
      <dsp:spPr>
        <a:xfrm>
          <a:off x="16726" y="2747066"/>
          <a:ext cx="2683908" cy="861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noProof="0" dirty="0"/>
            <a:t>Primjeri</a:t>
          </a:r>
          <a:endParaRPr lang="en-GB" sz="4100" kern="1200" noProof="0" dirty="0"/>
        </a:p>
      </dsp:txBody>
      <dsp:txXfrm>
        <a:off x="16726" y="2747066"/>
        <a:ext cx="1890076" cy="861496"/>
      </dsp:txXfrm>
    </dsp:sp>
    <dsp:sp modelId="{E71C3279-CCDC-4892-81FE-907AFB59C68D}">
      <dsp:nvSpPr>
        <dsp:cNvPr id="0" name=""/>
        <dsp:cNvSpPr/>
      </dsp:nvSpPr>
      <dsp:spPr>
        <a:xfrm>
          <a:off x="1969253" y="2569581"/>
          <a:ext cx="939367" cy="9393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0D970-6089-4D8D-887C-C925EEE42CBC}">
      <dsp:nvSpPr>
        <dsp:cNvPr id="0" name=""/>
        <dsp:cNvSpPr/>
      </dsp:nvSpPr>
      <dsp:spPr>
        <a:xfrm>
          <a:off x="611" y="109272"/>
          <a:ext cx="2686531" cy="200543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Na primjer, cijene usluga prijevoza, poput </a:t>
          </a:r>
          <a:r>
            <a:rPr lang="hr-HR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Uberovih</a:t>
          </a:r>
          <a:r>
            <a:rPr lang="hr-H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, određuju se dinamički na način da cijena koja se nudi klijentu ovisi o nizu faktora, uključujući broj trenutnih vožnji i klijenata koji koriste uslugu. </a:t>
          </a:r>
        </a:p>
      </dsp:txBody>
      <dsp:txXfrm>
        <a:off x="47601" y="156262"/>
        <a:ext cx="2592551" cy="1958449"/>
      </dsp:txXfrm>
    </dsp:sp>
    <dsp:sp modelId="{09E3289E-7255-4B5E-ABF9-C4671A556A1B}">
      <dsp:nvSpPr>
        <dsp:cNvPr id="0" name=""/>
        <dsp:cNvSpPr/>
      </dsp:nvSpPr>
      <dsp:spPr>
        <a:xfrm>
          <a:off x="611" y="2114712"/>
          <a:ext cx="2686531" cy="862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noProof="0" dirty="0"/>
            <a:t>Primjeri</a:t>
          </a:r>
          <a:endParaRPr lang="en-GB" sz="4100" kern="1200" noProof="0" dirty="0"/>
        </a:p>
      </dsp:txBody>
      <dsp:txXfrm>
        <a:off x="611" y="2114712"/>
        <a:ext cx="1891923" cy="862338"/>
      </dsp:txXfrm>
    </dsp:sp>
    <dsp:sp modelId="{E71C3279-CCDC-4892-81FE-907AFB59C68D}">
      <dsp:nvSpPr>
        <dsp:cNvPr id="0" name=""/>
        <dsp:cNvSpPr/>
      </dsp:nvSpPr>
      <dsp:spPr>
        <a:xfrm>
          <a:off x="1970977" y="2254277"/>
          <a:ext cx="940286" cy="9402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0D970-6089-4D8D-887C-C925EEE42CBC}">
      <dsp:nvSpPr>
        <dsp:cNvPr id="0" name=""/>
        <dsp:cNvSpPr/>
      </dsp:nvSpPr>
      <dsp:spPr>
        <a:xfrm>
          <a:off x="3253" y="275578"/>
          <a:ext cx="2683908" cy="28403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Na primjer, hosteli i niskobudžetni hoteli rade s potrošačima osjetljivim na cijene. Takvi smještajni objekti mogu povećati potražnju smanjenjem cijena jer njihovi klijenti „love“ popuste</a:t>
          </a:r>
          <a:r>
            <a:rPr lang="hr-HR" sz="1400" kern="1200" dirty="0"/>
            <a:t>. </a:t>
          </a:r>
          <a:r>
            <a:rPr lang="hr-H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 </a:t>
          </a:r>
        </a:p>
      </dsp:txBody>
      <dsp:txXfrm>
        <a:off x="66140" y="338465"/>
        <a:ext cx="2558134" cy="2777467"/>
      </dsp:txXfrm>
    </dsp:sp>
    <dsp:sp modelId="{09E3289E-7255-4B5E-ABF9-C4671A556A1B}">
      <dsp:nvSpPr>
        <dsp:cNvPr id="0" name=""/>
        <dsp:cNvSpPr/>
      </dsp:nvSpPr>
      <dsp:spPr>
        <a:xfrm>
          <a:off x="3253" y="2697496"/>
          <a:ext cx="2683908" cy="861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noProof="0" dirty="0"/>
            <a:t>Primjeri</a:t>
          </a:r>
          <a:endParaRPr lang="en-GB" sz="4100" kern="1200" noProof="0" dirty="0"/>
        </a:p>
      </dsp:txBody>
      <dsp:txXfrm>
        <a:off x="3253" y="2697496"/>
        <a:ext cx="1890076" cy="861496"/>
      </dsp:txXfrm>
    </dsp:sp>
    <dsp:sp modelId="{E71C3279-CCDC-4892-81FE-907AFB59C68D}">
      <dsp:nvSpPr>
        <dsp:cNvPr id="0" name=""/>
        <dsp:cNvSpPr/>
      </dsp:nvSpPr>
      <dsp:spPr>
        <a:xfrm>
          <a:off x="1969253" y="2834337"/>
          <a:ext cx="939367" cy="9393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0D970-6089-4D8D-887C-C925EEE42CBC}">
      <dsp:nvSpPr>
        <dsp:cNvPr id="0" name=""/>
        <dsp:cNvSpPr/>
      </dsp:nvSpPr>
      <dsp:spPr>
        <a:xfrm>
          <a:off x="3253" y="346947"/>
          <a:ext cx="2683908" cy="32123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>
              <a:latin typeface="Segoe Print" pitchFamily="2" charset="0"/>
            </a:rPr>
            <a:t>Na primjer, ako trebamo par čizama, možemo odabrati one iz Zare za 50$ ili </a:t>
          </a:r>
          <a:r>
            <a:rPr lang="hr-HR" sz="1300" kern="1200" dirty="0" err="1">
              <a:latin typeface="Segoe Print" pitchFamily="2" charset="0"/>
            </a:rPr>
            <a:t>Pradine</a:t>
          </a:r>
          <a:r>
            <a:rPr lang="hr-HR" sz="1300" kern="1200" dirty="0">
              <a:latin typeface="Segoe Print" pitchFamily="2" charset="0"/>
            </a:rPr>
            <a:t> za 2.000$. Ako nam je isključivo stalo do toga da imamo čizme, Zara će biti naš izbor. Ako nam je važna moda i imamo dovoljno novca, Prada bi mogla biti izgledniji izbor. </a:t>
          </a:r>
          <a:endParaRPr lang="hr-HR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egoe Print" pitchFamily="2" charset="0"/>
            <a:ea typeface="+mn-ea"/>
            <a:cs typeface="+mn-cs"/>
          </a:endParaRPr>
        </a:p>
      </dsp:txBody>
      <dsp:txXfrm>
        <a:off x="66140" y="409834"/>
        <a:ext cx="2558134" cy="3149494"/>
      </dsp:txXfrm>
    </dsp:sp>
    <dsp:sp modelId="{09E3289E-7255-4B5E-ABF9-C4671A556A1B}">
      <dsp:nvSpPr>
        <dsp:cNvPr id="0" name=""/>
        <dsp:cNvSpPr/>
      </dsp:nvSpPr>
      <dsp:spPr>
        <a:xfrm>
          <a:off x="16726" y="3259788"/>
          <a:ext cx="2683908" cy="861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noProof="0" dirty="0" err="1"/>
            <a:t>Primjeri</a:t>
          </a:r>
          <a:endParaRPr lang="en-GB" sz="4100" kern="1200" noProof="0" dirty="0"/>
        </a:p>
      </dsp:txBody>
      <dsp:txXfrm>
        <a:off x="16726" y="3259788"/>
        <a:ext cx="1890076" cy="861496"/>
      </dsp:txXfrm>
    </dsp:sp>
    <dsp:sp modelId="{E71C3279-CCDC-4892-81FE-907AFB59C68D}">
      <dsp:nvSpPr>
        <dsp:cNvPr id="0" name=""/>
        <dsp:cNvSpPr/>
      </dsp:nvSpPr>
      <dsp:spPr>
        <a:xfrm>
          <a:off x="1969253" y="3091719"/>
          <a:ext cx="939367" cy="9393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0D970-6089-4D8D-887C-C925EEE42CBC}">
      <dsp:nvSpPr>
        <dsp:cNvPr id="0" name=""/>
        <dsp:cNvSpPr/>
      </dsp:nvSpPr>
      <dsp:spPr>
        <a:xfrm>
          <a:off x="3253" y="394202"/>
          <a:ext cx="2683908" cy="25373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zadnji model iPhone mobitela– Appleove cijene novih proizvoda su visoke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unatoč tome, na dan kada se iPhonea stavlja u prodaju uvijek postoje redovi ispred Appleovih trgovina</a:t>
          </a:r>
        </a:p>
      </dsp:txBody>
      <dsp:txXfrm>
        <a:off x="62705" y="453654"/>
        <a:ext cx="2565004" cy="2477856"/>
      </dsp:txXfrm>
    </dsp:sp>
    <dsp:sp modelId="{09E3289E-7255-4B5E-ABF9-C4671A556A1B}">
      <dsp:nvSpPr>
        <dsp:cNvPr id="0" name=""/>
        <dsp:cNvSpPr/>
      </dsp:nvSpPr>
      <dsp:spPr>
        <a:xfrm>
          <a:off x="19357" y="3076177"/>
          <a:ext cx="2683908" cy="861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noProof="0" dirty="0" err="1"/>
            <a:t>Primjeri</a:t>
          </a:r>
          <a:endParaRPr lang="en-GB" sz="4100" kern="1200" noProof="0" dirty="0"/>
        </a:p>
      </dsp:txBody>
      <dsp:txXfrm>
        <a:off x="19357" y="3076177"/>
        <a:ext cx="1890076" cy="861496"/>
      </dsp:txXfrm>
    </dsp:sp>
    <dsp:sp modelId="{E71C3279-CCDC-4892-81FE-907AFB59C68D}">
      <dsp:nvSpPr>
        <dsp:cNvPr id="0" name=""/>
        <dsp:cNvSpPr/>
      </dsp:nvSpPr>
      <dsp:spPr>
        <a:xfrm>
          <a:off x="1969253" y="2801438"/>
          <a:ext cx="939367" cy="9393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0D970-6089-4D8D-887C-C925EEE42CBC}">
      <dsp:nvSpPr>
        <dsp:cNvPr id="0" name=""/>
        <dsp:cNvSpPr/>
      </dsp:nvSpPr>
      <dsp:spPr>
        <a:xfrm>
          <a:off x="334" y="549254"/>
          <a:ext cx="3160509" cy="31915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Netflix – tvrtka je ovu strategiju koristila 2000. godine, kada su korisnici Netflixa mogli unajmiti četiri filma odjednom bez datuma povrata za pretplatnički plan koji je stajao 15,95$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Netflix je odredio cijenu najma od 1$ ili manje po DVD-u za redovne gledatelje filmova, pri čemu je </a:t>
          </a:r>
          <a:r>
            <a:rPr lang="hr-HR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blockbuster</a:t>
          </a:r>
          <a:r>
            <a:rPr lang="hr-H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 naplaćivao oko 4,99$ za jedan trodnevni najam</a:t>
          </a:r>
        </a:p>
      </dsp:txBody>
      <dsp:txXfrm>
        <a:off x="74389" y="623309"/>
        <a:ext cx="3012399" cy="3117459"/>
      </dsp:txXfrm>
    </dsp:sp>
    <dsp:sp modelId="{09E3289E-7255-4B5E-ABF9-C4671A556A1B}">
      <dsp:nvSpPr>
        <dsp:cNvPr id="0" name=""/>
        <dsp:cNvSpPr/>
      </dsp:nvSpPr>
      <dsp:spPr>
        <a:xfrm>
          <a:off x="241284" y="3704537"/>
          <a:ext cx="2705776" cy="868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noProof="0" dirty="0" err="1"/>
            <a:t>Primjeri</a:t>
          </a:r>
          <a:endParaRPr lang="en-GB" sz="4100" kern="1200" noProof="0" dirty="0"/>
        </a:p>
      </dsp:txBody>
      <dsp:txXfrm>
        <a:off x="241284" y="3704537"/>
        <a:ext cx="1905476" cy="868516"/>
      </dsp:txXfrm>
    </dsp:sp>
    <dsp:sp modelId="{E71C3279-CCDC-4892-81FE-907AFB59C68D}">
      <dsp:nvSpPr>
        <dsp:cNvPr id="0" name=""/>
        <dsp:cNvSpPr/>
      </dsp:nvSpPr>
      <dsp:spPr>
        <a:xfrm>
          <a:off x="2152102" y="3667370"/>
          <a:ext cx="947021" cy="9470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0D970-6089-4D8D-887C-C925EEE42CBC}">
      <dsp:nvSpPr>
        <dsp:cNvPr id="0" name=""/>
        <dsp:cNvSpPr/>
      </dsp:nvSpPr>
      <dsp:spPr>
        <a:xfrm>
          <a:off x="443" y="4222"/>
          <a:ext cx="3508750" cy="42589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SurveyMonkey</a:t>
          </a:r>
          <a:r>
            <a:rPr lang="hr-HR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 nudi besplatno ponudu koja omogućava kupcima stvaranje i provođenje jednostavnih anketa na ograničenom broju primatelja 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Print" pitchFamily="2" charset="0"/>
              <a:ea typeface="+mn-ea"/>
              <a:cs typeface="+mn-cs"/>
            </a:rPr>
            <a:t>plaćeni dodaci, kroz više razina ponude, uključuju pristup dodatnim sadržajima za oblikovanje koji podržavaju stvaranje složenijih anketa, pravima na proširenje broja primatelja i poboljšani sustav izvještavanja i analize</a:t>
          </a:r>
        </a:p>
      </dsp:txBody>
      <dsp:txXfrm>
        <a:off x="82657" y="86436"/>
        <a:ext cx="3344322" cy="4176739"/>
      </dsp:txXfrm>
    </dsp:sp>
    <dsp:sp modelId="{09E3289E-7255-4B5E-ABF9-C4671A556A1B}">
      <dsp:nvSpPr>
        <dsp:cNvPr id="0" name=""/>
        <dsp:cNvSpPr/>
      </dsp:nvSpPr>
      <dsp:spPr>
        <a:xfrm>
          <a:off x="322662" y="3449306"/>
          <a:ext cx="2893361" cy="928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0" rIns="55880" bIns="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noProof="0" dirty="0" err="1"/>
            <a:t>Primjeri</a:t>
          </a:r>
          <a:endParaRPr lang="en-GB" sz="4400" kern="1200" noProof="0" dirty="0"/>
        </a:p>
      </dsp:txBody>
      <dsp:txXfrm>
        <a:off x="322662" y="3449306"/>
        <a:ext cx="2037578" cy="928728"/>
      </dsp:txXfrm>
    </dsp:sp>
    <dsp:sp modelId="{E71C3279-CCDC-4892-81FE-907AFB59C68D}">
      <dsp:nvSpPr>
        <dsp:cNvPr id="0" name=""/>
        <dsp:cNvSpPr/>
      </dsp:nvSpPr>
      <dsp:spPr>
        <a:xfrm>
          <a:off x="2412162" y="3365358"/>
          <a:ext cx="1012676" cy="101267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97DED-C27E-4E76-A8FB-96DE4CFE7624}" type="datetimeFigureOut">
              <a:rPr lang="hr-HR" smtClean="0"/>
              <a:t>03.05.2021.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7C3A9-B68D-4574-A95A-228E43D386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19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88BAA-5A5A-485A-AC8A-B2D4ADDD9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3A8A17-DBF6-4025-923D-C2D27CF00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1D6D3C-F7BE-4569-953A-8CCD8F7B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186320-7960-486F-ABC5-C261A524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23A938-A495-49C6-B7BA-3C6E0B72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5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E6006B-7A1E-4145-9470-C3EF7FF3E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9FBD1E-8733-4387-A03E-430EAF61F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7FA3C5-E902-4809-9B96-8BEBA9C9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04C939-63D3-449E-8B6C-9EBB2D57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DD2669-3889-4BEC-93EC-7B2FC720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6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1CB0E72-E4AF-4B37-82DF-ABDA306FE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150701-0CCD-438F-BF0F-B113138E0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A3B0B7-4122-4E87-8AAA-83D6315F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8B0132-5964-4810-A365-03A948A1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2F7F8C-FBEA-4085-A6E0-935E8B39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5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C8825F-A7FB-4372-A68A-451DE629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841E7E-00E2-459C-A792-E27545EBD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17AAD-CCE6-459A-9997-6697FD9E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6BD81F-C2F1-4588-A36A-1A24297F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CEC396-F190-40C6-B76A-28340B1B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18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C4F29-61D0-410E-9991-438E3F9F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3E8149-5D81-4C4D-AF90-200F6A7E3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F8916A-E980-4A4A-A485-F9B2021E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0725E0-5FA7-4978-AEB5-EBB85CF5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BB1E08-90E9-4A6D-9FEB-29480A00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7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54F2C-39C6-4B31-8D7A-90F7DC5B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D0F527-F413-4ED6-9C9C-71546EC48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DE1246-A8CA-4CEE-A402-DD8E57883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D94DAE-0096-4A53-A504-DB060A7A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F08FDC-74B1-42A6-99DC-C3C40253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12ECE0-BE8A-4599-B689-96BD9236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9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BD27C3-2BD6-488A-A7EE-9D0A7A6B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46C4F8-1EE6-4FFE-A174-C9C29D32F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D999C3-EE8F-471A-82A7-5EA186A49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8BF1C0B-015C-4008-AD9B-E97ECCF77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A8A51C-04AF-49E1-B6B5-D8EEF35A6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0AB48D-915B-4681-8269-8396013F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8BB24D-EEC8-4173-BECB-1BF70A44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442EEB-9BCD-4A5A-BF9C-8B5FBB32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6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41F85-F752-4B00-8136-56F115BE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80CCE8-CBE5-4EB4-9A15-E400F514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221776-7057-4D03-A3AB-B0E172A3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ED8FE3-083A-49DF-AC22-FB84B8EB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9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31B772-2AC1-4C96-A175-8170B701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139720-9A7C-445A-90C7-210E98FB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2EA49D-D020-4AA5-8A11-66768369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8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5B9196-858A-484F-9D4E-5867D0B9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0A7096-E75F-4D9F-89A3-CF38F294D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212CEF-1E40-4F8D-BDF2-E5C8A169D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2A62D7-8492-41BC-BB55-D85C7D88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02900C-3649-44A6-8EC9-1D088809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3CD822-F532-4961-981A-32FF0B8A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07C7A-BA87-4E61-A073-83690444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00BEFC4-C54E-4887-B83D-457E48AB1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7F5089-DC77-46C5-8C91-4C452D859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C53158-1EE6-4C1C-97D8-C9DD8D3F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2B6F58-6DA2-4C09-8D75-97774B8D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BF89D9-1473-4F50-AF30-9F92825F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9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0E2EEA-FD1B-44AA-B2FB-B4770982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EA3BA-86A7-4D9E-8D76-511AA9F5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870E79-7D77-4B15-AA2F-8B93EC8C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F948-2B49-47E7-B0FB-856D8D08BD9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595399-304F-4F01-B406-A31468FF7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02D952-3264-4E89-B284-43CBD2ADF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3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2.xml"/><Relationship Id="rId12" Type="http://schemas.openxmlformats.org/officeDocument/2006/relationships/diagramQuickStyle" Target="../diagrams/quickStyle2.xml"/><Relationship Id="rId13" Type="http://schemas.openxmlformats.org/officeDocument/2006/relationships/diagramColors" Target="../diagrams/colors2.xml"/><Relationship Id="rId14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3.xml"/><Relationship Id="rId6" Type="http://schemas.openxmlformats.org/officeDocument/2006/relationships/diagramLayout" Target="../diagrams/layout3.xml"/><Relationship Id="rId7" Type="http://schemas.openxmlformats.org/officeDocument/2006/relationships/diagramQuickStyle" Target="../diagrams/quickStyle3.xml"/><Relationship Id="rId8" Type="http://schemas.openxmlformats.org/officeDocument/2006/relationships/diagramColors" Target="../diagrams/colors3.xml"/><Relationship Id="rId9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4.xml"/><Relationship Id="rId6" Type="http://schemas.openxmlformats.org/officeDocument/2006/relationships/diagramLayout" Target="../diagrams/layout4.xml"/><Relationship Id="rId7" Type="http://schemas.openxmlformats.org/officeDocument/2006/relationships/diagramQuickStyle" Target="../diagrams/quickStyle4.xml"/><Relationship Id="rId8" Type="http://schemas.openxmlformats.org/officeDocument/2006/relationships/diagramColors" Target="../diagrams/colors4.xml"/><Relationship Id="rId9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5.xml"/><Relationship Id="rId6" Type="http://schemas.openxmlformats.org/officeDocument/2006/relationships/diagramLayout" Target="../diagrams/layout5.xml"/><Relationship Id="rId7" Type="http://schemas.openxmlformats.org/officeDocument/2006/relationships/diagramQuickStyle" Target="../diagrams/quickStyle5.xml"/><Relationship Id="rId8" Type="http://schemas.openxmlformats.org/officeDocument/2006/relationships/diagramColors" Target="../diagrams/colors5.xml"/><Relationship Id="rId9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6.xml"/><Relationship Id="rId6" Type="http://schemas.openxmlformats.org/officeDocument/2006/relationships/diagramLayout" Target="../diagrams/layout6.xml"/><Relationship Id="rId7" Type="http://schemas.openxmlformats.org/officeDocument/2006/relationships/diagramQuickStyle" Target="../diagrams/quickStyle6.xml"/><Relationship Id="rId8" Type="http://schemas.openxmlformats.org/officeDocument/2006/relationships/diagramColors" Target="../diagrams/colors6.xml"/><Relationship Id="rId9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7.xml"/><Relationship Id="rId6" Type="http://schemas.openxmlformats.org/officeDocument/2006/relationships/diagramLayout" Target="../diagrams/layout7.xml"/><Relationship Id="rId7" Type="http://schemas.openxmlformats.org/officeDocument/2006/relationships/diagramQuickStyle" Target="../diagrams/quickStyle7.xml"/><Relationship Id="rId8" Type="http://schemas.openxmlformats.org/officeDocument/2006/relationships/diagramColors" Target="../diagrams/colors7.xml"/><Relationship Id="rId9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8.xml"/><Relationship Id="rId6" Type="http://schemas.openxmlformats.org/officeDocument/2006/relationships/diagramLayout" Target="../diagrams/layout8.xml"/><Relationship Id="rId7" Type="http://schemas.openxmlformats.org/officeDocument/2006/relationships/diagramQuickStyle" Target="../diagrams/quickStyle8.xml"/><Relationship Id="rId8" Type="http://schemas.openxmlformats.org/officeDocument/2006/relationships/diagramColors" Target="../diagrams/colors8.xml"/><Relationship Id="rId9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9.xml"/><Relationship Id="rId6" Type="http://schemas.openxmlformats.org/officeDocument/2006/relationships/diagramLayout" Target="../diagrams/layout9.xml"/><Relationship Id="rId7" Type="http://schemas.openxmlformats.org/officeDocument/2006/relationships/diagramQuickStyle" Target="../diagrams/quickStyle9.xml"/><Relationship Id="rId8" Type="http://schemas.openxmlformats.org/officeDocument/2006/relationships/diagramColors" Target="../diagrams/colors9.xml"/><Relationship Id="rId9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10.xml"/><Relationship Id="rId6" Type="http://schemas.openxmlformats.org/officeDocument/2006/relationships/diagramLayout" Target="../diagrams/layout10.xml"/><Relationship Id="rId7" Type="http://schemas.openxmlformats.org/officeDocument/2006/relationships/diagramQuickStyle" Target="../diagrams/quickStyle10.xml"/><Relationship Id="rId8" Type="http://schemas.openxmlformats.org/officeDocument/2006/relationships/diagramColors" Target="../diagrams/colors10.xml"/><Relationship Id="rId9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12.xml"/><Relationship Id="rId12" Type="http://schemas.openxmlformats.org/officeDocument/2006/relationships/diagramQuickStyle" Target="../diagrams/quickStyle12.xml"/><Relationship Id="rId13" Type="http://schemas.openxmlformats.org/officeDocument/2006/relationships/diagramColors" Target="../diagrams/colors12.xml"/><Relationship Id="rId14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diagramData" Target="../diagrams/data11.xml"/><Relationship Id="rId6" Type="http://schemas.openxmlformats.org/officeDocument/2006/relationships/diagramLayout" Target="../diagrams/layout11.xml"/><Relationship Id="rId7" Type="http://schemas.openxmlformats.org/officeDocument/2006/relationships/diagramQuickStyle" Target="../diagrams/quickStyle11.xml"/><Relationship Id="rId8" Type="http://schemas.openxmlformats.org/officeDocument/2006/relationships/diagramColors" Target="../diagrams/colors11.xml"/><Relationship Id="rId9" Type="http://schemas.microsoft.com/office/2007/relationships/diagramDrawing" Target="../diagrams/drawing11.xml"/><Relationship Id="rId10" Type="http://schemas.openxmlformats.org/officeDocument/2006/relationships/diagramData" Target="../diagrams/data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hyperlink" Target="https://fourweekmba.com/digital-business-model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pixabay.com/en/post-it-sticky-note-note-memo-150262/" TargetMode="External"/><Relationship Id="rId7" Type="http://schemas.openxmlformats.org/officeDocument/2006/relationships/image" Target="../media/image8.png"/><Relationship Id="rId8" Type="http://schemas.openxmlformats.org/officeDocument/2006/relationships/hyperlink" Target="https://pixabay.com/en/post-it-light-blue-shadow-2010490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pricingnerd.com/value-based-pricing-strategy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0" y="6294690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6" y="6294691"/>
            <a:ext cx="7374477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46" y="650330"/>
            <a:ext cx="2798112" cy="2018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7B78FCD5-F2E4-4BB0-B244-446F47A5FEC3}"/>
              </a:ext>
            </a:extLst>
          </p:cNvPr>
          <p:cNvSpPr txBox="1"/>
          <p:nvPr/>
        </p:nvSpPr>
        <p:spPr>
          <a:xfrm>
            <a:off x="2463768" y="3396441"/>
            <a:ext cx="9312496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cs typeface="Times New Roman" panose="02020603050405020304" pitchFamily="18" charset="0"/>
              </a:rPr>
              <a:t>DOHVAĆANJE VRIJEDNOSTI U DIGITALNOM OKRUŽENJU</a:t>
            </a:r>
            <a:endParaRPr lang="es-E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4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400" dirty="0">
                <a:latin typeface="Segoe Print" pitchFamily="2" charset="0"/>
              </a:rPr>
              <a:t>nove ideje, razvijene unutar ili izvan tvrtke, trebaju se popratiti </a:t>
            </a:r>
            <a:r>
              <a:rPr lang="hr-HR" sz="2400" b="1" dirty="0">
                <a:solidFill>
                  <a:schemeClr val="accent6"/>
                </a:solidFill>
                <a:latin typeface="Segoe Print" pitchFamily="2" charset="0"/>
              </a:rPr>
              <a:t>strategijom dohvaćanja vrijednosti </a:t>
            </a:r>
          </a:p>
          <a:p>
            <a:pPr>
              <a:lnSpc>
                <a:spcPct val="150000"/>
              </a:lnSpc>
              <a:defRPr/>
            </a:pPr>
            <a:r>
              <a:rPr lang="hr-HR" sz="2400" dirty="0">
                <a:latin typeface="Segoe Print" pitchFamily="2" charset="0"/>
              </a:rPr>
              <a:t>strategija dohvaćanja vrijednosti jest način na koji tvrtka u digitalnom okruženju osigurava profitabilnost</a:t>
            </a:r>
            <a:endParaRPr lang="hr-HR" sz="1800" dirty="0">
              <a:latin typeface="Segoe Print" pitchFamily="2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Dohvaćanje vrijednosti</a:t>
            </a:r>
            <a:endParaRPr lang="en-GB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strategija dohvaćanja vrijednosti ima tri dijela:</a:t>
            </a:r>
            <a:endParaRPr lang="en-US" sz="2000" dirty="0">
              <a:latin typeface="Segoe Print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r-HR" sz="2000" dirty="0">
                <a:latin typeface="Segoe Print" pitchFamily="2" charset="0"/>
              </a:rPr>
              <a:t>izjava o ciljevima koji potiču dohvaćanje vrijednosti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r-HR" sz="2000" dirty="0">
                <a:latin typeface="Segoe Print" pitchFamily="2" charset="0"/>
              </a:rPr>
              <a:t>procjena utjecaja tržišnih sila na cjenovnu strategiju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r-HR" sz="2000" dirty="0">
                <a:latin typeface="Segoe Print" pitchFamily="2" charset="0"/>
              </a:rPr>
              <a:t>obrazloženje za kupce na temelju prinosa na investiciju -</a:t>
            </a:r>
            <a:r>
              <a:rPr lang="en-US" sz="2000" dirty="0">
                <a:latin typeface="Segoe Print" pitchFamily="2" charset="0"/>
              </a:rPr>
              <a:t> ROI</a:t>
            </a:r>
            <a:r>
              <a:rPr lang="hr-HR" sz="2000" dirty="0">
                <a:latin typeface="Segoe Print" pitchFamily="2" charset="0"/>
              </a:rPr>
              <a:t> </a:t>
            </a:r>
            <a:r>
              <a:rPr lang="hr-HR" sz="2000" kern="1200" dirty="0">
                <a:latin typeface="Segoe Print" pitchFamily="2" charset="0"/>
              </a:rPr>
              <a:t>(</a:t>
            </a:r>
            <a:r>
              <a:rPr lang="en-US" sz="20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egoe Print" pitchFamily="2" charset="0"/>
                <a:ea typeface="+mn-ea"/>
                <a:cs typeface="+mn-cs"/>
              </a:rPr>
              <a:t>Whittington</a:t>
            </a:r>
            <a:r>
              <a:rPr lang="hr-HR" sz="20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egoe Print" pitchFamily="2" charset="0"/>
                <a:ea typeface="+mn-ea"/>
                <a:cs typeface="+mn-cs"/>
              </a:rPr>
              <a:t>, </a:t>
            </a:r>
            <a:r>
              <a:rPr lang="en-US" sz="20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egoe Print" pitchFamily="2" charset="0"/>
                <a:ea typeface="+mn-ea"/>
                <a:cs typeface="+mn-cs"/>
              </a:rPr>
              <a:t>2018)</a:t>
            </a:r>
            <a:endParaRPr lang="hr-HR" sz="2000" dirty="0">
              <a:latin typeface="Segoe Print" pitchFamily="2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Postavljanje strategije dohvaćanja vrijednosti</a:t>
            </a:r>
            <a:endParaRPr lang="en-GB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7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Polazna je točka odgovor na pitanje: Š</a:t>
            </a:r>
            <a:r>
              <a:rPr lang="en-US" sz="2000" dirty="0">
                <a:latin typeface="Segoe Print" pitchFamily="2" charset="0"/>
              </a:rPr>
              <a:t>to </a:t>
            </a:r>
            <a:r>
              <a:rPr lang="en-US" sz="2000" dirty="0" err="1">
                <a:latin typeface="Segoe Print" pitchFamily="2" charset="0"/>
              </a:rPr>
              <a:t>tvrtka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želi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postići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strategijom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cijena</a:t>
            </a:r>
            <a:r>
              <a:rPr lang="hr-HR" sz="2000" dirty="0">
                <a:latin typeface="Segoe Print" pitchFamily="2" charset="0"/>
              </a:rPr>
              <a:t>?: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100" b="1" dirty="0" err="1">
                <a:solidFill>
                  <a:schemeClr val="accent6"/>
                </a:solidFill>
                <a:latin typeface="Segoe Print" pitchFamily="2" charset="0"/>
              </a:rPr>
              <a:t>želi</a:t>
            </a:r>
            <a:r>
              <a:rPr lang="en-US" sz="2100" b="1" dirty="0">
                <a:solidFill>
                  <a:schemeClr val="accent6"/>
                </a:solidFill>
                <a:latin typeface="Segoe Print" pitchFamily="2" charset="0"/>
              </a:rPr>
              <a:t> li </a:t>
            </a:r>
            <a:r>
              <a:rPr lang="en-US" sz="2100" b="1" dirty="0" err="1">
                <a:solidFill>
                  <a:schemeClr val="accent6"/>
                </a:solidFill>
                <a:latin typeface="Segoe Print" pitchFamily="2" charset="0"/>
              </a:rPr>
              <a:t>postići</a:t>
            </a:r>
            <a:r>
              <a:rPr lang="en-US" sz="21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  <a:latin typeface="Segoe Print" pitchFamily="2" charset="0"/>
              </a:rPr>
              <a:t>ciljane</a:t>
            </a:r>
            <a:r>
              <a:rPr lang="en-US" sz="21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  <a:latin typeface="Segoe Print" pitchFamily="2" charset="0"/>
              </a:rPr>
              <a:t>prihode</a:t>
            </a:r>
            <a:r>
              <a:rPr lang="en-US" sz="21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  <a:latin typeface="Segoe Print" pitchFamily="2" charset="0"/>
              </a:rPr>
              <a:t>ili</a:t>
            </a:r>
            <a:r>
              <a:rPr lang="en-US" sz="21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  <a:latin typeface="Segoe Print" pitchFamily="2" charset="0"/>
              </a:rPr>
              <a:t>profitne</a:t>
            </a:r>
            <a:r>
              <a:rPr lang="en-US" sz="21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  <a:latin typeface="Segoe Print" pitchFamily="2" charset="0"/>
              </a:rPr>
              <a:t>marže</a:t>
            </a:r>
            <a:r>
              <a:rPr lang="en-US" sz="21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endParaRPr lang="hr-HR" sz="2100" b="1" dirty="0">
              <a:solidFill>
                <a:schemeClr val="accent6"/>
              </a:solidFill>
              <a:latin typeface="Segoe Print" pitchFamily="2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2100" b="1" dirty="0" err="1">
                <a:solidFill>
                  <a:schemeClr val="accent6"/>
                </a:solidFill>
                <a:latin typeface="Segoe Print" pitchFamily="2" charset="0"/>
              </a:rPr>
              <a:t>maksimizirati</a:t>
            </a:r>
            <a:r>
              <a:rPr lang="en-US" sz="21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  <a:latin typeface="Segoe Print" pitchFamily="2" charset="0"/>
              </a:rPr>
              <a:t>vrijednost</a:t>
            </a:r>
            <a:r>
              <a:rPr lang="en-US" sz="21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  <a:latin typeface="Segoe Print" pitchFamily="2" charset="0"/>
              </a:rPr>
              <a:t>stvorenu</a:t>
            </a:r>
            <a:r>
              <a:rPr lang="en-US" sz="2100" b="1" dirty="0">
                <a:solidFill>
                  <a:schemeClr val="accent6"/>
                </a:solidFill>
                <a:latin typeface="Segoe Print" pitchFamily="2" charset="0"/>
              </a:rPr>
              <a:t> za </a:t>
            </a:r>
            <a:r>
              <a:rPr lang="en-US" sz="2100" b="1" dirty="0" err="1">
                <a:solidFill>
                  <a:schemeClr val="accent6"/>
                </a:solidFill>
                <a:latin typeface="Segoe Print" pitchFamily="2" charset="0"/>
              </a:rPr>
              <a:t>klijenta</a:t>
            </a:r>
            <a:r>
              <a:rPr lang="en-US" sz="21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endParaRPr lang="hr-HR" sz="2100" b="1" dirty="0">
              <a:solidFill>
                <a:schemeClr val="accent6"/>
              </a:solidFill>
              <a:latin typeface="Segoe Print" pitchFamily="2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2100" b="1" dirty="0" err="1">
                <a:solidFill>
                  <a:schemeClr val="accent6"/>
                </a:solidFill>
                <a:latin typeface="Segoe Print" pitchFamily="2" charset="0"/>
              </a:rPr>
              <a:t>maksimizirati</a:t>
            </a:r>
            <a:r>
              <a:rPr lang="en-US" sz="21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  <a:latin typeface="Segoe Print" pitchFamily="2" charset="0"/>
              </a:rPr>
              <a:t>rast</a:t>
            </a:r>
            <a:r>
              <a:rPr lang="en-US" sz="21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hr-HR" sz="2100" b="1" dirty="0">
                <a:solidFill>
                  <a:schemeClr val="accent6"/>
                </a:solidFill>
                <a:latin typeface="Segoe Print" pitchFamily="2" charset="0"/>
              </a:rPr>
              <a:t>p</a:t>
            </a:r>
            <a:r>
              <a:rPr lang="en-US" sz="2100" b="1" dirty="0" err="1">
                <a:solidFill>
                  <a:schemeClr val="accent6"/>
                </a:solidFill>
                <a:latin typeface="Segoe Print" pitchFamily="2" charset="0"/>
              </a:rPr>
              <a:t>rihoda</a:t>
            </a:r>
            <a:r>
              <a:rPr lang="hr-HR" sz="21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  <a:latin typeface="Segoe Print" pitchFamily="2" charset="0"/>
              </a:rPr>
              <a:t>itd</a:t>
            </a:r>
            <a:r>
              <a:rPr lang="en-US" sz="2100" b="1" dirty="0">
                <a:solidFill>
                  <a:schemeClr val="accent6"/>
                </a:solidFill>
                <a:latin typeface="Segoe Print" pitchFamily="2" charset="0"/>
              </a:rPr>
              <a:t>.</a:t>
            </a:r>
            <a:r>
              <a:rPr lang="hr-HR" sz="2100" b="1" dirty="0">
                <a:solidFill>
                  <a:schemeClr val="accent6"/>
                </a:solidFill>
                <a:latin typeface="Segoe Print" pitchFamily="2" charset="0"/>
              </a:rPr>
              <a:t>?</a:t>
            </a:r>
            <a:endParaRPr lang="en-US" sz="2000" b="1" dirty="0">
              <a:solidFill>
                <a:schemeClr val="accent6"/>
              </a:solidFill>
              <a:latin typeface="Segoe Print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c</a:t>
            </a:r>
            <a:r>
              <a:rPr lang="en-US" sz="2000" dirty="0" err="1">
                <a:latin typeface="Segoe Print" pitchFamily="2" charset="0"/>
              </a:rPr>
              <a:t>iljevi</a:t>
            </a:r>
            <a:r>
              <a:rPr lang="en-US" sz="2000" dirty="0">
                <a:latin typeface="Segoe Print" pitchFamily="2" charset="0"/>
              </a:rPr>
              <a:t> koji </a:t>
            </a:r>
            <a:r>
              <a:rPr lang="en-US" sz="2000" dirty="0" err="1">
                <a:latin typeface="Segoe Print" pitchFamily="2" charset="0"/>
              </a:rPr>
              <a:t>pokreću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strategiju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vrijednosti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mogu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varirati</a:t>
            </a:r>
            <a:r>
              <a:rPr lang="en-US" sz="2000" dirty="0">
                <a:latin typeface="Segoe Print" pitchFamily="2" charset="0"/>
              </a:rPr>
              <a:t> u </a:t>
            </a:r>
            <a:r>
              <a:rPr lang="en-US" sz="2000" dirty="0" err="1">
                <a:latin typeface="Segoe Print" pitchFamily="2" charset="0"/>
              </a:rPr>
              <a:t>nekom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razdoblju</a:t>
            </a:r>
            <a:r>
              <a:rPr lang="en-US" sz="2000" dirty="0">
                <a:latin typeface="Segoe Print" pitchFamily="2" charset="0"/>
              </a:rPr>
              <a:t>, </a:t>
            </a:r>
            <a:r>
              <a:rPr lang="en-US" sz="2000" dirty="0" err="1">
                <a:latin typeface="Segoe Print" pitchFamily="2" charset="0"/>
              </a:rPr>
              <a:t>uslijed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različitih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iskustava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promjena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planova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ili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događaja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na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tržištu</a:t>
            </a: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Ciljevi koji pokreću strategiju vrijednosti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accent6"/>
                </a:solidFill>
                <a:latin typeface="Segoe Print" pitchFamily="2" charset="0"/>
              </a:rPr>
              <a:t>Utjecaji tržišnih sila na cjenovnu strategiju</a:t>
            </a:r>
            <a:endParaRPr lang="en-US" sz="32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pic>
        <p:nvPicPr>
          <p:cNvPr id="13" name="Picture 12" descr="Porterovih 5 sila - Argus Grupa">
            <a:extLst>
              <a:ext uri="{FF2B5EF4-FFF2-40B4-BE49-F238E27FC236}">
                <a16:creationId xmlns:a16="http://schemas.microsoft.com/office/drawing/2014/main" xmlns="" id="{213DC8DF-1B50-49F5-8531-276E3842EC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119" y="1649842"/>
            <a:ext cx="6591677" cy="4413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4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768313475"/>
              </p:ext>
            </p:extLst>
          </p:nvPr>
        </p:nvGraphicFramePr>
        <p:xfrm>
          <a:off x="2423605" y="208549"/>
          <a:ext cx="6933460" cy="134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622246"/>
              </p:ext>
            </p:extLst>
          </p:nvPr>
        </p:nvGraphicFramePr>
        <p:xfrm>
          <a:off x="2214972" y="1557196"/>
          <a:ext cx="9138828" cy="461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814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400" dirty="0">
                <a:latin typeface="Segoe Print" pitchFamily="2" charset="0"/>
              </a:rPr>
              <a:t>cjenovne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implikacije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pregovaračke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snage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tvrtke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povezane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su</a:t>
            </a:r>
            <a:r>
              <a:rPr lang="en-US" sz="2400" dirty="0">
                <a:latin typeface="Segoe Print" pitchFamily="2" charset="0"/>
              </a:rPr>
              <a:t> s </a:t>
            </a:r>
            <a:r>
              <a:rPr lang="en-US" sz="2400" dirty="0" err="1">
                <a:latin typeface="Segoe Print" pitchFamily="2" charset="0"/>
              </a:rPr>
              <a:t>potražnjom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i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ponudom</a:t>
            </a:r>
            <a:endParaRPr lang="hr-HR" sz="2400" dirty="0">
              <a:latin typeface="Segoe Print" pitchFamily="2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latin typeface="Segoe Print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r-HR" sz="2400" b="1" dirty="0">
                <a:solidFill>
                  <a:schemeClr val="accent6"/>
                </a:solidFill>
                <a:latin typeface="Segoe Print" pitchFamily="2" charset="0"/>
              </a:rPr>
              <a:t>na strani ponude</a:t>
            </a:r>
            <a:r>
              <a:rPr lang="en-US" sz="2400" dirty="0">
                <a:latin typeface="Segoe Print" pitchFamily="2" charset="0"/>
              </a:rPr>
              <a:t>, </a:t>
            </a:r>
            <a:r>
              <a:rPr lang="hr-HR" sz="2400" dirty="0">
                <a:latin typeface="Segoe Print" pitchFamily="2" charset="0"/>
              </a:rPr>
              <a:t>pregovaračka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moć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dobavljača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utječe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na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troškovnu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bazu</a:t>
            </a:r>
            <a:r>
              <a:rPr lang="en-US" sz="2400" dirty="0">
                <a:latin typeface="Segoe Print" pitchFamily="2" charset="0"/>
              </a:rPr>
              <a:t>, </a:t>
            </a:r>
            <a:r>
              <a:rPr lang="en-US" sz="2400" dirty="0" err="1">
                <a:latin typeface="Segoe Print" pitchFamily="2" charset="0"/>
              </a:rPr>
              <a:t>što</a:t>
            </a:r>
            <a:r>
              <a:rPr lang="en-US" sz="2400" dirty="0">
                <a:latin typeface="Segoe Print" pitchFamily="2" charset="0"/>
              </a:rPr>
              <a:t> u </a:t>
            </a:r>
            <a:r>
              <a:rPr lang="en-US" sz="2400" dirty="0" err="1">
                <a:latin typeface="Segoe Print" pitchFamily="2" charset="0"/>
              </a:rPr>
              <a:t>konačnici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utječe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na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dostupne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cjenovne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strategije</a:t>
            </a:r>
            <a:endParaRPr lang="en-US" sz="2400" dirty="0">
              <a:latin typeface="Segoe Print" pitchFamily="2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Utjecaji tržišnih sila na cjenovnu strategiju</a:t>
            </a:r>
          </a:p>
        </p:txBody>
      </p:sp>
    </p:spTree>
    <p:extLst>
      <p:ext uri="{BB962C8B-B14F-4D97-AF65-F5344CB8AC3E}">
        <p14:creationId xmlns:p14="http://schemas.microsoft.com/office/powerpoint/2010/main" val="10918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000" b="1" dirty="0">
                <a:solidFill>
                  <a:schemeClr val="accent6"/>
                </a:solidFill>
                <a:latin typeface="Segoe Print" pitchFamily="2" charset="0"/>
              </a:rPr>
              <a:t>na strani potražnje, </a:t>
            </a:r>
            <a:r>
              <a:rPr lang="hr-HR" sz="2000" dirty="0">
                <a:latin typeface="Segoe Print" pitchFamily="2" charset="0"/>
              </a:rPr>
              <a:t>p</a:t>
            </a:r>
            <a:r>
              <a:rPr lang="en-US" sz="2000" dirty="0" err="1">
                <a:latin typeface="Segoe Print" pitchFamily="2" charset="0"/>
              </a:rPr>
              <a:t>regovaračka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moć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kupca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može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utjecati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ograničiti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razine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cijena</a:t>
            </a:r>
            <a:endParaRPr lang="en-US" sz="2000" dirty="0">
              <a:latin typeface="Segoe Print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p</a:t>
            </a:r>
            <a:r>
              <a:rPr lang="en-US" sz="2000" dirty="0" err="1">
                <a:latin typeface="Segoe Print" pitchFamily="2" charset="0"/>
              </a:rPr>
              <a:t>regovaračka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moć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kupca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može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narasti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kroz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ulaganje</a:t>
            </a:r>
            <a:r>
              <a:rPr lang="en-US" sz="2000" dirty="0">
                <a:latin typeface="Segoe Print" pitchFamily="2" charset="0"/>
              </a:rPr>
              <a:t> u:</a:t>
            </a:r>
          </a:p>
          <a:p>
            <a:pPr lvl="1">
              <a:lnSpc>
                <a:spcPct val="150000"/>
              </a:lnSpc>
              <a:defRPr/>
            </a:pPr>
            <a:r>
              <a:rPr lang="hr-HR" sz="1600" dirty="0">
                <a:latin typeface="Segoe Print" pitchFamily="2" charset="0"/>
              </a:rPr>
              <a:t>v</a:t>
            </a:r>
            <a:r>
              <a:rPr lang="en-US" sz="1600" dirty="0" err="1">
                <a:latin typeface="Segoe Print" pitchFamily="2" charset="0"/>
              </a:rPr>
              <a:t>isoka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sponzorstva</a:t>
            </a:r>
            <a:endParaRPr lang="en-US" sz="1600" dirty="0">
              <a:latin typeface="Segoe Print" pitchFamily="2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hr-HR" sz="1600" dirty="0">
                <a:latin typeface="Segoe Print" pitchFamily="2" charset="0"/>
              </a:rPr>
              <a:t>p</a:t>
            </a:r>
            <a:r>
              <a:rPr lang="en-US" sz="1600" dirty="0" err="1">
                <a:latin typeface="Segoe Print" pitchFamily="2" charset="0"/>
              </a:rPr>
              <a:t>rograme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izgradnje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lojalnosti</a:t>
            </a:r>
            <a:r>
              <a:rPr lang="en-US" sz="1600" dirty="0">
                <a:latin typeface="Segoe Print" pitchFamily="2" charset="0"/>
              </a:rPr>
              <a:t> (</a:t>
            </a:r>
            <a:r>
              <a:rPr lang="en-US" sz="1600" dirty="0" err="1">
                <a:latin typeface="Segoe Print" pitchFamily="2" charset="0"/>
              </a:rPr>
              <a:t>kroz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rast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percepcije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vrijednosti</a:t>
            </a:r>
            <a:r>
              <a:rPr lang="en-US" sz="1600" dirty="0">
                <a:latin typeface="Segoe Print" pitchFamily="2" charset="0"/>
              </a:rPr>
              <a:t>) </a:t>
            </a:r>
          </a:p>
          <a:p>
            <a:pPr lvl="1">
              <a:lnSpc>
                <a:spcPct val="150000"/>
              </a:lnSpc>
              <a:defRPr/>
            </a:pPr>
            <a:r>
              <a:rPr lang="hr-HR" sz="1600" dirty="0">
                <a:latin typeface="Segoe Print" pitchFamily="2" charset="0"/>
              </a:rPr>
              <a:t>k</a:t>
            </a:r>
            <a:r>
              <a:rPr lang="en-US" sz="1600" dirty="0" err="1">
                <a:latin typeface="Segoe Print" pitchFamily="2" charset="0"/>
              </a:rPr>
              <a:t>roz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ponudu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partnerskih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poslova</a:t>
            </a:r>
            <a:r>
              <a:rPr lang="en-US" sz="1600" dirty="0">
                <a:latin typeface="Segoe Print" pitchFamily="2" charset="0"/>
              </a:rPr>
              <a:t> koji </a:t>
            </a:r>
            <a:r>
              <a:rPr lang="en-US" sz="1600" dirty="0" err="1">
                <a:latin typeface="Segoe Print" pitchFamily="2" charset="0"/>
              </a:rPr>
              <a:t>uključuju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zajednička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ulaganja</a:t>
            </a:r>
            <a:r>
              <a:rPr lang="en-US" sz="1600" dirty="0">
                <a:latin typeface="Segoe Print" pitchFamily="2" charset="0"/>
              </a:rPr>
              <a:t> (Whittington, 2018)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endParaRPr lang="en-US" sz="1600" dirty="0">
              <a:latin typeface="Segoe Print" pitchFamily="2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>
                <a:solidFill>
                  <a:schemeClr val="accent6"/>
                </a:solidFill>
                <a:latin typeface="Segoe Print" pitchFamily="2" charset="0"/>
              </a:rPr>
              <a:t>Utjecaji</a:t>
            </a:r>
            <a:r>
              <a:rPr lang="pl-PL" sz="3600" b="1" dirty="0">
                <a:solidFill>
                  <a:schemeClr val="accent6"/>
                </a:solidFill>
                <a:latin typeface="Segoe Print" pitchFamily="2" charset="0"/>
              </a:rPr>
              <a:t> tržišnih sila na cjenovnu strategiju</a:t>
            </a:r>
          </a:p>
        </p:txBody>
      </p:sp>
    </p:spTree>
    <p:extLst>
      <p:ext uri="{BB962C8B-B14F-4D97-AF65-F5344CB8AC3E}">
        <p14:creationId xmlns:p14="http://schemas.microsoft.com/office/powerpoint/2010/main" val="314000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Most Valuable Brands | P&amp;BC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2645546" y="2905780"/>
            <a:ext cx="89823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latin typeface="Segoe Print" pitchFamily="2" charset="0"/>
              </a:rPr>
              <a:t>Mogućnosti</a:t>
            </a:r>
            <a:r>
              <a:rPr lang="en-US" sz="4400" b="1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Segoe Print" pitchFamily="2" charset="0"/>
              </a:rPr>
              <a:t>kupnje</a:t>
            </a:r>
            <a:r>
              <a:rPr lang="en-US" sz="4400" b="1" dirty="0">
                <a:solidFill>
                  <a:prstClr val="black"/>
                </a:solidFill>
                <a:latin typeface="Segoe Print" pitchFamily="2" charset="0"/>
              </a:rPr>
              <a:t> za </a:t>
            </a:r>
            <a:r>
              <a:rPr lang="en-US" sz="4400" b="1" dirty="0" err="1">
                <a:solidFill>
                  <a:prstClr val="black"/>
                </a:solidFill>
                <a:latin typeface="Segoe Print" pitchFamily="2" charset="0"/>
              </a:rPr>
              <a:t>potrošače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p</a:t>
            </a:r>
            <a:r>
              <a:rPr lang="en-US" sz="2000" dirty="0" err="1">
                <a:latin typeface="Segoe Print" pitchFamily="2" charset="0"/>
              </a:rPr>
              <a:t>otrošač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može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kupiti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licencu</a:t>
            </a:r>
            <a:r>
              <a:rPr lang="en-US" sz="2000" dirty="0">
                <a:latin typeface="Segoe Print" pitchFamily="2" charset="0"/>
              </a:rPr>
              <a:t> za </a:t>
            </a:r>
            <a:r>
              <a:rPr lang="en-US" sz="2000" dirty="0" err="1">
                <a:latin typeface="Segoe Print" pitchFamily="2" charset="0"/>
              </a:rPr>
              <a:t>posjedovanje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ili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korištenje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proizvoda</a:t>
            </a:r>
            <a:endParaRPr lang="hr-HR" sz="2000" dirty="0">
              <a:latin typeface="Segoe Print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licenca može biti: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1600" dirty="0" err="1">
                <a:latin typeface="Segoe Print" pitchFamily="2" charset="0"/>
              </a:rPr>
              <a:t>fizička</a:t>
            </a:r>
            <a:r>
              <a:rPr lang="en-US" sz="1600" dirty="0">
                <a:latin typeface="Segoe Print" pitchFamily="2" charset="0"/>
              </a:rPr>
              <a:t> </a:t>
            </a:r>
            <a:endParaRPr lang="hr-HR" sz="1600" dirty="0">
              <a:latin typeface="Segoe Print" pitchFamily="2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1600" dirty="0" err="1">
                <a:latin typeface="Segoe Print" pitchFamily="2" charset="0"/>
              </a:rPr>
              <a:t>programska</a:t>
            </a:r>
            <a:r>
              <a:rPr lang="en-US" sz="1600" dirty="0">
                <a:latin typeface="Segoe Print" pitchFamily="2" charset="0"/>
              </a:rPr>
              <a:t> </a:t>
            </a:r>
            <a:endParaRPr lang="hr-HR" sz="1600" dirty="0">
              <a:latin typeface="Segoe Print" pitchFamily="2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hr-HR" sz="1600" dirty="0">
                <a:latin typeface="Segoe Print" pitchFamily="2" charset="0"/>
              </a:rPr>
              <a:t>k</a:t>
            </a:r>
            <a:r>
              <a:rPr lang="en-US" sz="1600" dirty="0" err="1">
                <a:latin typeface="Segoe Print" pitchFamily="2" charset="0"/>
              </a:rPr>
              <a:t>ombinacija</a:t>
            </a:r>
            <a:r>
              <a:rPr lang="hr-HR" sz="1600" dirty="0">
                <a:latin typeface="Segoe Print" pitchFamily="2" charset="0"/>
              </a:rPr>
              <a:t> fizičke i programske</a:t>
            </a: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Licence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defRPr/>
            </a:pPr>
            <a:r>
              <a:rPr lang="hr-HR" sz="2400" dirty="0">
                <a:latin typeface="Segoe Print" pitchFamily="2" charset="0"/>
              </a:rPr>
              <a:t>s</a:t>
            </a:r>
            <a:r>
              <a:rPr lang="en-US" sz="2400" dirty="0" err="1">
                <a:latin typeface="Segoe Print" pitchFamily="2" charset="0"/>
              </a:rPr>
              <a:t>vaka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licenca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koja</a:t>
            </a:r>
            <a:r>
              <a:rPr lang="en-US" sz="2400" dirty="0">
                <a:latin typeface="Segoe Print" pitchFamily="2" charset="0"/>
              </a:rPr>
              <a:t> se </a:t>
            </a:r>
            <a:r>
              <a:rPr lang="en-US" sz="2400" dirty="0" err="1">
                <a:latin typeface="Segoe Print" pitchFamily="2" charset="0"/>
              </a:rPr>
              <a:t>nudi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uključuje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uvjete</a:t>
            </a:r>
            <a:r>
              <a:rPr lang="en-US" sz="2400" dirty="0">
                <a:latin typeface="Segoe Print" pitchFamily="2" charset="0"/>
              </a:rPr>
              <a:t> koji </a:t>
            </a:r>
            <a:r>
              <a:rPr lang="en-US" sz="2400" dirty="0" err="1">
                <a:latin typeface="Segoe Print" pitchFamily="2" charset="0"/>
              </a:rPr>
              <a:t>određuju</a:t>
            </a:r>
            <a:r>
              <a:rPr lang="en-US" sz="2400" dirty="0">
                <a:latin typeface="Segoe Print" pitchFamily="2" charset="0"/>
              </a:rPr>
              <a:t>:</a:t>
            </a:r>
          </a:p>
          <a:p>
            <a:pPr lvl="1"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trajne licence ili licence koje se odnose na određeni </a:t>
            </a:r>
            <a:r>
              <a:rPr lang="en-US" sz="2000" dirty="0">
                <a:latin typeface="Segoe Print" pitchFamily="2" charset="0"/>
              </a:rPr>
              <a:t>period</a:t>
            </a:r>
          </a:p>
          <a:p>
            <a:pPr lvl="1"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l</a:t>
            </a:r>
            <a:r>
              <a:rPr lang="en-US" sz="2000" dirty="0" err="1">
                <a:latin typeface="Segoe Print" pitchFamily="2" charset="0"/>
              </a:rPr>
              <a:t>icenca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koja</a:t>
            </a:r>
            <a:r>
              <a:rPr lang="en-US" sz="2000" dirty="0">
                <a:latin typeface="Segoe Print" pitchFamily="2" charset="0"/>
              </a:rPr>
              <a:t> je </a:t>
            </a:r>
            <a:r>
              <a:rPr lang="en-US" sz="2000" dirty="0" err="1">
                <a:latin typeface="Segoe Print" pitchFamily="2" charset="0"/>
              </a:rPr>
              <a:t>ekskluzivno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hr-HR" sz="2000" dirty="0">
                <a:latin typeface="Segoe Print" pitchFamily="2" charset="0"/>
              </a:rPr>
              <a:t>namijenjena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određenom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kupcu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hr-HR" sz="2000" dirty="0">
                <a:latin typeface="Segoe Print" pitchFamily="2" charset="0"/>
              </a:rPr>
              <a:t>ili </a:t>
            </a:r>
            <a:r>
              <a:rPr lang="en-US" sz="2000" dirty="0" err="1">
                <a:latin typeface="Segoe Print" pitchFamily="2" charset="0"/>
              </a:rPr>
              <a:t>licenc</a:t>
            </a:r>
            <a:r>
              <a:rPr lang="hr-HR" sz="2000" dirty="0">
                <a:latin typeface="Segoe Print" pitchFamily="2" charset="0"/>
              </a:rPr>
              <a:t>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koju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mogu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kupiti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hr-HR" sz="2000" dirty="0">
                <a:latin typeface="Segoe Print" pitchFamily="2" charset="0"/>
              </a:rPr>
              <a:t>mnogi kupci</a:t>
            </a:r>
          </a:p>
          <a:p>
            <a:pPr lvl="1"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licenca koja može biti preprodana ili transferirana s kupca na drugog kupca</a:t>
            </a:r>
            <a:endParaRPr lang="en-US" sz="2000" dirty="0">
              <a:latin typeface="Segoe Print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r-HR" sz="2400" dirty="0">
                <a:latin typeface="Segoe Print" pitchFamily="2" charset="0"/>
              </a:rPr>
              <a:t>u slučaju licence otvorenog pristupa, pod kojim uvjetima proizvod može biti korišten, modificiran i podijeljen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Licence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9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86BF1E-B8F2-4B6C-A76B-D8673E0CF73D}"/>
              </a:ext>
            </a:extLst>
          </p:cNvPr>
          <p:cNvSpPr txBox="1"/>
          <p:nvPr/>
        </p:nvSpPr>
        <p:spPr>
          <a:xfrm>
            <a:off x="2255084" y="438983"/>
            <a:ext cx="7079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accent1"/>
                </a:solidFill>
                <a:latin typeface="Segoe Print" panose="02000600000000000000" pitchFamily="2" charset="0"/>
              </a:rPr>
              <a:t>SADRŽAJ</a:t>
            </a:r>
            <a:endParaRPr lang="en-GB" sz="3200" b="1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AutoShape 2" descr="Most Valuable Brands | P&amp;BC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2379057" y="1896101"/>
            <a:ext cx="92815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Postaviti strategiju dohvaćanja vrijednosti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Opcije kupnje za potrošača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Kalibracija cjenovne strategije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Inovacija procesa dohvaćanja vrijednosti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400" dirty="0">
                <a:latin typeface="Segoe Print" pitchFamily="2" charset="0"/>
              </a:rPr>
              <a:t>p</a:t>
            </a:r>
            <a:r>
              <a:rPr lang="en-US" sz="2400" dirty="0" err="1">
                <a:latin typeface="Segoe Print" pitchFamily="2" charset="0"/>
              </a:rPr>
              <a:t>onuda</a:t>
            </a:r>
            <a:r>
              <a:rPr lang="en-US" sz="2400" dirty="0">
                <a:latin typeface="Segoe Print" pitchFamily="2" charset="0"/>
              </a:rPr>
              <a:t> je </a:t>
            </a:r>
            <a:r>
              <a:rPr lang="en-US" sz="2400" dirty="0" err="1">
                <a:latin typeface="Segoe Print" pitchFamily="2" charset="0"/>
              </a:rPr>
              <a:t>pakirana</a:t>
            </a:r>
            <a:r>
              <a:rPr lang="en-US" sz="2400" dirty="0">
                <a:latin typeface="Segoe Print" pitchFamily="2" charset="0"/>
              </a:rPr>
              <a:t> u </a:t>
            </a:r>
            <a:r>
              <a:rPr lang="en-US" sz="2400" dirty="0" err="1">
                <a:latin typeface="Segoe Print" pitchFamily="2" charset="0"/>
              </a:rPr>
              <a:t>uslugu</a:t>
            </a:r>
            <a:r>
              <a:rPr lang="en-US" sz="2400" dirty="0">
                <a:latin typeface="Segoe Print" pitchFamily="2" charset="0"/>
              </a:rPr>
              <a:t>, a </a:t>
            </a:r>
            <a:r>
              <a:rPr lang="en-US" sz="2400" dirty="0" err="1">
                <a:latin typeface="Segoe Print" pitchFamily="2" charset="0"/>
              </a:rPr>
              <a:t>potrošač</a:t>
            </a:r>
            <a:r>
              <a:rPr lang="en-US" sz="2400" dirty="0">
                <a:latin typeface="Segoe Print" pitchFamily="2" charset="0"/>
              </a:rPr>
              <a:t> se </a:t>
            </a:r>
            <a:r>
              <a:rPr lang="en-US" sz="2400" dirty="0" err="1">
                <a:latin typeface="Segoe Print" pitchFamily="2" charset="0"/>
              </a:rPr>
              <a:t>može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preplatiti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na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istu</a:t>
            </a:r>
            <a:endParaRPr lang="en-US" sz="2400" dirty="0">
              <a:latin typeface="Segoe Print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r-HR" sz="2400" dirty="0">
                <a:latin typeface="Segoe Print" pitchFamily="2" charset="0"/>
              </a:rPr>
              <a:t>p</a:t>
            </a:r>
            <a:r>
              <a:rPr lang="en-US" sz="2400" dirty="0" err="1">
                <a:latin typeface="Segoe Print" pitchFamily="2" charset="0"/>
              </a:rPr>
              <a:t>onuda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usluga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može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biti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naplaćena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na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sljedeće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načine</a:t>
            </a:r>
            <a:r>
              <a:rPr lang="en-US" sz="2400" dirty="0">
                <a:latin typeface="Segoe Print" pitchFamily="2" charset="0"/>
              </a:rPr>
              <a:t>: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000" dirty="0">
                <a:latin typeface="Segoe Print" pitchFamily="2" charset="0"/>
              </a:rPr>
              <a:t>za </a:t>
            </a:r>
            <a:r>
              <a:rPr lang="en-US" sz="2000" dirty="0" err="1">
                <a:latin typeface="Segoe Print" pitchFamily="2" charset="0"/>
              </a:rPr>
              <a:t>vrijeme</a:t>
            </a:r>
            <a:endParaRPr lang="en-US" sz="2000" dirty="0">
              <a:latin typeface="Segoe Print" pitchFamily="2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2000" dirty="0">
                <a:latin typeface="Segoe Print" pitchFamily="2" charset="0"/>
              </a:rPr>
              <a:t>za </a:t>
            </a:r>
            <a:r>
              <a:rPr lang="en-US" sz="2000" dirty="0" err="1">
                <a:latin typeface="Segoe Print" pitchFamily="2" charset="0"/>
              </a:rPr>
              <a:t>upotrebu</a:t>
            </a:r>
            <a:endParaRPr lang="en-US" sz="2000" dirty="0">
              <a:latin typeface="Segoe Print" pitchFamily="2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p</a:t>
            </a:r>
            <a:r>
              <a:rPr lang="en-US" sz="2000" dirty="0" err="1">
                <a:latin typeface="Segoe Print" pitchFamily="2" charset="0"/>
              </a:rPr>
              <a:t>rema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outputu</a:t>
            </a:r>
            <a:r>
              <a:rPr lang="en-US" sz="2000" dirty="0">
                <a:latin typeface="Segoe Print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Ponude usluga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400" dirty="0">
                <a:latin typeface="Segoe Print" pitchFamily="2" charset="0"/>
              </a:rPr>
              <a:t>potrošači su pozvani platiti pristup ili upotrebu posebne imovine poput proizvodnog pogona koji omogućava opremu i specijaliziranu radnu snagu   </a:t>
            </a:r>
          </a:p>
          <a:p>
            <a:pPr>
              <a:lnSpc>
                <a:spcPct val="150000"/>
              </a:lnSpc>
              <a:defRPr/>
            </a:pPr>
            <a:endParaRPr lang="hr-HR" sz="2400" dirty="0">
              <a:latin typeface="Segoe Print" pitchFamily="2" charset="0"/>
            </a:endParaRPr>
          </a:p>
          <a:p>
            <a:pPr>
              <a:lnSpc>
                <a:spcPct val="150000"/>
              </a:lnSpc>
              <a:defRPr/>
            </a:pPr>
            <a:endParaRPr lang="en-US" sz="1800" dirty="0">
              <a:latin typeface="Segoe Print" pitchFamily="2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Plaćanje za pristup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400" dirty="0">
                <a:latin typeface="Segoe Print" pitchFamily="2" charset="0"/>
              </a:rPr>
              <a:t>p</a:t>
            </a:r>
            <a:r>
              <a:rPr lang="en-US" sz="2400" dirty="0" err="1">
                <a:latin typeface="Segoe Print" pitchFamily="2" charset="0"/>
              </a:rPr>
              <a:t>otrošač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može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biti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pozvan</a:t>
            </a:r>
            <a:r>
              <a:rPr lang="en-US" sz="2400" dirty="0">
                <a:latin typeface="Segoe Print" pitchFamily="2" charset="0"/>
              </a:rPr>
              <a:t> da </a:t>
            </a:r>
            <a:r>
              <a:rPr lang="en-US" sz="2400" dirty="0" err="1">
                <a:latin typeface="Segoe Print" pitchFamily="2" charset="0"/>
              </a:rPr>
              <a:t>plati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tvrtki</a:t>
            </a:r>
            <a:r>
              <a:rPr lang="en-US" sz="2400" dirty="0">
                <a:latin typeface="Segoe Print" pitchFamily="2" charset="0"/>
              </a:rPr>
              <a:t> u </a:t>
            </a:r>
            <a:r>
              <a:rPr lang="en-US" sz="2400" dirty="0" err="1">
                <a:latin typeface="Segoe Print" pitchFamily="2" charset="0"/>
              </a:rPr>
              <a:t>zamjenu</a:t>
            </a:r>
            <a:r>
              <a:rPr lang="en-US" sz="2400" dirty="0">
                <a:latin typeface="Segoe Print" pitchFamily="2" charset="0"/>
              </a:rPr>
              <a:t> za </a:t>
            </a:r>
            <a:r>
              <a:rPr lang="en-US" sz="2400" dirty="0" err="1">
                <a:latin typeface="Segoe Print" pitchFamily="2" charset="0"/>
              </a:rPr>
              <a:t>preuzimanje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obveze</a:t>
            </a:r>
            <a:r>
              <a:rPr lang="en-US" sz="2400" dirty="0">
                <a:latin typeface="Segoe Print" pitchFamily="2" charset="0"/>
              </a:rPr>
              <a:t> da </a:t>
            </a:r>
            <a:r>
              <a:rPr lang="en-US" sz="2400" dirty="0" err="1">
                <a:latin typeface="Segoe Print" pitchFamily="2" charset="0"/>
              </a:rPr>
              <a:t>će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hr-HR" sz="2400" dirty="0">
                <a:latin typeface="Segoe Print" pitchFamily="2" charset="0"/>
              </a:rPr>
              <a:t>tvrtka </a:t>
            </a:r>
            <a:r>
              <a:rPr lang="en-US" sz="2400" dirty="0" err="1">
                <a:latin typeface="Segoe Print" pitchFamily="2" charset="0"/>
              </a:rPr>
              <a:t>izbjegavati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ili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isključiti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promotivne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aktivnosti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na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određenom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tržištu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tijekom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određenog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razdoblja</a:t>
            </a: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Plaćanje za obvezu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Most Valuable Brands | P&amp;BC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2645546" y="2905780"/>
            <a:ext cx="89823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4400" b="1" dirty="0">
                <a:solidFill>
                  <a:prstClr val="black"/>
                </a:solidFill>
                <a:latin typeface="Segoe Print" pitchFamily="2" charset="0"/>
              </a:rPr>
              <a:t>Kalibracija cjenovne strategije</a:t>
            </a:r>
            <a:endParaRPr lang="en-US" sz="4400" b="1" dirty="0">
              <a:solidFill>
                <a:prstClr val="black"/>
              </a:solidFill>
              <a:latin typeface="Segoe Print" pitchFamily="2" charset="0"/>
            </a:endParaRPr>
          </a:p>
          <a:p>
            <a:pPr lvl="0"/>
            <a:endParaRPr lang="en-GB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6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400" dirty="0">
                <a:latin typeface="Segoe Print" pitchFamily="2" charset="0"/>
              </a:rPr>
              <a:t>tvrtke koriste </a:t>
            </a:r>
            <a:r>
              <a:rPr lang="hr-HR" sz="2500" b="1" dirty="0">
                <a:solidFill>
                  <a:schemeClr val="accent6"/>
                </a:solidFill>
                <a:latin typeface="Segoe Print" pitchFamily="2" charset="0"/>
              </a:rPr>
              <a:t>cjenovne strategije </a:t>
            </a:r>
            <a:r>
              <a:rPr lang="hr-HR" sz="2400" dirty="0">
                <a:latin typeface="Segoe Print" pitchFamily="2" charset="0"/>
              </a:rPr>
              <a:t>kako bi odredile cijene proizvoda i usluga </a:t>
            </a:r>
          </a:p>
          <a:p>
            <a:pPr>
              <a:lnSpc>
                <a:spcPct val="150000"/>
              </a:lnSpc>
              <a:defRPr/>
            </a:pPr>
            <a:r>
              <a:rPr lang="hr-HR" sz="2400" dirty="0">
                <a:latin typeface="Segoe Print" pitchFamily="2" charset="0"/>
              </a:rPr>
              <a:t>kalibriranje cjenovne strategije podrazumijeva detaljno razumijevanje:</a:t>
            </a:r>
          </a:p>
          <a:p>
            <a:pPr lvl="1"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proizvoda</a:t>
            </a:r>
          </a:p>
          <a:p>
            <a:pPr lvl="1"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tržišta i</a:t>
            </a:r>
          </a:p>
          <a:p>
            <a:pPr lvl="1"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potrošača </a:t>
            </a:r>
          </a:p>
          <a:p>
            <a:pPr lvl="1">
              <a:lnSpc>
                <a:spcPct val="150000"/>
              </a:lnSpc>
              <a:defRPr/>
            </a:pPr>
            <a:endParaRPr lang="en-US" sz="2000" dirty="0">
              <a:latin typeface="Segoe Print" pitchFamily="2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Odabir cjenovne strategije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6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dirty="0">
                <a:latin typeface="Segoe Print" pitchFamily="2" charset="0"/>
              </a:rPr>
              <a:t>p</a:t>
            </a:r>
            <a:r>
              <a:rPr lang="en-US" dirty="0" err="1">
                <a:latin typeface="Segoe Print" pitchFamily="2" charset="0"/>
              </a:rPr>
              <a:t>rema</a:t>
            </a:r>
            <a:r>
              <a:rPr lang="en-US" dirty="0">
                <a:latin typeface="Segoe Print" pitchFamily="2" charset="0"/>
              </a:rPr>
              <a:t> Whittington</a:t>
            </a:r>
            <a:r>
              <a:rPr lang="hr-HR" dirty="0">
                <a:latin typeface="Segoe Print" pitchFamily="2" charset="0"/>
              </a:rPr>
              <a:t>u</a:t>
            </a:r>
            <a:r>
              <a:rPr lang="en-US" dirty="0">
                <a:latin typeface="Segoe Print" pitchFamily="2" charset="0"/>
              </a:rPr>
              <a:t> (2018), </a:t>
            </a:r>
            <a:r>
              <a:rPr lang="en-US" dirty="0" err="1">
                <a:latin typeface="Segoe Print" pitchFamily="2" charset="0"/>
              </a:rPr>
              <a:t>pri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izboru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cjenovne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strategije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treba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uzeti</a:t>
            </a:r>
            <a:r>
              <a:rPr lang="en-US" dirty="0">
                <a:latin typeface="Segoe Print" pitchFamily="2" charset="0"/>
              </a:rPr>
              <a:t> u </a:t>
            </a:r>
            <a:r>
              <a:rPr lang="en-US" dirty="0" err="1">
                <a:latin typeface="Segoe Print" pitchFamily="2" charset="0"/>
              </a:rPr>
              <a:t>obzir</a:t>
            </a:r>
            <a:r>
              <a:rPr lang="en-US" dirty="0">
                <a:latin typeface="Segoe Print" pitchFamily="2" charset="0"/>
              </a:rPr>
              <a:t>: </a:t>
            </a:r>
          </a:p>
          <a:p>
            <a:pPr lvl="1">
              <a:lnSpc>
                <a:spcPct val="150000"/>
              </a:lnSpc>
              <a:defRPr/>
            </a:pPr>
            <a:r>
              <a:rPr lang="hr-HR" dirty="0">
                <a:latin typeface="Segoe Print" pitchFamily="2" charset="0"/>
              </a:rPr>
              <a:t>c</a:t>
            </a:r>
            <a:r>
              <a:rPr lang="en-US" dirty="0" err="1">
                <a:latin typeface="Segoe Print" pitchFamily="2" charset="0"/>
              </a:rPr>
              <a:t>iljeve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strategije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dohvaćanja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vrijednosti</a:t>
            </a:r>
            <a:r>
              <a:rPr lang="en-US" dirty="0">
                <a:latin typeface="Segoe Print" pitchFamily="2" charset="0"/>
              </a:rPr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hr-HR" dirty="0">
                <a:latin typeface="Segoe Print" pitchFamily="2" charset="0"/>
              </a:rPr>
              <a:t>u</a:t>
            </a:r>
            <a:r>
              <a:rPr lang="en-US" dirty="0" err="1">
                <a:latin typeface="Segoe Print" pitchFamily="2" charset="0"/>
              </a:rPr>
              <a:t>tjecaje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primjenjivih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tržišnih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sila</a:t>
            </a:r>
            <a:endParaRPr lang="en-US" dirty="0">
              <a:latin typeface="Segoe Print" pitchFamily="2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hr-HR" dirty="0">
                <a:latin typeface="Segoe Print" pitchFamily="2" charset="0"/>
              </a:rPr>
              <a:t>s</a:t>
            </a:r>
            <a:r>
              <a:rPr lang="en-US" dirty="0" err="1">
                <a:latin typeface="Segoe Print" pitchFamily="2" charset="0"/>
              </a:rPr>
              <a:t>nagu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pokazatelja</a:t>
            </a:r>
            <a:r>
              <a:rPr lang="en-US" dirty="0">
                <a:latin typeface="Segoe Print" pitchFamily="2" charset="0"/>
              </a:rPr>
              <a:t> ROI</a:t>
            </a:r>
            <a:r>
              <a:rPr lang="hr-HR" dirty="0">
                <a:latin typeface="Segoe Print" pitchFamily="2" charset="0"/>
              </a:rPr>
              <a:t>-a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i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prirodu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opcija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kupnje</a:t>
            </a:r>
            <a:r>
              <a:rPr lang="en-US" dirty="0">
                <a:latin typeface="Segoe Print" pitchFamily="2" charset="0"/>
              </a:rPr>
              <a:t> za </a:t>
            </a:r>
            <a:r>
              <a:rPr lang="en-US" dirty="0" err="1">
                <a:latin typeface="Segoe Print" pitchFamily="2" charset="0"/>
              </a:rPr>
              <a:t>potrošače</a:t>
            </a:r>
            <a:endParaRPr lang="en-US" dirty="0">
              <a:latin typeface="Segoe Print" pitchFamily="2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Odabir cjenovne strategije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9" y="1825625"/>
            <a:ext cx="6045694" cy="42467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400" dirty="0">
                <a:latin typeface="Segoe Print" pitchFamily="2" charset="0"/>
              </a:rPr>
              <a:t>prodajna cijena = definirana profitna marža +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hr-HR" sz="2400" dirty="0">
                <a:latin typeface="Segoe Print" pitchFamily="2" charset="0"/>
              </a:rPr>
              <a:t>trošak proizvodnje i distribucije</a:t>
            </a:r>
          </a:p>
          <a:p>
            <a:pPr>
              <a:lnSpc>
                <a:spcPct val="150000"/>
              </a:lnSpc>
              <a:defRPr/>
            </a:pPr>
            <a:r>
              <a:rPr lang="hr-HR" sz="2400" dirty="0">
                <a:latin typeface="Segoe Print" pitchFamily="2" charset="0"/>
              </a:rPr>
              <a:t>o</a:t>
            </a:r>
            <a:r>
              <a:rPr lang="en-US" sz="2400" dirty="0" err="1">
                <a:latin typeface="Segoe Print" pitchFamily="2" charset="0"/>
              </a:rPr>
              <a:t>bično</a:t>
            </a:r>
            <a:r>
              <a:rPr lang="en-US" sz="2400" dirty="0">
                <a:latin typeface="Segoe Print" pitchFamily="2" charset="0"/>
              </a:rPr>
              <a:t> se </a:t>
            </a:r>
            <a:r>
              <a:rPr lang="en-US" sz="2400" dirty="0" err="1">
                <a:latin typeface="Segoe Print" pitchFamily="2" charset="0"/>
              </a:rPr>
              <a:t>koristi</a:t>
            </a:r>
            <a:r>
              <a:rPr lang="en-US" sz="2400" dirty="0">
                <a:latin typeface="Segoe Print" pitchFamily="2" charset="0"/>
              </a:rPr>
              <a:t> za </a:t>
            </a:r>
            <a:r>
              <a:rPr lang="en-US" sz="2400" dirty="0" err="1">
                <a:latin typeface="Segoe Print" pitchFamily="2" charset="0"/>
              </a:rPr>
              <a:t>ugovore</a:t>
            </a:r>
            <a:r>
              <a:rPr lang="en-US" sz="2400" dirty="0">
                <a:latin typeface="Segoe Print" pitchFamily="2" charset="0"/>
              </a:rPr>
              <a:t> s </a:t>
            </a:r>
            <a:r>
              <a:rPr lang="en-US" sz="2400" dirty="0" err="1">
                <a:latin typeface="Segoe Print" pitchFamily="2" charset="0"/>
              </a:rPr>
              <a:t>vladom</a:t>
            </a:r>
            <a:r>
              <a:rPr lang="hr-HR" sz="2400" dirty="0">
                <a:latin typeface="Segoe Print" pitchFamily="2" charset="0"/>
              </a:rPr>
              <a:t>, npr. u vojnoj industriji </a:t>
            </a:r>
            <a:endParaRPr lang="hr-HR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Trošak plus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32EB9B23-3251-4787-8C28-325C21C882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926196"/>
              </p:ext>
            </p:extLst>
          </p:nvPr>
        </p:nvGraphicFramePr>
        <p:xfrm>
          <a:off x="8682362" y="1694291"/>
          <a:ext cx="2911875" cy="393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522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9" y="1825625"/>
            <a:ext cx="6045694" cy="42467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t</a:t>
            </a:r>
            <a:r>
              <a:rPr lang="en-US" sz="2000" dirty="0" err="1">
                <a:latin typeface="Segoe Print" pitchFamily="2" charset="0"/>
              </a:rPr>
              <a:t>vrtka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postavi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fleksibilne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cijene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proizvoda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usluga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na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temelju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aktualne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potražnje</a:t>
            </a:r>
            <a:r>
              <a:rPr lang="en-US" sz="2000" dirty="0">
                <a:latin typeface="Segoe Print" pitchFamily="2" charset="0"/>
              </a:rPr>
              <a:t> </a:t>
            </a:r>
            <a:endParaRPr lang="hr-HR" sz="2000" dirty="0">
              <a:latin typeface="Segoe Print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o</a:t>
            </a:r>
            <a:r>
              <a:rPr lang="en-US" sz="2000" dirty="0" err="1">
                <a:latin typeface="Segoe Print" pitchFamily="2" charset="0"/>
              </a:rPr>
              <a:t>bično</a:t>
            </a:r>
            <a:r>
              <a:rPr lang="en-US" sz="2000" dirty="0">
                <a:latin typeface="Segoe Print" pitchFamily="2" charset="0"/>
              </a:rPr>
              <a:t> se </a:t>
            </a:r>
            <a:r>
              <a:rPr lang="en-US" sz="2000" dirty="0" err="1">
                <a:latin typeface="Segoe Print" pitchFamily="2" charset="0"/>
              </a:rPr>
              <a:t>koristi</a:t>
            </a:r>
            <a:r>
              <a:rPr lang="en-US" sz="2000" dirty="0">
                <a:latin typeface="Segoe Print" pitchFamily="2" charset="0"/>
              </a:rPr>
              <a:t> u </a:t>
            </a:r>
            <a:r>
              <a:rPr lang="en-US" sz="2000" dirty="0" err="1">
                <a:latin typeface="Segoe Print" pitchFamily="2" charset="0"/>
              </a:rPr>
              <a:t>industriji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smještaja</a:t>
            </a:r>
            <a:r>
              <a:rPr lang="en-US" sz="2000" dirty="0">
                <a:latin typeface="Segoe Print" pitchFamily="2" charset="0"/>
              </a:rPr>
              <a:t>, </a:t>
            </a:r>
            <a:r>
              <a:rPr lang="en-US" sz="2000" dirty="0" err="1">
                <a:latin typeface="Segoe Print" pitchFamily="2" charset="0"/>
              </a:rPr>
              <a:t>zabavnoj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industriji</a:t>
            </a:r>
            <a:r>
              <a:rPr lang="en-US" sz="2000" dirty="0">
                <a:latin typeface="Segoe Print" pitchFamily="2" charset="0"/>
              </a:rPr>
              <a:t>, </a:t>
            </a:r>
            <a:r>
              <a:rPr lang="en-US" sz="2000" dirty="0" err="1">
                <a:latin typeface="Segoe Print" pitchFamily="2" charset="0"/>
              </a:rPr>
              <a:t>maloprodaji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javnom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prijevozu</a:t>
            </a:r>
            <a:r>
              <a:rPr lang="en-US" sz="2000" dirty="0">
                <a:latin typeface="Segoe Print" pitchFamily="2" charset="0"/>
              </a:rPr>
              <a:t> </a:t>
            </a:r>
            <a:endParaRPr lang="hr-HR" sz="2000" dirty="0">
              <a:latin typeface="Segoe Print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o</a:t>
            </a:r>
            <a:r>
              <a:rPr lang="en-US" sz="2000" dirty="0">
                <a:latin typeface="Segoe Print" pitchFamily="2" charset="0"/>
              </a:rPr>
              <a:t>vu </a:t>
            </a:r>
            <a:r>
              <a:rPr lang="en-US" sz="2000" dirty="0" err="1">
                <a:latin typeface="Segoe Print" pitchFamily="2" charset="0"/>
              </a:rPr>
              <a:t>strategiju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obično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koriste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tvrtke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koje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mogu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iskorištavati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dostupne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podatke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varijable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koje</a:t>
            </a:r>
            <a:r>
              <a:rPr lang="en-US" sz="2000" dirty="0">
                <a:latin typeface="Segoe Print" pitchFamily="2" charset="0"/>
              </a:rPr>
              <a:t> se </a:t>
            </a:r>
            <a:r>
              <a:rPr lang="en-US" sz="2000" dirty="0" err="1">
                <a:latin typeface="Segoe Print" pitchFamily="2" charset="0"/>
              </a:rPr>
              <a:t>mijenjaju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tijekom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vremena</a:t>
            </a:r>
            <a:r>
              <a:rPr lang="en-US" sz="2000" dirty="0">
                <a:latin typeface="Segoe Print" pitchFamily="2" charset="0"/>
              </a:rPr>
              <a:t> </a:t>
            </a: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Dinamičko određivanje cijena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32EB9B23-3251-4787-8C28-325C21C882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524390"/>
              </p:ext>
            </p:extLst>
          </p:nvPr>
        </p:nvGraphicFramePr>
        <p:xfrm>
          <a:off x="8682362" y="1694291"/>
          <a:ext cx="2911875" cy="330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0381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6178753" cy="42467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hr-HR" sz="1800" dirty="0">
                <a:latin typeface="Segoe Print" pitchFamily="2" charset="0"/>
              </a:rPr>
              <a:t>ako je ponuda istovjetna, uobičajene su mogućnosti: </a:t>
            </a:r>
          </a:p>
          <a:p>
            <a:pPr lvl="1">
              <a:lnSpc>
                <a:spcPct val="150000"/>
              </a:lnSpc>
              <a:defRPr/>
            </a:pPr>
            <a:r>
              <a:rPr lang="hr-HR" sz="1400" dirty="0">
                <a:latin typeface="Segoe Print" pitchFamily="2" charset="0"/>
              </a:rPr>
              <a:t>postaviti </a:t>
            </a:r>
            <a:r>
              <a:rPr lang="hr-HR" sz="1500" b="1" dirty="0">
                <a:solidFill>
                  <a:schemeClr val="accent6"/>
                </a:solidFill>
                <a:latin typeface="Segoe Print" pitchFamily="2" charset="0"/>
              </a:rPr>
              <a:t>cijenu ispod one konkurentske</a:t>
            </a:r>
          </a:p>
          <a:p>
            <a:pPr lvl="1">
              <a:lnSpc>
                <a:spcPct val="150000"/>
              </a:lnSpc>
              <a:defRPr/>
            </a:pPr>
            <a:r>
              <a:rPr lang="hr-HR" sz="1400" dirty="0">
                <a:latin typeface="Segoe Print" pitchFamily="2" charset="0"/>
              </a:rPr>
              <a:t>stvoriti inovativnu cjenovnu strategiju na temelju volumena koja smanjuje jedinični trošak za potrošača, istovremeno osiguravajući njihov interes za većim količinama  (</a:t>
            </a:r>
            <a:r>
              <a:rPr lang="hr-HR" sz="1400" dirty="0" err="1">
                <a:latin typeface="Segoe Print" pitchFamily="2" charset="0"/>
              </a:rPr>
              <a:t>Whittington</a:t>
            </a:r>
            <a:r>
              <a:rPr lang="hr-HR" sz="1400" dirty="0">
                <a:latin typeface="Segoe Print" pitchFamily="2" charset="0"/>
              </a:rPr>
              <a:t>, 2018)</a:t>
            </a:r>
            <a:endParaRPr lang="hr-HR" sz="1800" dirty="0">
              <a:latin typeface="Segoe Print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r-HR" sz="1800" dirty="0">
                <a:latin typeface="Segoe Print" pitchFamily="2" charset="0"/>
              </a:rPr>
              <a:t>ako je ponuda različita po nekom kriteriju, mogućnosti su sljedeće:</a:t>
            </a:r>
          </a:p>
          <a:p>
            <a:pPr lvl="1">
              <a:lnSpc>
                <a:spcPct val="150000"/>
              </a:lnSpc>
              <a:defRPr/>
            </a:pPr>
            <a:r>
              <a:rPr lang="hr-HR" sz="1400" dirty="0">
                <a:latin typeface="Segoe Print" pitchFamily="2" charset="0"/>
              </a:rPr>
              <a:t>postaviti istovjetnu cijenu</a:t>
            </a:r>
          </a:p>
          <a:p>
            <a:pPr lvl="1">
              <a:lnSpc>
                <a:spcPct val="150000"/>
              </a:lnSpc>
              <a:defRPr/>
            </a:pPr>
            <a:r>
              <a:rPr lang="hr-HR" sz="1400" dirty="0">
                <a:latin typeface="Segoe Print" pitchFamily="2" charset="0"/>
              </a:rPr>
              <a:t>postaviti </a:t>
            </a:r>
            <a:r>
              <a:rPr lang="hr-HR" sz="1500" b="1" dirty="0">
                <a:solidFill>
                  <a:schemeClr val="accent6"/>
                </a:solidFill>
                <a:latin typeface="Segoe Print" pitchFamily="2" charset="0"/>
              </a:rPr>
              <a:t>višu cijenu od konkurencije</a:t>
            </a:r>
            <a:r>
              <a:rPr lang="hr-HR" sz="1400" dirty="0">
                <a:latin typeface="Segoe Print" pitchFamily="2" charset="0"/>
              </a:rPr>
              <a:t>, odnosno primijeniti </a:t>
            </a:r>
            <a:r>
              <a:rPr lang="hr-HR" sz="1400" dirty="0" err="1">
                <a:latin typeface="Segoe Print" pitchFamily="2" charset="0"/>
              </a:rPr>
              <a:t>premium</a:t>
            </a:r>
            <a:r>
              <a:rPr lang="hr-HR" sz="1400" dirty="0">
                <a:latin typeface="Segoe Print" pitchFamily="2" charset="0"/>
              </a:rPr>
              <a:t> strategiju kod iskorištavanja snažnog brenda  (</a:t>
            </a:r>
            <a:r>
              <a:rPr lang="hr-HR" sz="1400" dirty="0" err="1">
                <a:latin typeface="Segoe Print" pitchFamily="2" charset="0"/>
              </a:rPr>
              <a:t>Whittington</a:t>
            </a:r>
            <a:r>
              <a:rPr lang="hr-HR" sz="1400" dirty="0">
                <a:latin typeface="Segoe Print" pitchFamily="2" charset="0"/>
              </a:rPr>
              <a:t>, 2018)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6"/>
                </a:solidFill>
                <a:latin typeface="Segoe Print" pitchFamily="2" charset="0"/>
              </a:rPr>
              <a:t>Strategija koja u obzir uzima cijene konkurencije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32EB9B23-3251-4787-8C28-325C21C882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672353"/>
              </p:ext>
            </p:extLst>
          </p:nvPr>
        </p:nvGraphicFramePr>
        <p:xfrm>
          <a:off x="8682362" y="1694291"/>
          <a:ext cx="2911875" cy="4049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4050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9" y="1825625"/>
            <a:ext cx="6045694" cy="424670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hr-HR" sz="1800" dirty="0">
                <a:latin typeface="Segoe Print" pitchFamily="2" charset="0"/>
              </a:rPr>
              <a:t>cijene su određene u usporedbi s vrijednosti koja se dostavlja potrošaču</a:t>
            </a:r>
          </a:p>
          <a:p>
            <a:pPr>
              <a:lnSpc>
                <a:spcPct val="150000"/>
              </a:lnSpc>
              <a:defRPr/>
            </a:pPr>
            <a:r>
              <a:rPr lang="hr-HR" sz="1800" dirty="0">
                <a:latin typeface="Segoe Print" pitchFamily="2" charset="0"/>
              </a:rPr>
              <a:t>ovaj se pristup najčešće primjenjuje na proizvode dizajnirane da unaprijede vlastiti imidž potrošača </a:t>
            </a:r>
          </a:p>
          <a:p>
            <a:pPr>
              <a:lnSpc>
                <a:spcPct val="150000"/>
              </a:lnSpc>
              <a:defRPr/>
            </a:pPr>
            <a:r>
              <a:rPr lang="hr-HR" sz="1800" dirty="0">
                <a:latin typeface="Segoe Print" pitchFamily="2" charset="0"/>
              </a:rPr>
              <a:t>interes potrošača da plati određenu cijenu ovisi o vrijednosti koju potrošač povezuje s proizvodom koji treba ili želi, što je u konačnici definirano životnim okolnostima i karakternim osobinama potrošača</a:t>
            </a:r>
          </a:p>
          <a:p>
            <a:pPr>
              <a:lnSpc>
                <a:spcPct val="150000"/>
              </a:lnSpc>
              <a:defRPr/>
            </a:pPr>
            <a:endParaRPr lang="hr-HR" sz="1800" dirty="0">
              <a:latin typeface="Segoe Prin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Strategija koja se temelji na vrijednosti 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32EB9B23-3251-4787-8C28-325C21C882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989712"/>
              </p:ext>
            </p:extLst>
          </p:nvPr>
        </p:nvGraphicFramePr>
        <p:xfrm>
          <a:off x="8682362" y="1694290"/>
          <a:ext cx="2911875" cy="437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575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86BF1E-B8F2-4B6C-A76B-D8673E0CF73D}"/>
              </a:ext>
            </a:extLst>
          </p:cNvPr>
          <p:cNvSpPr txBox="1"/>
          <p:nvPr/>
        </p:nvSpPr>
        <p:spPr>
          <a:xfrm>
            <a:off x="2255084" y="438983"/>
            <a:ext cx="7079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accent1"/>
                </a:solidFill>
                <a:latin typeface="Segoe Print" panose="02000600000000000000" pitchFamily="2" charset="0"/>
              </a:rPr>
              <a:t>Na kraju ovom modula, naučit ćete</a:t>
            </a:r>
            <a:r>
              <a:rPr lang="en-GB" sz="3200" b="1" dirty="0">
                <a:solidFill>
                  <a:schemeClr val="accent1"/>
                </a:solidFill>
                <a:latin typeface="Segoe Print" panose="02000600000000000000" pitchFamily="2" charset="0"/>
              </a:rPr>
              <a:t>:</a:t>
            </a:r>
          </a:p>
        </p:txBody>
      </p:sp>
      <p:sp>
        <p:nvSpPr>
          <p:cNvPr id="6" name="AutoShape 2" descr="Most Valuable Brands | P&amp;BC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2379057" y="1896101"/>
            <a:ext cx="92815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važnost dohvaćanja vrijednosti u digitalnom okruženju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konceptualne okvire i analitičke alate za donošenje odluka o dohvaćanju vrijednosti u nesigurnom i dinamičnom digitalnom okruženju 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razumjeti, procijeniti i kalibrirati cjenovnu strategiju 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nove inovativne poslovne modele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9" y="1825625"/>
            <a:ext cx="6045694" cy="424670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defRPr/>
            </a:pPr>
            <a:r>
              <a:rPr lang="hr-HR" sz="1800" dirty="0">
                <a:latin typeface="Segoe Print" pitchFamily="2" charset="0"/>
              </a:rPr>
              <a:t>kompanija prvo postavlja relativno visoku početnu cijenu za proizvod ili uslugu, a zatim s vremenom snižava cijenu kako se konkurencija povećava </a:t>
            </a:r>
          </a:p>
          <a:p>
            <a:pPr>
              <a:lnSpc>
                <a:spcPct val="150000"/>
              </a:lnSpc>
              <a:defRPr/>
            </a:pPr>
            <a:r>
              <a:rPr lang="hr-HR" sz="1800" dirty="0">
                <a:latin typeface="Segoe Print" pitchFamily="2" charset="0"/>
              </a:rPr>
              <a:t>t</a:t>
            </a:r>
            <a:r>
              <a:rPr lang="en-US" sz="1800" dirty="0">
                <a:latin typeface="Segoe Print" pitchFamily="2" charset="0"/>
              </a:rPr>
              <a:t>o je </a:t>
            </a:r>
            <a:r>
              <a:rPr lang="en-US" sz="1800" dirty="0" err="1">
                <a:latin typeface="Segoe Print" pitchFamily="2" charset="0"/>
              </a:rPr>
              <a:t>specifično</a:t>
            </a:r>
            <a:r>
              <a:rPr lang="en-US" sz="1800" dirty="0">
                <a:latin typeface="Segoe Print" pitchFamily="2" charset="0"/>
              </a:rPr>
              <a:t> za </a:t>
            </a:r>
            <a:r>
              <a:rPr lang="en-US" sz="1800" dirty="0" err="1">
                <a:latin typeface="Segoe Print" pitchFamily="2" charset="0"/>
              </a:rPr>
              <a:t>prve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pokretače</a:t>
            </a:r>
            <a:r>
              <a:rPr lang="en-US" sz="1800" dirty="0">
                <a:latin typeface="Segoe Print" pitchFamily="2" charset="0"/>
              </a:rPr>
              <a:t> koji </a:t>
            </a:r>
            <a:r>
              <a:rPr lang="en-US" sz="1800" dirty="0" err="1">
                <a:latin typeface="Segoe Print" pitchFamily="2" charset="0"/>
              </a:rPr>
              <a:t>postavljaju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visoku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početnu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cijenu</a:t>
            </a:r>
            <a:r>
              <a:rPr lang="en-US" sz="1800" dirty="0">
                <a:latin typeface="Segoe Print" pitchFamily="2" charset="0"/>
              </a:rPr>
              <a:t>, a </a:t>
            </a:r>
            <a:r>
              <a:rPr lang="en-US" sz="1800" dirty="0" err="1">
                <a:latin typeface="Segoe Print" pitchFamily="2" charset="0"/>
              </a:rPr>
              <a:t>zatim</a:t>
            </a:r>
            <a:r>
              <a:rPr lang="en-US" sz="1800" dirty="0">
                <a:latin typeface="Segoe Print" pitchFamily="2" charset="0"/>
              </a:rPr>
              <a:t> je s </a:t>
            </a:r>
            <a:r>
              <a:rPr lang="en-US" sz="1800" dirty="0" err="1">
                <a:latin typeface="Segoe Print" pitchFamily="2" charset="0"/>
              </a:rPr>
              <a:t>vremenom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smanjuj</a:t>
            </a:r>
            <a:r>
              <a:rPr lang="hr-HR" sz="1800" dirty="0">
                <a:latin typeface="Segoe Print" pitchFamily="2" charset="0"/>
              </a:rPr>
              <a:t>u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kako</a:t>
            </a:r>
            <a:r>
              <a:rPr lang="en-US" sz="1800" dirty="0">
                <a:latin typeface="Segoe Print" pitchFamily="2" charset="0"/>
              </a:rPr>
              <a:t> se </a:t>
            </a:r>
            <a:r>
              <a:rPr lang="en-US" sz="1800" dirty="0" err="1">
                <a:latin typeface="Segoe Print" pitchFamily="2" charset="0"/>
              </a:rPr>
              <a:t>pojavljuju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konkurenti</a:t>
            </a:r>
            <a:endParaRPr lang="hr-HR" sz="1800" dirty="0">
              <a:latin typeface="Segoe Print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r-HR" sz="1800" dirty="0">
                <a:latin typeface="Segoe Print" pitchFamily="2" charset="0"/>
              </a:rPr>
              <a:t>j</a:t>
            </a:r>
            <a:r>
              <a:rPr lang="en-US" sz="1800" dirty="0" err="1">
                <a:latin typeface="Segoe Print" pitchFamily="2" charset="0"/>
              </a:rPr>
              <a:t>ednom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kada</a:t>
            </a:r>
            <a:r>
              <a:rPr lang="en-US" sz="1800" dirty="0">
                <a:latin typeface="Segoe Print" pitchFamily="2" charset="0"/>
              </a:rPr>
              <a:t> se </a:t>
            </a:r>
            <a:r>
              <a:rPr lang="en-US" sz="1800" dirty="0" err="1">
                <a:latin typeface="Segoe Print" pitchFamily="2" charset="0"/>
              </a:rPr>
              <a:t>zadovolji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potražnja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prvih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kupaca</a:t>
            </a:r>
            <a:r>
              <a:rPr lang="en-US" sz="1800" dirty="0">
                <a:latin typeface="Segoe Print" pitchFamily="2" charset="0"/>
              </a:rPr>
              <a:t>, </a:t>
            </a:r>
            <a:r>
              <a:rPr lang="en-US" sz="1800" dirty="0" err="1">
                <a:latin typeface="Segoe Print" pitchFamily="2" charset="0"/>
              </a:rPr>
              <a:t>tvrtka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smanjuje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cijenu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kako</a:t>
            </a:r>
            <a:r>
              <a:rPr lang="en-US" sz="1800" dirty="0">
                <a:latin typeface="Segoe Print" pitchFamily="2" charset="0"/>
              </a:rPr>
              <a:t> bi </a:t>
            </a:r>
            <a:r>
              <a:rPr lang="en-US" sz="1800" dirty="0" err="1">
                <a:latin typeface="Segoe Print" pitchFamily="2" charset="0"/>
              </a:rPr>
              <a:t>privukla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drugi</a:t>
            </a:r>
            <a:r>
              <a:rPr lang="en-US" sz="1800" dirty="0">
                <a:latin typeface="Segoe Print" pitchFamily="2" charset="0"/>
              </a:rPr>
              <a:t>, </a:t>
            </a:r>
            <a:r>
              <a:rPr lang="en-US" sz="1800" dirty="0" err="1">
                <a:latin typeface="Segoe Print" pitchFamily="2" charset="0"/>
              </a:rPr>
              <a:t>cjenovno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osjetljiviji</a:t>
            </a:r>
            <a:r>
              <a:rPr lang="en-US" sz="1800" dirty="0">
                <a:latin typeface="Segoe Print" pitchFamily="2" charset="0"/>
              </a:rPr>
              <a:t> segment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Pobiranje vrhnja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32EB9B23-3251-4787-8C28-325C21C882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454179"/>
              </p:ext>
            </p:extLst>
          </p:nvPr>
        </p:nvGraphicFramePr>
        <p:xfrm>
          <a:off x="8682362" y="1694291"/>
          <a:ext cx="2911875" cy="413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812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9" y="1825625"/>
            <a:ext cx="6045694" cy="424670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defRPr/>
            </a:pPr>
            <a:r>
              <a:rPr lang="hr-HR" sz="1800" dirty="0">
                <a:latin typeface="Segoe Print" pitchFamily="2" charset="0"/>
              </a:rPr>
              <a:t>poput strategije pobiranja vrhnja, i ovaj pristup iskorištava prednost prvog pokretača</a:t>
            </a:r>
          </a:p>
          <a:p>
            <a:pPr>
              <a:lnSpc>
                <a:spcPct val="150000"/>
              </a:lnSpc>
              <a:defRPr/>
            </a:pPr>
            <a:r>
              <a:rPr lang="hr-HR" sz="1800" dirty="0">
                <a:latin typeface="Segoe Print" pitchFamily="2" charset="0"/>
              </a:rPr>
              <a:t>u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ovom</a:t>
            </a:r>
            <a:r>
              <a:rPr lang="en-US" sz="1800" dirty="0">
                <a:latin typeface="Segoe Print" pitchFamily="2" charset="0"/>
              </a:rPr>
              <a:t> je </a:t>
            </a:r>
            <a:r>
              <a:rPr lang="en-US" sz="1800" dirty="0" err="1">
                <a:latin typeface="Segoe Print" pitchFamily="2" charset="0"/>
              </a:rPr>
              <a:t>slučaju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strategija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postaviti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nisku</a:t>
            </a:r>
            <a:r>
              <a:rPr lang="en-US" sz="1800" dirty="0">
                <a:latin typeface="Segoe Print" pitchFamily="2" charset="0"/>
              </a:rPr>
              <a:t> (</a:t>
            </a:r>
            <a:r>
              <a:rPr lang="en-US" sz="1800" dirty="0" err="1">
                <a:latin typeface="Segoe Print" pitchFamily="2" charset="0"/>
              </a:rPr>
              <a:t>ili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čak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nikakvu</a:t>
            </a:r>
            <a:r>
              <a:rPr lang="en-US" sz="1800" dirty="0">
                <a:latin typeface="Segoe Print" pitchFamily="2" charset="0"/>
              </a:rPr>
              <a:t>) </a:t>
            </a:r>
            <a:r>
              <a:rPr lang="en-US" sz="1800" dirty="0" err="1">
                <a:latin typeface="Segoe Print" pitchFamily="2" charset="0"/>
              </a:rPr>
              <a:t>početnu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cijenu</a:t>
            </a:r>
            <a:r>
              <a:rPr lang="en-US" sz="1800" dirty="0">
                <a:latin typeface="Segoe Print" pitchFamily="2" charset="0"/>
              </a:rPr>
              <a:t> da bi se </a:t>
            </a:r>
            <a:r>
              <a:rPr lang="en-US" sz="1800" dirty="0" err="1">
                <a:latin typeface="Segoe Print" pitchFamily="2" charset="0"/>
              </a:rPr>
              <a:t>postigao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brz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rast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tržišnog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udjela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prije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pojave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konkurencije</a:t>
            </a:r>
            <a:endParaRPr lang="hr-HR" sz="1800" dirty="0">
              <a:latin typeface="Segoe Print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r-HR" sz="1800" dirty="0">
                <a:latin typeface="Segoe Print" pitchFamily="2" charset="0"/>
              </a:rPr>
              <a:t>o</a:t>
            </a:r>
            <a:r>
              <a:rPr lang="en-US" sz="1800" dirty="0" err="1">
                <a:latin typeface="Segoe Print" pitchFamily="2" charset="0"/>
              </a:rPr>
              <a:t>vaj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pristup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pretvara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prednost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prvog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pokretača</a:t>
            </a:r>
            <a:r>
              <a:rPr lang="hr-HR" sz="1800" dirty="0">
                <a:latin typeface="Segoe Print" pitchFamily="2" charset="0"/>
              </a:rPr>
              <a:t> </a:t>
            </a:r>
            <a:r>
              <a:rPr lang="en-US" sz="1800" dirty="0">
                <a:latin typeface="Segoe Print" pitchFamily="2" charset="0"/>
              </a:rPr>
              <a:t>u </a:t>
            </a:r>
            <a:r>
              <a:rPr lang="en-US" sz="1800" dirty="0" err="1">
                <a:latin typeface="Segoe Print" pitchFamily="2" charset="0"/>
              </a:rPr>
              <a:t>tržišni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udio</a:t>
            </a:r>
            <a:r>
              <a:rPr lang="en-US" sz="1800" dirty="0">
                <a:latin typeface="Segoe Print" pitchFamily="2" charset="0"/>
              </a:rPr>
              <a:t>, a ne u </a:t>
            </a:r>
            <a:r>
              <a:rPr lang="en-US" sz="1800" dirty="0" err="1">
                <a:latin typeface="Segoe Print" pitchFamily="2" charset="0"/>
              </a:rPr>
              <a:t>kratkoročni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prihod</a:t>
            </a:r>
            <a:endParaRPr lang="hr-HR" sz="1800" dirty="0">
              <a:latin typeface="Segoe Print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r-HR" sz="1800" dirty="0">
                <a:latin typeface="Segoe Print" pitchFamily="2" charset="0"/>
              </a:rPr>
              <a:t>e</a:t>
            </a:r>
            <a:r>
              <a:rPr lang="en-US" sz="1800" dirty="0" err="1">
                <a:latin typeface="Segoe Print" pitchFamily="2" charset="0"/>
              </a:rPr>
              <a:t>kstremni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oblici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penetracijskih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cijena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nazivaju</a:t>
            </a:r>
            <a:r>
              <a:rPr lang="en-US" sz="1800" dirty="0">
                <a:latin typeface="Segoe Print" pitchFamily="2" charset="0"/>
              </a:rPr>
              <a:t> se </a:t>
            </a:r>
            <a:r>
              <a:rPr lang="en-US" sz="1800" dirty="0" err="1">
                <a:latin typeface="Segoe Print" pitchFamily="2" charset="0"/>
              </a:rPr>
              <a:t>grabežljivim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cijenama</a:t>
            </a:r>
            <a:r>
              <a:rPr lang="en-US" sz="1800" dirty="0">
                <a:latin typeface="Segoe Print" pitchFamily="2" charset="0"/>
              </a:rPr>
              <a:t> (</a:t>
            </a:r>
            <a:r>
              <a:rPr lang="en-US" sz="1800" dirty="0" err="1">
                <a:latin typeface="Segoe Print" pitchFamily="2" charset="0"/>
              </a:rPr>
              <a:t>engl.</a:t>
            </a:r>
            <a:r>
              <a:rPr lang="en-US" sz="1800" dirty="0">
                <a:latin typeface="Segoe Print" pitchFamily="2" charset="0"/>
              </a:rPr>
              <a:t> predatory pricing)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Penetracijska strategija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32EB9B23-3251-4787-8C28-325C21C882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200917"/>
              </p:ext>
            </p:extLst>
          </p:nvPr>
        </p:nvGraphicFramePr>
        <p:xfrm>
          <a:off x="8810949" y="1254466"/>
          <a:ext cx="3161179" cy="478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869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9" y="1825625"/>
            <a:ext cx="6045694" cy="424670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hr-HR" sz="1800" dirty="0">
                <a:latin typeface="Segoe Print" pitchFamily="2" charset="0"/>
              </a:rPr>
              <a:t>o</a:t>
            </a:r>
            <a:r>
              <a:rPr lang="en-US" sz="1800" dirty="0" err="1">
                <a:latin typeface="Segoe Print" pitchFamily="2" charset="0"/>
              </a:rPr>
              <a:t>vaj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pristup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postao</a:t>
            </a:r>
            <a:r>
              <a:rPr lang="en-US" sz="1800" dirty="0">
                <a:latin typeface="Segoe Print" pitchFamily="2" charset="0"/>
              </a:rPr>
              <a:t> je </a:t>
            </a:r>
            <a:r>
              <a:rPr lang="en-US" sz="1800" dirty="0" err="1">
                <a:latin typeface="Segoe Print" pitchFamily="2" charset="0"/>
              </a:rPr>
              <a:t>popularan</a:t>
            </a:r>
            <a:r>
              <a:rPr lang="en-US" sz="1800" dirty="0">
                <a:latin typeface="Segoe Print" pitchFamily="2" charset="0"/>
              </a:rPr>
              <a:t> u B2C </a:t>
            </a:r>
            <a:r>
              <a:rPr lang="en-US" sz="1800" dirty="0" err="1">
                <a:latin typeface="Segoe Print" pitchFamily="2" charset="0"/>
              </a:rPr>
              <a:t>ponudi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softvera</a:t>
            </a:r>
            <a:r>
              <a:rPr lang="en-US" sz="1800" dirty="0">
                <a:latin typeface="Segoe Print" pitchFamily="2" charset="0"/>
              </a:rPr>
              <a:t>: </a:t>
            </a:r>
            <a:r>
              <a:rPr lang="en-US" sz="1800" dirty="0" err="1">
                <a:latin typeface="Segoe Print" pitchFamily="2" charset="0"/>
              </a:rPr>
              <a:t>početna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razina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funkcionalnosti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nudi</a:t>
            </a:r>
            <a:r>
              <a:rPr lang="en-US" sz="1800" dirty="0">
                <a:latin typeface="Segoe Print" pitchFamily="2" charset="0"/>
              </a:rPr>
              <a:t> se </a:t>
            </a:r>
            <a:r>
              <a:rPr lang="en-US" sz="1800" dirty="0" err="1">
                <a:latin typeface="Segoe Print" pitchFamily="2" charset="0"/>
              </a:rPr>
              <a:t>besplatno</a:t>
            </a:r>
            <a:r>
              <a:rPr lang="en-US" sz="1800" dirty="0">
                <a:latin typeface="Segoe Print" pitchFamily="2" charset="0"/>
              </a:rPr>
              <a:t> (free), s </a:t>
            </a:r>
            <a:r>
              <a:rPr lang="en-US" sz="1800" dirty="0" err="1">
                <a:latin typeface="Segoe Print" pitchFamily="2" charset="0"/>
              </a:rPr>
              <a:t>opcijama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plaćanja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nadogradnje</a:t>
            </a:r>
            <a:r>
              <a:rPr lang="en-US" sz="1800" dirty="0">
                <a:latin typeface="Segoe Print" pitchFamily="2" charset="0"/>
              </a:rPr>
              <a:t> za </a:t>
            </a:r>
            <a:r>
              <a:rPr lang="en-US" sz="1800" dirty="0" err="1">
                <a:latin typeface="Segoe Print" pitchFamily="2" charset="0"/>
              </a:rPr>
              <a:t>vrhunsku</a:t>
            </a:r>
            <a:r>
              <a:rPr lang="en-US" sz="1800" dirty="0">
                <a:latin typeface="Segoe Print" pitchFamily="2" charset="0"/>
              </a:rPr>
              <a:t> (premium) </a:t>
            </a:r>
            <a:r>
              <a:rPr lang="en-US" sz="1800" dirty="0" err="1">
                <a:latin typeface="Segoe Print" pitchFamily="2" charset="0"/>
              </a:rPr>
              <a:t>ponudu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na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profesionalnoj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razini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koja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pruža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poboljšane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značajke</a:t>
            </a:r>
            <a:r>
              <a:rPr lang="en-US" sz="1800" dirty="0">
                <a:latin typeface="Segoe Print" pitchFamily="2" charset="0"/>
              </a:rPr>
              <a:t>, </a:t>
            </a:r>
            <a:r>
              <a:rPr lang="en-US" sz="1800" dirty="0" err="1">
                <a:latin typeface="Segoe Print" pitchFamily="2" charset="0"/>
              </a:rPr>
              <a:t>podatke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ili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funkcionalnosti</a:t>
            </a:r>
            <a:r>
              <a:rPr lang="en-US" sz="1800" dirty="0">
                <a:latin typeface="Segoe Print" pitchFamily="2" charset="0"/>
              </a:rPr>
              <a:t> (Whittington, 2018)</a:t>
            </a:r>
            <a:endParaRPr lang="hr-HR" sz="1800" dirty="0">
              <a:latin typeface="Segoe Print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r-HR" sz="1800" dirty="0">
                <a:latin typeface="Segoe Print" pitchFamily="2" charset="0"/>
              </a:rPr>
              <a:t>p</a:t>
            </a:r>
            <a:r>
              <a:rPr lang="en-US" sz="1800" dirty="0" err="1">
                <a:latin typeface="Segoe Print" pitchFamily="2" charset="0"/>
              </a:rPr>
              <a:t>rednost</a:t>
            </a:r>
            <a:r>
              <a:rPr lang="en-US" sz="1800" dirty="0">
                <a:latin typeface="Segoe Print" pitchFamily="2" charset="0"/>
              </a:rPr>
              <a:t> mu je </a:t>
            </a:r>
            <a:r>
              <a:rPr lang="en-US" sz="1800" dirty="0" err="1">
                <a:latin typeface="Segoe Print" pitchFamily="2" charset="0"/>
              </a:rPr>
              <a:t>nisko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rizična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ponuda</a:t>
            </a:r>
            <a:r>
              <a:rPr lang="en-US" sz="1800" dirty="0">
                <a:latin typeface="Segoe Print" pitchFamily="2" charset="0"/>
              </a:rPr>
              <a:t> za </a:t>
            </a:r>
            <a:r>
              <a:rPr lang="en-US" sz="1800" dirty="0" err="1">
                <a:latin typeface="Segoe Print" pitchFamily="2" charset="0"/>
              </a:rPr>
              <a:t>kupca</a:t>
            </a:r>
            <a:r>
              <a:rPr lang="hr-HR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zbog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mogućnosti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isprobavanja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ponude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i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početka</a:t>
            </a:r>
            <a:r>
              <a:rPr lang="en-US" sz="1800" dirty="0">
                <a:latin typeface="Segoe Print" pitchFamily="2" charset="0"/>
              </a:rPr>
              <a:t> </a:t>
            </a:r>
            <a:r>
              <a:rPr lang="en-US" sz="1800" dirty="0" err="1">
                <a:latin typeface="Segoe Print" pitchFamily="2" charset="0"/>
              </a:rPr>
              <a:t>rada</a:t>
            </a:r>
            <a:endParaRPr lang="en-US" sz="1800" dirty="0">
              <a:latin typeface="Segoe Prin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>
                <a:solidFill>
                  <a:schemeClr val="accent6"/>
                </a:solidFill>
                <a:latin typeface="Segoe Print" pitchFamily="2" charset="0"/>
              </a:rPr>
              <a:t>Freemium</a:t>
            </a:r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 cijene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32EB9B23-3251-4787-8C28-325C21C882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314660"/>
              </p:ext>
            </p:extLst>
          </p:nvPr>
        </p:nvGraphicFramePr>
        <p:xfrm>
          <a:off x="8682362" y="1694291"/>
          <a:ext cx="3509638" cy="437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820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9" y="1825625"/>
            <a:ext cx="6319910" cy="42467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hr-HR" sz="1600" dirty="0">
                <a:latin typeface="Segoe Print" pitchFamily="2" charset="0"/>
              </a:rPr>
              <a:t>B</a:t>
            </a:r>
            <a:r>
              <a:rPr lang="en-US" sz="1600" dirty="0" err="1">
                <a:latin typeface="Segoe Print" pitchFamily="2" charset="0"/>
              </a:rPr>
              <a:t>esplatni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i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otvoreni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kod</a:t>
            </a:r>
            <a:r>
              <a:rPr lang="en-US" sz="1600" dirty="0">
                <a:latin typeface="Segoe Print" pitchFamily="2" charset="0"/>
              </a:rPr>
              <a:t>/</a:t>
            </a:r>
            <a:r>
              <a:rPr lang="en-US" sz="1600" dirty="0" err="1">
                <a:latin typeface="Segoe Print" pitchFamily="2" charset="0"/>
              </a:rPr>
              <a:t>izvor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nisu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isto</a:t>
            </a:r>
            <a:r>
              <a:rPr lang="en-US" sz="1600" dirty="0">
                <a:latin typeface="Segoe Print" pitchFamily="2" charset="0"/>
              </a:rPr>
              <a:t>! </a:t>
            </a:r>
            <a:r>
              <a:rPr lang="en-US" sz="1600" dirty="0" err="1">
                <a:latin typeface="Segoe Print" pitchFamily="2" charset="0"/>
              </a:rPr>
              <a:t>Izraz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besplatno</a:t>
            </a:r>
            <a:r>
              <a:rPr lang="hr-HR" sz="1600" dirty="0">
                <a:latin typeface="Segoe Print" pitchFamily="2" charset="0"/>
              </a:rPr>
              <a:t> (free)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dvosmislen</a:t>
            </a:r>
            <a:r>
              <a:rPr lang="en-US" sz="1600" dirty="0">
                <a:latin typeface="Segoe Print" pitchFamily="2" charset="0"/>
              </a:rPr>
              <a:t> je – </a:t>
            </a:r>
            <a:r>
              <a:rPr lang="en-US" sz="1600" dirty="0" err="1">
                <a:latin typeface="Segoe Print" pitchFamily="2" charset="0"/>
              </a:rPr>
              <a:t>može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značiti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nešto</a:t>
            </a:r>
            <a:r>
              <a:rPr lang="en-US" sz="1600" dirty="0">
                <a:latin typeface="Segoe Print" pitchFamily="2" charset="0"/>
              </a:rPr>
              <a:t> za </a:t>
            </a:r>
            <a:r>
              <a:rPr lang="en-US" sz="1600" dirty="0" err="1">
                <a:latin typeface="Segoe Print" pitchFamily="2" charset="0"/>
              </a:rPr>
              <a:t>što</a:t>
            </a:r>
            <a:r>
              <a:rPr lang="en-US" sz="1600" dirty="0">
                <a:latin typeface="Segoe Print" pitchFamily="2" charset="0"/>
              </a:rPr>
              <a:t> je </a:t>
            </a:r>
            <a:r>
              <a:rPr lang="en-US" sz="1600" dirty="0" err="1">
                <a:latin typeface="Segoe Print" pitchFamily="2" charset="0"/>
              </a:rPr>
              <a:t>trošak</a:t>
            </a:r>
            <a:r>
              <a:rPr lang="en-US" sz="1600" dirty="0">
                <a:latin typeface="Segoe Print" pitchFamily="2" charset="0"/>
              </a:rPr>
              <a:t> 0</a:t>
            </a:r>
            <a:r>
              <a:rPr lang="hr-HR" sz="1600" dirty="0">
                <a:latin typeface="Segoe Print" pitchFamily="2" charset="0"/>
              </a:rPr>
              <a:t>, a s </a:t>
            </a:r>
            <a:r>
              <a:rPr lang="en-US" sz="1600" dirty="0" err="1">
                <a:latin typeface="Segoe Print" pitchFamily="2" charset="0"/>
              </a:rPr>
              <a:t>druge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strane</a:t>
            </a:r>
            <a:r>
              <a:rPr lang="en-US" sz="1600" dirty="0">
                <a:latin typeface="Segoe Print" pitchFamily="2" charset="0"/>
              </a:rPr>
              <a:t>, </a:t>
            </a:r>
            <a:r>
              <a:rPr lang="hr-HR" sz="1600" dirty="0">
                <a:latin typeface="Segoe Print" pitchFamily="2" charset="0"/>
              </a:rPr>
              <a:t>može </a:t>
            </a:r>
            <a:r>
              <a:rPr lang="en-US" sz="1600" dirty="0" err="1">
                <a:latin typeface="Segoe Print" pitchFamily="2" charset="0"/>
              </a:rPr>
              <a:t>znači</a:t>
            </a:r>
            <a:r>
              <a:rPr lang="hr-HR" sz="1600" dirty="0">
                <a:latin typeface="Segoe Print" pitchFamily="2" charset="0"/>
              </a:rPr>
              <a:t>ti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nešto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što</a:t>
            </a:r>
            <a:r>
              <a:rPr lang="en-US" sz="1600" dirty="0">
                <a:latin typeface="Segoe Print" pitchFamily="2" charset="0"/>
              </a:rPr>
              <a:t> se </a:t>
            </a:r>
            <a:r>
              <a:rPr lang="en-US" sz="1600" dirty="0" err="1">
                <a:latin typeface="Segoe Print" pitchFamily="2" charset="0"/>
              </a:rPr>
              <a:t>može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koristiti</a:t>
            </a:r>
            <a:r>
              <a:rPr lang="en-US" sz="1600" dirty="0">
                <a:latin typeface="Segoe Print" pitchFamily="2" charset="0"/>
              </a:rPr>
              <a:t>, </a:t>
            </a:r>
            <a:r>
              <a:rPr lang="en-US" sz="1600" dirty="0" err="1">
                <a:latin typeface="Segoe Print" pitchFamily="2" charset="0"/>
              </a:rPr>
              <a:t>modificirati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ili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distribuirati</a:t>
            </a:r>
            <a:r>
              <a:rPr lang="en-US" sz="1600" dirty="0">
                <a:latin typeface="Segoe Print" pitchFamily="2" charset="0"/>
              </a:rPr>
              <a:t> bez </a:t>
            </a:r>
            <a:r>
              <a:rPr lang="en-US" sz="1600" dirty="0" err="1">
                <a:latin typeface="Segoe Print" pitchFamily="2" charset="0"/>
              </a:rPr>
              <a:t>ograničenja</a:t>
            </a:r>
            <a:r>
              <a:rPr lang="hr-HR" sz="1600" dirty="0">
                <a:latin typeface="Segoe Print" pitchFamily="2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en-US" sz="1600" dirty="0" err="1">
                <a:latin typeface="Segoe Print" pitchFamily="2" charset="0"/>
              </a:rPr>
              <a:t>Otvoreni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kod</a:t>
            </a:r>
            <a:r>
              <a:rPr lang="en-US" sz="1600" dirty="0">
                <a:latin typeface="Segoe Print" pitchFamily="2" charset="0"/>
              </a:rPr>
              <a:t>/</a:t>
            </a:r>
            <a:r>
              <a:rPr lang="en-US" sz="1600" dirty="0" err="1">
                <a:latin typeface="Segoe Print" pitchFamily="2" charset="0"/>
              </a:rPr>
              <a:t>izvor</a:t>
            </a:r>
            <a:r>
              <a:rPr lang="en-US" sz="1600" dirty="0">
                <a:latin typeface="Segoe Print" pitchFamily="2" charset="0"/>
              </a:rPr>
              <a:t> ne mora </a:t>
            </a:r>
            <a:r>
              <a:rPr lang="en-US" sz="1600" dirty="0" err="1">
                <a:latin typeface="Segoe Print" pitchFamily="2" charset="0"/>
              </a:rPr>
              <a:t>značiti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nulte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troškove</a:t>
            </a:r>
            <a:r>
              <a:rPr lang="en-US" sz="1600" dirty="0">
                <a:latin typeface="Segoe Print" pitchFamily="2" charset="0"/>
              </a:rPr>
              <a:t>, </a:t>
            </a:r>
            <a:r>
              <a:rPr lang="en-US" sz="1600" dirty="0" err="1">
                <a:latin typeface="Segoe Print" pitchFamily="2" charset="0"/>
              </a:rPr>
              <a:t>tj</a:t>
            </a:r>
            <a:r>
              <a:rPr lang="en-US" sz="1600" dirty="0">
                <a:latin typeface="Segoe Print" pitchFamily="2" charset="0"/>
              </a:rPr>
              <a:t>. da je </a:t>
            </a:r>
            <a:r>
              <a:rPr lang="en-US" sz="1600" dirty="0" err="1">
                <a:latin typeface="Segoe Print" pitchFamily="2" charset="0"/>
              </a:rPr>
              <a:t>besplatan</a:t>
            </a:r>
            <a:r>
              <a:rPr lang="en-US" sz="1600" dirty="0">
                <a:latin typeface="Segoe Print" pitchFamily="2" charset="0"/>
              </a:rPr>
              <a:t> – </a:t>
            </a:r>
            <a:r>
              <a:rPr lang="en-US" sz="1600" dirty="0" err="1">
                <a:latin typeface="Segoe Print" pitchFamily="2" charset="0"/>
              </a:rPr>
              <a:t>proizvod</a:t>
            </a:r>
            <a:r>
              <a:rPr lang="en-US" sz="1600" dirty="0">
                <a:latin typeface="Segoe Print" pitchFamily="2" charset="0"/>
              </a:rPr>
              <a:t> s </a:t>
            </a:r>
            <a:r>
              <a:rPr lang="en-US" sz="1600" dirty="0" err="1">
                <a:latin typeface="Segoe Print" pitchFamily="2" charset="0"/>
              </a:rPr>
              <a:t>otvorenim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kodom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može</a:t>
            </a:r>
            <a:r>
              <a:rPr lang="en-US" sz="1600" dirty="0">
                <a:latin typeface="Segoe Print" pitchFamily="2" charset="0"/>
              </a:rPr>
              <a:t>, </a:t>
            </a:r>
            <a:r>
              <a:rPr lang="en-US" sz="1600" dirty="0" err="1">
                <a:latin typeface="Segoe Print" pitchFamily="2" charset="0"/>
              </a:rPr>
              <a:t>ali</a:t>
            </a:r>
            <a:r>
              <a:rPr lang="en-US" sz="1600" dirty="0">
                <a:latin typeface="Segoe Print" pitchFamily="2" charset="0"/>
              </a:rPr>
              <a:t> ne mora </a:t>
            </a:r>
            <a:r>
              <a:rPr lang="en-US" sz="1600" dirty="0" err="1">
                <a:latin typeface="Segoe Print" pitchFamily="2" charset="0"/>
              </a:rPr>
              <a:t>imati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povezane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troškove</a:t>
            </a:r>
            <a:r>
              <a:rPr lang="en-US" sz="1600" dirty="0">
                <a:latin typeface="Segoe Print" pitchFamily="2" charset="0"/>
              </a:rPr>
              <a:t>.</a:t>
            </a:r>
            <a:endParaRPr lang="hr-HR" sz="1600" dirty="0">
              <a:latin typeface="Segoe Print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en-US" sz="1600" dirty="0" err="1">
                <a:latin typeface="Segoe Print" pitchFamily="2" charset="0"/>
              </a:rPr>
              <a:t>Moguće</a:t>
            </a:r>
            <a:r>
              <a:rPr lang="en-US" sz="1600" dirty="0">
                <a:latin typeface="Segoe Print" pitchFamily="2" charset="0"/>
              </a:rPr>
              <a:t> je </a:t>
            </a:r>
            <a:r>
              <a:rPr lang="en-US" sz="1600" dirty="0" err="1">
                <a:latin typeface="Segoe Print" pitchFamily="2" charset="0"/>
              </a:rPr>
              <a:t>kombinirati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verzije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proizvoda</a:t>
            </a:r>
            <a:r>
              <a:rPr lang="en-US" sz="1600" dirty="0">
                <a:latin typeface="Segoe Print" pitchFamily="2" charset="0"/>
              </a:rPr>
              <a:t> s </a:t>
            </a:r>
            <a:r>
              <a:rPr lang="en-US" sz="1600" dirty="0" err="1">
                <a:latin typeface="Segoe Print" pitchFamily="2" charset="0"/>
              </a:rPr>
              <a:t>otvorenim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i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zatvorenim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kodovima</a:t>
            </a:r>
            <a:r>
              <a:rPr lang="en-US" sz="1600" dirty="0">
                <a:latin typeface="Segoe Print" pitchFamily="2" charset="0"/>
              </a:rPr>
              <a:t>/</a:t>
            </a:r>
            <a:r>
              <a:rPr lang="en-US" sz="1600" dirty="0" err="1">
                <a:latin typeface="Segoe Print" pitchFamily="2" charset="0"/>
              </a:rPr>
              <a:t>izvorima</a:t>
            </a:r>
            <a:r>
              <a:rPr lang="en-US" sz="1600" dirty="0">
                <a:latin typeface="Segoe Print" pitchFamily="2" charset="0"/>
              </a:rPr>
              <a:t>. </a:t>
            </a:r>
            <a:r>
              <a:rPr lang="en-US" sz="1600" dirty="0" err="1">
                <a:latin typeface="Segoe Print" pitchFamily="2" charset="0"/>
              </a:rPr>
              <a:t>Primjer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uspješnog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dvostrukog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licenciranja</a:t>
            </a:r>
            <a:r>
              <a:rPr lang="en-US" sz="1600" dirty="0">
                <a:latin typeface="Segoe Print" pitchFamily="2" charset="0"/>
              </a:rPr>
              <a:t> je </a:t>
            </a:r>
            <a:r>
              <a:rPr lang="en-US" sz="1600" dirty="0" err="1">
                <a:latin typeface="Segoe Print" pitchFamily="2" charset="0"/>
              </a:rPr>
              <a:t>Oracleova</a:t>
            </a:r>
            <a:r>
              <a:rPr lang="en-US" sz="1600" dirty="0">
                <a:latin typeface="Segoe Print" pitchFamily="2" charset="0"/>
              </a:rPr>
              <a:t> MySQL </a:t>
            </a:r>
            <a:r>
              <a:rPr lang="en-US" sz="1600" dirty="0" err="1">
                <a:latin typeface="Segoe Print" pitchFamily="2" charset="0"/>
              </a:rPr>
              <a:t>baza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podataka</a:t>
            </a:r>
            <a:r>
              <a:rPr lang="en-US" sz="1600" dirty="0">
                <a:latin typeface="Segoe Print" pitchFamily="2" charset="0"/>
              </a:rPr>
              <a:t>, </a:t>
            </a:r>
            <a:r>
              <a:rPr lang="en-US" sz="1600" dirty="0" err="1">
                <a:latin typeface="Segoe Print" pitchFamily="2" charset="0"/>
              </a:rPr>
              <a:t>gdje</a:t>
            </a:r>
            <a:r>
              <a:rPr lang="en-US" sz="1600" dirty="0">
                <a:latin typeface="Segoe Print" pitchFamily="2" charset="0"/>
              </a:rPr>
              <a:t> je </a:t>
            </a:r>
            <a:r>
              <a:rPr lang="en-US" sz="1600" dirty="0" err="1">
                <a:latin typeface="Segoe Print" pitchFamily="2" charset="0"/>
              </a:rPr>
              <a:t>verzija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zajednice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dostupna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uz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nula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troškova</a:t>
            </a:r>
            <a:r>
              <a:rPr lang="en-US" sz="1600" dirty="0">
                <a:latin typeface="Segoe Print" pitchFamily="2" charset="0"/>
              </a:rPr>
              <a:t> pod </a:t>
            </a:r>
            <a:r>
              <a:rPr lang="en-US" sz="1600" dirty="0" err="1">
                <a:latin typeface="Segoe Print" pitchFamily="2" charset="0"/>
              </a:rPr>
              <a:t>licencom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otvorenog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koda</a:t>
            </a:r>
            <a:r>
              <a:rPr lang="en-US" sz="1600" dirty="0">
                <a:latin typeface="Segoe Print" pitchFamily="2" charset="0"/>
              </a:rPr>
              <a:t>, </a:t>
            </a:r>
            <a:r>
              <a:rPr lang="en-US" sz="1600" dirty="0" err="1">
                <a:latin typeface="Segoe Print" pitchFamily="2" charset="0"/>
              </a:rPr>
              <a:t>zajedno</a:t>
            </a:r>
            <a:r>
              <a:rPr lang="en-US" sz="1600" dirty="0">
                <a:latin typeface="Segoe Print" pitchFamily="2" charset="0"/>
              </a:rPr>
              <a:t> s </a:t>
            </a:r>
            <a:r>
              <a:rPr lang="en-US" sz="1600" dirty="0" err="1">
                <a:latin typeface="Segoe Print" pitchFamily="2" charset="0"/>
              </a:rPr>
              <a:t>nizom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funkcionalnijih</a:t>
            </a:r>
            <a:r>
              <a:rPr lang="en-US" sz="1600" dirty="0">
                <a:latin typeface="Segoe Print" pitchFamily="2" charset="0"/>
              </a:rPr>
              <a:t>, </a:t>
            </a:r>
            <a:r>
              <a:rPr lang="en-US" sz="1600" dirty="0" err="1">
                <a:latin typeface="Segoe Print" pitchFamily="2" charset="0"/>
              </a:rPr>
              <a:t>opsežnih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ponuda</a:t>
            </a:r>
            <a:r>
              <a:rPr lang="en-US" sz="1600" dirty="0">
                <a:latin typeface="Segoe Print" pitchFamily="2" charset="0"/>
              </a:rPr>
              <a:t> s </a:t>
            </a:r>
            <a:r>
              <a:rPr lang="en-US" sz="1600" dirty="0" err="1">
                <a:latin typeface="Segoe Print" pitchFamily="2" charset="0"/>
              </a:rPr>
              <a:t>komercijalnom</a:t>
            </a:r>
            <a:r>
              <a:rPr lang="en-US" sz="1600" dirty="0">
                <a:latin typeface="Segoe Print" pitchFamily="2" charset="0"/>
              </a:rPr>
              <a:t> </a:t>
            </a:r>
            <a:r>
              <a:rPr lang="en-US" sz="1600" dirty="0" err="1">
                <a:latin typeface="Segoe Print" pitchFamily="2" charset="0"/>
              </a:rPr>
              <a:t>licencom</a:t>
            </a:r>
            <a:r>
              <a:rPr lang="en-US" sz="1600" dirty="0">
                <a:latin typeface="Segoe Print" pitchFamily="2" charset="0"/>
              </a:rPr>
              <a:t>.</a:t>
            </a:r>
            <a:endParaRPr lang="hr-HR" sz="1600" dirty="0">
              <a:latin typeface="Segoe Prin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Besplatni i otvoreni kod/izvor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32EB9B23-3251-4787-8C28-325C21C882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824331"/>
              </p:ext>
            </p:extLst>
          </p:nvPr>
        </p:nvGraphicFramePr>
        <p:xfrm>
          <a:off x="8893006" y="1694291"/>
          <a:ext cx="2911875" cy="393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666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24899741"/>
              </p:ext>
            </p:extLst>
          </p:nvPr>
        </p:nvGraphicFramePr>
        <p:xfrm>
          <a:off x="2423605" y="365125"/>
          <a:ext cx="7031114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800302"/>
              </p:ext>
            </p:extLst>
          </p:nvPr>
        </p:nvGraphicFramePr>
        <p:xfrm>
          <a:off x="2414725" y="1825625"/>
          <a:ext cx="8702930" cy="399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55747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F47A5417-D87E-4444-8BC8-5EE38D677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549446"/>
              </p:ext>
            </p:extLst>
          </p:nvPr>
        </p:nvGraphicFramePr>
        <p:xfrm>
          <a:off x="2867487" y="1460655"/>
          <a:ext cx="8248187" cy="440548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063225">
                  <a:extLst>
                    <a:ext uri="{9D8B030D-6E8A-4147-A177-3AD203B41FA5}">
                      <a16:colId xmlns:a16="http://schemas.microsoft.com/office/drawing/2014/main" xmlns="" val="2070179728"/>
                    </a:ext>
                  </a:extLst>
                </a:gridCol>
                <a:gridCol w="1340486">
                  <a:extLst>
                    <a:ext uri="{9D8B030D-6E8A-4147-A177-3AD203B41FA5}">
                      <a16:colId xmlns:a16="http://schemas.microsoft.com/office/drawing/2014/main" xmlns="" val="213574115"/>
                    </a:ext>
                  </a:extLst>
                </a:gridCol>
                <a:gridCol w="936426">
                  <a:extLst>
                    <a:ext uri="{9D8B030D-6E8A-4147-A177-3AD203B41FA5}">
                      <a16:colId xmlns:a16="http://schemas.microsoft.com/office/drawing/2014/main" xmlns="" val="2429084817"/>
                    </a:ext>
                  </a:extLst>
                </a:gridCol>
                <a:gridCol w="1038910">
                  <a:extLst>
                    <a:ext uri="{9D8B030D-6E8A-4147-A177-3AD203B41FA5}">
                      <a16:colId xmlns:a16="http://schemas.microsoft.com/office/drawing/2014/main" xmlns="" val="1243059743"/>
                    </a:ext>
                  </a:extLst>
                </a:gridCol>
                <a:gridCol w="1291288">
                  <a:extLst>
                    <a:ext uri="{9D8B030D-6E8A-4147-A177-3AD203B41FA5}">
                      <a16:colId xmlns:a16="http://schemas.microsoft.com/office/drawing/2014/main" xmlns="" val="2745265442"/>
                    </a:ext>
                  </a:extLst>
                </a:gridCol>
                <a:gridCol w="1577852">
                  <a:extLst>
                    <a:ext uri="{9D8B030D-6E8A-4147-A177-3AD203B41FA5}">
                      <a16:colId xmlns:a16="http://schemas.microsoft.com/office/drawing/2014/main" xmlns="" val="22806175"/>
                    </a:ext>
                  </a:extLst>
                </a:gridCol>
              </a:tblGrid>
              <a:tr h="263709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hr-HR" sz="1400" b="1" kern="1200" dirty="0">
                          <a:solidFill>
                            <a:schemeClr val="lt1"/>
                          </a:solidFill>
                          <a:effectLst/>
                          <a:latin typeface="Segoe Print" panose="02000600000000000000" pitchFamily="2" charset="0"/>
                        </a:rPr>
                        <a:t>Cjenovna opcija</a:t>
                      </a:r>
                      <a:endParaRPr lang="hr-HR" sz="1400" b="1" kern="1200" dirty="0">
                        <a:solidFill>
                          <a:schemeClr val="lt1"/>
                        </a:solidFill>
                        <a:effectLst/>
                        <a:latin typeface="Segoe Print" panose="020006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400" b="1" kern="1200" noProof="0" dirty="0">
                          <a:solidFill>
                            <a:schemeClr val="lt1"/>
                          </a:solidFill>
                          <a:effectLst/>
                          <a:latin typeface="Segoe Print" panose="02000600000000000000" pitchFamily="2" charset="0"/>
                        </a:rPr>
                        <a:t>Primjenjivost dodatne opcije s pristupima određivanja cijena</a:t>
                      </a:r>
                      <a:endParaRPr lang="hr-HR" sz="1050" noProof="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9118310"/>
                  </a:ext>
                </a:extLst>
              </a:tr>
              <a:tr h="120533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200" dirty="0">
                          <a:effectLst/>
                          <a:latin typeface="Segoe Print" panose="02000600000000000000" pitchFamily="2" charset="0"/>
                        </a:rPr>
                        <a:t>Uvodni popusti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200" dirty="0">
                          <a:effectLst/>
                          <a:latin typeface="Segoe Print" panose="02000600000000000000" pitchFamily="2" charset="0"/>
                        </a:rPr>
                        <a:t>Probna razdoblja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hr-HR" sz="1200" kern="1200" dirty="0">
                          <a:solidFill>
                            <a:schemeClr val="dk1"/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Skupina proizvoda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hr-HR" sz="1200" kern="1200" dirty="0">
                          <a:solidFill>
                            <a:schemeClr val="dk1"/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Određivanje cijene prema količini ili rasponu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hr-HR" sz="1200" kern="1200" dirty="0">
                          <a:solidFill>
                            <a:schemeClr val="dk1"/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Određivanje cijene prema dodatnim (izbornim) značajkama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95353453"/>
                  </a:ext>
                </a:extLst>
              </a:tr>
              <a:tr h="303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Trošak plus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>
                          <a:effectLst/>
                          <a:latin typeface="Segoe Print" panose="02000600000000000000" pitchFamily="2" charset="0"/>
                        </a:rPr>
                        <a:t>N</a:t>
                      </a:r>
                      <a:endParaRPr lang="hr-HR" sz="12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N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>
                          <a:effectLst/>
                          <a:latin typeface="Segoe Print" panose="02000600000000000000" pitchFamily="2" charset="0"/>
                        </a:rPr>
                        <a:t>N</a:t>
                      </a:r>
                      <a:endParaRPr lang="hr-HR" sz="12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>
                          <a:effectLst/>
                          <a:latin typeface="Segoe Print" panose="02000600000000000000" pitchFamily="2" charset="0"/>
                        </a:rPr>
                        <a:t>N</a:t>
                      </a:r>
                      <a:endParaRPr lang="hr-HR" sz="12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36962002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Vrijednosne strategije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93372003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Dinamičke cijene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>
                          <a:effectLst/>
                          <a:latin typeface="Segoe Print" panose="02000600000000000000" pitchFamily="2" charset="0"/>
                        </a:rPr>
                        <a:t>N</a:t>
                      </a:r>
                      <a:endParaRPr lang="hr-HR" sz="12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N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45054186"/>
                  </a:ext>
                </a:extLst>
              </a:tr>
              <a:tr h="5150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Strategije temeljene na konkurenciji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22255595"/>
                  </a:ext>
                </a:extLst>
              </a:tr>
              <a:tr h="2897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Pobiranje vrhnja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60234424"/>
                  </a:ext>
                </a:extLst>
              </a:tr>
              <a:tr h="3690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Penetracija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98066979"/>
                  </a:ext>
                </a:extLst>
              </a:tr>
              <a:tr h="3663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hr-HR" sz="1200" b="1" kern="1200" dirty="0" err="1">
                          <a:solidFill>
                            <a:schemeClr val="dk1"/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Freemium</a:t>
                      </a:r>
                      <a:endParaRPr lang="hr-HR" sz="1200" b="1" kern="1200" dirty="0">
                        <a:solidFill>
                          <a:schemeClr val="dk1"/>
                        </a:solidFill>
                        <a:effectLst/>
                        <a:latin typeface="Segoe Print" panose="020006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>
                          <a:effectLst/>
                          <a:latin typeface="Segoe Print" panose="02000600000000000000" pitchFamily="2" charset="0"/>
                        </a:rPr>
                        <a:t>N</a:t>
                      </a:r>
                      <a:endParaRPr lang="hr-HR" sz="12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>
                          <a:effectLst/>
                          <a:latin typeface="Segoe Print" panose="02000600000000000000" pitchFamily="2" charset="0"/>
                        </a:rPr>
                        <a:t>N</a:t>
                      </a:r>
                      <a:endParaRPr lang="hr-HR" sz="12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5621789"/>
                  </a:ext>
                </a:extLst>
              </a:tr>
              <a:tr h="353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r-HR" sz="1200" dirty="0">
                          <a:effectLst/>
                          <a:latin typeface="Segoe Print" panose="02000600000000000000" pitchFamily="2" charset="0"/>
                        </a:rPr>
                        <a:t>Besplatno i otvoreni kod</a:t>
                      </a:r>
                      <a:endParaRPr lang="hr-HR" sz="14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>
                          <a:effectLst/>
                          <a:latin typeface="Segoe Print" panose="02000600000000000000" pitchFamily="2" charset="0"/>
                        </a:rPr>
                        <a:t>N</a:t>
                      </a:r>
                      <a:endParaRPr lang="hr-HR" sz="12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>
                          <a:effectLst/>
                          <a:latin typeface="Segoe Print" panose="02000600000000000000" pitchFamily="2" charset="0"/>
                        </a:rPr>
                        <a:t>N</a:t>
                      </a:r>
                      <a:endParaRPr lang="hr-HR" sz="12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>
                          <a:effectLst/>
                          <a:latin typeface="Segoe Print" panose="02000600000000000000" pitchFamily="2" charset="0"/>
                        </a:rPr>
                        <a:t>N</a:t>
                      </a:r>
                      <a:endParaRPr lang="hr-HR" sz="12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  <a:latin typeface="Segoe Print" panose="02000600000000000000" pitchFamily="2" charset="0"/>
                        </a:rPr>
                        <a:t>D</a:t>
                      </a:r>
                      <a:endParaRPr lang="hr-HR" sz="12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451250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Dodatne cjenovne strategije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C3A77A-F062-4FBB-9027-45AE617B4301}"/>
              </a:ext>
            </a:extLst>
          </p:cNvPr>
          <p:cNvSpPr txBox="1"/>
          <p:nvPr/>
        </p:nvSpPr>
        <p:spPr>
          <a:xfrm>
            <a:off x="2821137" y="5866139"/>
            <a:ext cx="6112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1400" b="1" dirty="0">
                <a:solidFill>
                  <a:schemeClr val="accent6"/>
                </a:solidFill>
                <a:latin typeface="Segoe Print" pitchFamily="2" charset="0"/>
              </a:rPr>
              <a:t>Napomena: D-da; N-ne</a:t>
            </a:r>
          </a:p>
          <a:p>
            <a:pPr marL="0" indent="0">
              <a:buNone/>
            </a:pPr>
            <a:r>
              <a:rPr lang="hr-HR" sz="1400" b="1" dirty="0">
                <a:solidFill>
                  <a:schemeClr val="accent6"/>
                </a:solidFill>
                <a:latin typeface="Segoe Print" pitchFamily="2" charset="0"/>
              </a:rPr>
              <a:t>Izvor: </a:t>
            </a:r>
            <a:r>
              <a:rPr lang="en-US" sz="1400" b="1" dirty="0">
                <a:solidFill>
                  <a:schemeClr val="accent6"/>
                </a:solidFill>
                <a:latin typeface="Segoe Print" pitchFamily="2" charset="0"/>
              </a:rPr>
              <a:t>Whittington</a:t>
            </a:r>
            <a:r>
              <a:rPr lang="hr-HR" sz="1400" b="1" dirty="0">
                <a:solidFill>
                  <a:schemeClr val="accent6"/>
                </a:solidFill>
                <a:latin typeface="Segoe Print" pitchFamily="2" charset="0"/>
              </a:rPr>
              <a:t> (</a:t>
            </a:r>
            <a:r>
              <a:rPr lang="en-US" sz="1400" b="1" dirty="0">
                <a:solidFill>
                  <a:schemeClr val="accent6"/>
                </a:solidFill>
                <a:latin typeface="Segoe Print" pitchFamily="2" charset="0"/>
              </a:rPr>
              <a:t>2018</a:t>
            </a:r>
            <a:r>
              <a:rPr lang="hr-HR" sz="1400" b="1" dirty="0">
                <a:solidFill>
                  <a:schemeClr val="accent6"/>
                </a:solidFill>
                <a:latin typeface="Segoe Print" pitchFamily="2" charset="0"/>
              </a:rPr>
              <a:t>).</a:t>
            </a:r>
            <a:endParaRPr lang="en-US" sz="14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60608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defRPr/>
            </a:pPr>
            <a:r>
              <a:rPr lang="hr-HR" sz="2000" dirty="0">
                <a:latin typeface="Segoe Print" pitchFamily="2" charset="0"/>
              </a:rPr>
              <a:t>kalibracija cjenovne strategije provodi se na temelju:</a:t>
            </a:r>
          </a:p>
          <a:p>
            <a:pPr lvl="1">
              <a:lnSpc>
                <a:spcPct val="110000"/>
              </a:lnSpc>
              <a:spcAft>
                <a:spcPts val="1000"/>
              </a:spcAft>
              <a:defRPr/>
            </a:pPr>
            <a:r>
              <a:rPr lang="hr-HR" sz="1800" dirty="0">
                <a:latin typeface="Segoe Print" pitchFamily="2" charset="0"/>
              </a:rPr>
              <a:t>dokazane vrijednosti</a:t>
            </a:r>
          </a:p>
          <a:p>
            <a:pPr lvl="1">
              <a:lnSpc>
                <a:spcPct val="110000"/>
              </a:lnSpc>
              <a:spcAft>
                <a:spcPts val="1000"/>
              </a:spcAft>
              <a:defRPr/>
            </a:pPr>
            <a:r>
              <a:rPr lang="hr-HR" sz="1800" dirty="0">
                <a:latin typeface="Segoe Print" pitchFamily="2" charset="0"/>
              </a:rPr>
              <a:t>stanja tržišta</a:t>
            </a:r>
          </a:p>
          <a:p>
            <a:pPr lvl="1">
              <a:lnSpc>
                <a:spcPct val="110000"/>
              </a:lnSpc>
              <a:spcAft>
                <a:spcPts val="1000"/>
              </a:spcAft>
              <a:defRPr/>
            </a:pPr>
            <a:r>
              <a:rPr lang="hr-HR" sz="1800" dirty="0">
                <a:latin typeface="Segoe Print" pitchFamily="2" charset="0"/>
              </a:rPr>
              <a:t>kompetitivnih tržišnih sila i</a:t>
            </a:r>
          </a:p>
          <a:p>
            <a:pPr lvl="1">
              <a:lnSpc>
                <a:spcPct val="110000"/>
              </a:lnSpc>
              <a:spcAft>
                <a:spcPts val="1000"/>
              </a:spcAft>
              <a:defRPr/>
            </a:pPr>
            <a:r>
              <a:rPr lang="hr-HR" sz="1800" dirty="0">
                <a:latin typeface="Segoe Print" pitchFamily="2" charset="0"/>
              </a:rPr>
              <a:t>plana pristupa tržištu na način da se iskoristi prednost prvog pokretača (</a:t>
            </a:r>
            <a:r>
              <a:rPr lang="hr-HR" sz="1800" dirty="0" err="1">
                <a:latin typeface="Segoe Print" pitchFamily="2" charset="0"/>
              </a:rPr>
              <a:t>Whittington</a:t>
            </a:r>
            <a:r>
              <a:rPr lang="hr-HR" sz="1800" dirty="0">
                <a:latin typeface="Segoe Print" pitchFamily="2" charset="0"/>
              </a:rPr>
              <a:t>, 2018)</a:t>
            </a:r>
          </a:p>
          <a:p>
            <a:pPr>
              <a:lnSpc>
                <a:spcPct val="110000"/>
              </a:lnSpc>
              <a:spcAft>
                <a:spcPts val="1000"/>
              </a:spcAft>
              <a:defRPr/>
            </a:pPr>
            <a:r>
              <a:rPr lang="hr-HR" sz="2000" dirty="0">
                <a:latin typeface="Segoe Print" pitchFamily="2" charset="0"/>
              </a:rPr>
              <a:t>u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nekim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slučajevima</a:t>
            </a:r>
            <a:r>
              <a:rPr lang="en-US" sz="2000" dirty="0">
                <a:latin typeface="Segoe Print" pitchFamily="2" charset="0"/>
              </a:rPr>
              <a:t>, </a:t>
            </a:r>
            <a:r>
              <a:rPr lang="en-US" sz="2000" dirty="0" err="1">
                <a:latin typeface="Segoe Print" pitchFamily="2" charset="0"/>
              </a:rPr>
              <a:t>ima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smisla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prilagoditi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razine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cijene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specifičnim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tržišnim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segmentima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i</a:t>
            </a:r>
            <a:r>
              <a:rPr lang="en-US" sz="2000" dirty="0">
                <a:latin typeface="Segoe Print" pitchFamily="2" charset="0"/>
              </a:rPr>
              <a:t> </a:t>
            </a:r>
            <a:r>
              <a:rPr lang="en-US" sz="2000" dirty="0" err="1">
                <a:latin typeface="Segoe Print" pitchFamily="2" charset="0"/>
              </a:rPr>
              <a:t>situacijama</a:t>
            </a:r>
            <a:endParaRPr lang="hr-HR" sz="2000" dirty="0">
              <a:latin typeface="Segoe Prin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Kalibracija cjenovne strategije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2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Most Valuable Brands | P&amp;BC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2645546" y="2905780"/>
            <a:ext cx="89823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4400" b="1" dirty="0">
                <a:solidFill>
                  <a:prstClr val="black"/>
                </a:solidFill>
                <a:latin typeface="Segoe Print" pitchFamily="2" charset="0"/>
              </a:rPr>
              <a:t>Inovacija u dohvaćanju vrijednosti</a:t>
            </a:r>
            <a:endParaRPr lang="en-US" sz="4400" b="1" dirty="0">
              <a:solidFill>
                <a:prstClr val="black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defRPr/>
            </a:pPr>
            <a:r>
              <a:rPr lang="hr-HR" sz="2400" dirty="0">
                <a:latin typeface="Segoe Print" pitchFamily="2" charset="0"/>
              </a:rPr>
              <a:t>d</a:t>
            </a:r>
            <a:r>
              <a:rPr lang="en-US" sz="2400" dirty="0" err="1">
                <a:latin typeface="Segoe Print" pitchFamily="2" charset="0"/>
              </a:rPr>
              <a:t>ohvaćanje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vrijednosti</a:t>
            </a:r>
            <a:r>
              <a:rPr lang="en-US" sz="2400" dirty="0">
                <a:latin typeface="Segoe Print" pitchFamily="2" charset="0"/>
              </a:rPr>
              <a:t> (</a:t>
            </a:r>
            <a:r>
              <a:rPr lang="en-US" sz="2400" dirty="0" err="1">
                <a:latin typeface="Segoe Print" pitchFamily="2" charset="0"/>
              </a:rPr>
              <a:t>sposobnost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tvrtke</a:t>
            </a:r>
            <a:r>
              <a:rPr lang="en-US" sz="2400" dirty="0">
                <a:latin typeface="Segoe Print" pitchFamily="2" charset="0"/>
              </a:rPr>
              <a:t> da </a:t>
            </a:r>
            <a:r>
              <a:rPr lang="en-US" sz="2400" dirty="0" err="1">
                <a:latin typeface="Segoe Print" pitchFamily="2" charset="0"/>
              </a:rPr>
              <a:t>ostvaruje</a:t>
            </a:r>
            <a:r>
              <a:rPr lang="en-US" sz="2400" dirty="0">
                <a:latin typeface="Segoe Print" pitchFamily="2" charset="0"/>
              </a:rPr>
              <a:t> profit </a:t>
            </a:r>
            <a:r>
              <a:rPr lang="en-US" sz="2400" dirty="0" err="1">
                <a:latin typeface="Segoe Print" pitchFamily="2" charset="0"/>
              </a:rPr>
              <a:t>iz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vlastitih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transakcija</a:t>
            </a:r>
            <a:r>
              <a:rPr lang="en-US" sz="2400" dirty="0">
                <a:latin typeface="Segoe Print" pitchFamily="2" charset="0"/>
              </a:rPr>
              <a:t>) </a:t>
            </a:r>
            <a:r>
              <a:rPr lang="en-US" sz="2400" dirty="0" err="1">
                <a:latin typeface="Segoe Print" pitchFamily="2" charset="0"/>
              </a:rPr>
              <a:t>jedno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hr-HR" sz="2400" dirty="0">
                <a:latin typeface="Segoe Print" pitchFamily="2" charset="0"/>
              </a:rPr>
              <a:t>je </a:t>
            </a:r>
            <a:r>
              <a:rPr lang="en-US" sz="2400" dirty="0">
                <a:latin typeface="Segoe Print" pitchFamily="2" charset="0"/>
              </a:rPr>
              <a:t>od </a:t>
            </a:r>
            <a:r>
              <a:rPr lang="en-US" sz="2400" dirty="0" err="1">
                <a:latin typeface="Segoe Print" pitchFamily="2" charset="0"/>
              </a:rPr>
              <a:t>najzanimljivijih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aspekata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poslovanja</a:t>
            </a:r>
            <a:r>
              <a:rPr lang="en-US" sz="2400" dirty="0">
                <a:latin typeface="Segoe Print" pitchFamily="2" charset="0"/>
              </a:rPr>
              <a:t> </a:t>
            </a:r>
            <a:endParaRPr lang="hr-HR" sz="2400" dirty="0">
              <a:latin typeface="Segoe Print" pitchFamily="2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  <a:defRPr/>
            </a:pPr>
            <a:r>
              <a:rPr lang="hr-HR" sz="2400" dirty="0">
                <a:latin typeface="Segoe Print" pitchFamily="2" charset="0"/>
              </a:rPr>
              <a:t>u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svojoj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knjizi</a:t>
            </a:r>
            <a:r>
              <a:rPr lang="en-US" sz="2400" dirty="0">
                <a:latin typeface="Segoe Print" pitchFamily="2" charset="0"/>
              </a:rPr>
              <a:t>, </a:t>
            </a:r>
            <a:r>
              <a:rPr lang="en-US" sz="2400" i="1" dirty="0">
                <a:latin typeface="Segoe Print" pitchFamily="2" charset="0"/>
              </a:rPr>
              <a:t>Zero to One</a:t>
            </a:r>
            <a:r>
              <a:rPr lang="en-US" sz="2400" dirty="0">
                <a:latin typeface="Segoe Print" pitchFamily="2" charset="0"/>
              </a:rPr>
              <a:t>, Thiel </a:t>
            </a:r>
            <a:r>
              <a:rPr lang="en-US" sz="2400" dirty="0" err="1">
                <a:latin typeface="Segoe Print" pitchFamily="2" charset="0"/>
              </a:rPr>
              <a:t>kaže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hr-HR" sz="2400" dirty="0">
                <a:latin typeface="Segoe Print" pitchFamily="2" charset="0"/>
              </a:rPr>
              <a:t>da </a:t>
            </a:r>
            <a:r>
              <a:rPr lang="en-US" sz="2400" dirty="0">
                <a:latin typeface="Segoe Print" pitchFamily="2" charset="0"/>
              </a:rPr>
              <a:t>“</a:t>
            </a:r>
            <a:r>
              <a:rPr lang="hr-HR" sz="2400" dirty="0">
                <a:latin typeface="Segoe Print" pitchFamily="2" charset="0"/>
              </a:rPr>
              <a:t>(…) </a:t>
            </a:r>
            <a:r>
              <a:rPr lang="en-US" sz="2400" i="1" dirty="0" err="1">
                <a:latin typeface="Segoe Print" pitchFamily="2" charset="0"/>
              </a:rPr>
              <a:t>kompanija</a:t>
            </a:r>
            <a:r>
              <a:rPr lang="en-US" sz="2400" i="1" dirty="0">
                <a:latin typeface="Segoe Print" pitchFamily="2" charset="0"/>
              </a:rPr>
              <a:t> </a:t>
            </a:r>
            <a:r>
              <a:rPr lang="en-US" sz="2400" i="1" dirty="0" err="1">
                <a:latin typeface="Segoe Print" pitchFamily="2" charset="0"/>
              </a:rPr>
              <a:t>može</a:t>
            </a:r>
            <a:r>
              <a:rPr lang="en-US" sz="2400" i="1" dirty="0">
                <a:latin typeface="Segoe Print" pitchFamily="2" charset="0"/>
              </a:rPr>
              <a:t> </a:t>
            </a:r>
            <a:r>
              <a:rPr lang="en-US" sz="2400" i="1" dirty="0" err="1">
                <a:latin typeface="Segoe Print" pitchFamily="2" charset="0"/>
              </a:rPr>
              <a:t>stvarati</a:t>
            </a:r>
            <a:r>
              <a:rPr lang="en-US" sz="2400" i="1" dirty="0">
                <a:latin typeface="Segoe Print" pitchFamily="2" charset="0"/>
              </a:rPr>
              <a:t> </a:t>
            </a:r>
            <a:r>
              <a:rPr lang="en-US" sz="2400" i="1" dirty="0" err="1">
                <a:latin typeface="Segoe Print" pitchFamily="2" charset="0"/>
              </a:rPr>
              <a:t>dosta</a:t>
            </a:r>
            <a:r>
              <a:rPr lang="en-US" sz="2400" i="1" dirty="0">
                <a:latin typeface="Segoe Print" pitchFamily="2" charset="0"/>
              </a:rPr>
              <a:t> </a:t>
            </a:r>
            <a:r>
              <a:rPr lang="en-US" sz="2400" i="1" dirty="0" err="1">
                <a:latin typeface="Segoe Print" pitchFamily="2" charset="0"/>
              </a:rPr>
              <a:t>vrijednosti</a:t>
            </a:r>
            <a:r>
              <a:rPr lang="en-US" sz="2400" i="1" dirty="0">
                <a:latin typeface="Segoe Print" pitchFamily="2" charset="0"/>
              </a:rPr>
              <a:t> bez da </a:t>
            </a:r>
            <a:r>
              <a:rPr lang="en-US" sz="2400" i="1" dirty="0" err="1">
                <a:latin typeface="Segoe Print" pitchFamily="2" charset="0"/>
              </a:rPr>
              <a:t>sama</a:t>
            </a:r>
            <a:r>
              <a:rPr lang="en-US" sz="2400" i="1" dirty="0">
                <a:latin typeface="Segoe Print" pitchFamily="2" charset="0"/>
              </a:rPr>
              <a:t> </a:t>
            </a:r>
            <a:r>
              <a:rPr lang="en-US" sz="2400" i="1" dirty="0" err="1">
                <a:latin typeface="Segoe Print" pitchFamily="2" charset="0"/>
              </a:rPr>
              <a:t>bude</a:t>
            </a:r>
            <a:r>
              <a:rPr lang="en-US" sz="2400" i="1" dirty="0">
                <a:latin typeface="Segoe Print" pitchFamily="2" charset="0"/>
              </a:rPr>
              <a:t> </a:t>
            </a:r>
            <a:r>
              <a:rPr lang="en-US" sz="2400" i="1" dirty="0" err="1">
                <a:latin typeface="Segoe Print" pitchFamily="2" charset="0"/>
              </a:rPr>
              <a:t>vrijedna</a:t>
            </a:r>
            <a:r>
              <a:rPr lang="en-US" sz="2400" i="1" dirty="0">
                <a:latin typeface="Segoe Print" pitchFamily="2" charset="0"/>
              </a:rPr>
              <a:t>. </a:t>
            </a:r>
            <a:r>
              <a:rPr lang="en-US" sz="2400" i="1" dirty="0" err="1">
                <a:latin typeface="Segoe Print" pitchFamily="2" charset="0"/>
              </a:rPr>
              <a:t>Stvaranje</a:t>
            </a:r>
            <a:r>
              <a:rPr lang="en-US" sz="2400" i="1" dirty="0">
                <a:latin typeface="Segoe Print" pitchFamily="2" charset="0"/>
              </a:rPr>
              <a:t> </a:t>
            </a:r>
            <a:r>
              <a:rPr lang="en-US" sz="2400" i="1" dirty="0" err="1">
                <a:latin typeface="Segoe Print" pitchFamily="2" charset="0"/>
              </a:rPr>
              <a:t>vrijednosti</a:t>
            </a:r>
            <a:r>
              <a:rPr lang="en-US" sz="2400" i="1" dirty="0">
                <a:latin typeface="Segoe Print" pitchFamily="2" charset="0"/>
              </a:rPr>
              <a:t> </a:t>
            </a:r>
            <a:r>
              <a:rPr lang="en-US" sz="2400" i="1" dirty="0" err="1">
                <a:latin typeface="Segoe Print" pitchFamily="2" charset="0"/>
              </a:rPr>
              <a:t>nije</a:t>
            </a:r>
            <a:r>
              <a:rPr lang="en-US" sz="2400" i="1" dirty="0">
                <a:latin typeface="Segoe Print" pitchFamily="2" charset="0"/>
              </a:rPr>
              <a:t> </a:t>
            </a:r>
            <a:r>
              <a:rPr lang="en-US" sz="2400" i="1" dirty="0" err="1">
                <a:latin typeface="Segoe Print" pitchFamily="2" charset="0"/>
              </a:rPr>
              <a:t>dovoljno</a:t>
            </a:r>
            <a:r>
              <a:rPr lang="en-US" sz="2400" i="1" dirty="0">
                <a:latin typeface="Segoe Print" pitchFamily="2" charset="0"/>
              </a:rPr>
              <a:t> – </a:t>
            </a:r>
            <a:r>
              <a:rPr lang="en-US" sz="2400" i="1" dirty="0" err="1">
                <a:latin typeface="Segoe Print" pitchFamily="2" charset="0"/>
              </a:rPr>
              <a:t>morate</a:t>
            </a:r>
            <a:r>
              <a:rPr lang="en-US" sz="2400" i="1" dirty="0">
                <a:latin typeface="Segoe Print" pitchFamily="2" charset="0"/>
              </a:rPr>
              <a:t> </a:t>
            </a:r>
            <a:r>
              <a:rPr lang="en-US" sz="2400" i="1" dirty="0" err="1">
                <a:latin typeface="Segoe Print" pitchFamily="2" charset="0"/>
              </a:rPr>
              <a:t>dohvatiti</a:t>
            </a:r>
            <a:r>
              <a:rPr lang="en-US" sz="2400" i="1" dirty="0">
                <a:latin typeface="Segoe Print" pitchFamily="2" charset="0"/>
              </a:rPr>
              <a:t> </a:t>
            </a:r>
            <a:r>
              <a:rPr lang="en-US" sz="2400" i="1" dirty="0" err="1">
                <a:latin typeface="Segoe Print" pitchFamily="2" charset="0"/>
              </a:rPr>
              <a:t>dio</a:t>
            </a:r>
            <a:r>
              <a:rPr lang="en-US" sz="2400" i="1" dirty="0">
                <a:latin typeface="Segoe Print" pitchFamily="2" charset="0"/>
              </a:rPr>
              <a:t> </a:t>
            </a:r>
            <a:r>
              <a:rPr lang="en-US" sz="2400" i="1" dirty="0" err="1">
                <a:latin typeface="Segoe Print" pitchFamily="2" charset="0"/>
              </a:rPr>
              <a:t>vrijednosti</a:t>
            </a:r>
            <a:r>
              <a:rPr lang="en-US" sz="2400" i="1" dirty="0">
                <a:latin typeface="Segoe Print" pitchFamily="2" charset="0"/>
              </a:rPr>
              <a:t> </a:t>
            </a:r>
            <a:r>
              <a:rPr lang="en-US" sz="2400" i="1" dirty="0" err="1">
                <a:latin typeface="Segoe Print" pitchFamily="2" charset="0"/>
              </a:rPr>
              <a:t>koju</a:t>
            </a:r>
            <a:r>
              <a:rPr lang="en-US" sz="2400" i="1" dirty="0">
                <a:latin typeface="Segoe Print" pitchFamily="2" charset="0"/>
              </a:rPr>
              <a:t> </a:t>
            </a:r>
            <a:r>
              <a:rPr lang="en-US" sz="2400" i="1" dirty="0" err="1">
                <a:latin typeface="Segoe Print" pitchFamily="2" charset="0"/>
              </a:rPr>
              <a:t>stvarate</a:t>
            </a:r>
            <a:r>
              <a:rPr lang="hr-HR" sz="2400" i="1" dirty="0">
                <a:latin typeface="Segoe Print" pitchFamily="2" charset="0"/>
              </a:rPr>
              <a:t>.”</a:t>
            </a:r>
            <a:r>
              <a:rPr lang="en-US" sz="2400" i="1" dirty="0">
                <a:latin typeface="Segoe Print" pitchFamily="2" charset="0"/>
              </a:rPr>
              <a:t> </a:t>
            </a:r>
            <a:endParaRPr lang="hr-HR" sz="1800" i="1" dirty="0">
              <a:solidFill>
                <a:schemeClr val="accent2"/>
              </a:solidFill>
              <a:latin typeface="Segoe Prin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Inovacija u dohvaćanju vrijednosti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defRPr/>
            </a:pPr>
            <a:r>
              <a:rPr lang="hr-HR" dirty="0">
                <a:latin typeface="Segoe Print" pitchFamily="2" charset="0"/>
              </a:rPr>
              <a:t>Stefan Michel objasnio je u svom članku </a:t>
            </a:r>
            <a:r>
              <a:rPr lang="hr-HR" i="1" dirty="0">
                <a:latin typeface="Segoe Print" pitchFamily="2" charset="0"/>
              </a:rPr>
              <a:t>“Dohvatite više vrijednosti”</a:t>
            </a:r>
            <a:r>
              <a:rPr lang="hr-HR" dirty="0">
                <a:latin typeface="Segoe Print" pitchFamily="2" charset="0"/>
              </a:rPr>
              <a:t>, objavljenom u Harvard Business </a:t>
            </a:r>
            <a:r>
              <a:rPr lang="hr-HR" dirty="0" err="1">
                <a:latin typeface="Segoe Print" pitchFamily="2" charset="0"/>
              </a:rPr>
              <a:t>Reviewu</a:t>
            </a:r>
            <a:r>
              <a:rPr lang="hr-HR" dirty="0">
                <a:latin typeface="Segoe Print" pitchFamily="2" charset="0"/>
              </a:rPr>
              <a:t>, da su u digitalnoj okolini važne obje vrste inovacija:</a:t>
            </a:r>
          </a:p>
          <a:p>
            <a:pPr lvl="2">
              <a:lnSpc>
                <a:spcPct val="110000"/>
              </a:lnSpc>
              <a:spcAft>
                <a:spcPts val="1000"/>
              </a:spcAft>
              <a:defRPr/>
            </a:pPr>
            <a:r>
              <a:rPr lang="hr-HR" sz="2800" dirty="0">
                <a:latin typeface="Segoe Print" pitchFamily="2" charset="0"/>
              </a:rPr>
              <a:t>inovacija u kreiranje vrijednosti i</a:t>
            </a:r>
          </a:p>
          <a:p>
            <a:pPr lvl="2">
              <a:lnSpc>
                <a:spcPct val="110000"/>
              </a:lnSpc>
              <a:spcAft>
                <a:spcPts val="1000"/>
              </a:spcAft>
              <a:defRPr/>
            </a:pPr>
            <a:r>
              <a:rPr lang="hr-HR" sz="2800" dirty="0">
                <a:latin typeface="Segoe Print" pitchFamily="2" charset="0"/>
              </a:rPr>
              <a:t>inovacija u dohvaćanje vrijednosti.</a:t>
            </a:r>
          </a:p>
          <a:p>
            <a:pPr>
              <a:lnSpc>
                <a:spcPct val="110000"/>
              </a:lnSpc>
              <a:spcAft>
                <a:spcPts val="1000"/>
              </a:spcAft>
              <a:defRPr/>
            </a:pPr>
            <a:endParaRPr lang="hr-HR" dirty="0">
              <a:latin typeface="Segoe Prin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Dohvatite više vrijednosti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utoShape 2" descr="Most Valuable Brands | P&amp;BC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2483621" y="2246755"/>
            <a:ext cx="89823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4400" b="1" dirty="0">
                <a:solidFill>
                  <a:prstClr val="black"/>
                </a:solidFill>
                <a:latin typeface="Segoe Print" pitchFamily="2" charset="0"/>
              </a:rPr>
              <a:t>Postavljanje strategije dohvaćanja vrijednosti</a:t>
            </a:r>
            <a:endParaRPr lang="en-US" sz="4400" b="1" dirty="0">
              <a:solidFill>
                <a:prstClr val="black"/>
              </a:solidFill>
              <a:latin typeface="Segoe Print" pitchFamily="2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GB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defRPr/>
            </a:pPr>
            <a:r>
              <a:rPr lang="hr-HR" sz="2400" dirty="0">
                <a:latin typeface="Segoe Print" pitchFamily="2" charset="0"/>
              </a:rPr>
              <a:t>Facebook</a:t>
            </a:r>
          </a:p>
          <a:p>
            <a:pPr>
              <a:lnSpc>
                <a:spcPct val="110000"/>
              </a:lnSpc>
              <a:spcAft>
                <a:spcPts val="1000"/>
              </a:spcAft>
              <a:defRPr/>
            </a:pPr>
            <a:r>
              <a:rPr lang="hr-HR" sz="2400" dirty="0">
                <a:latin typeface="Segoe Print" pitchFamily="2" charset="0"/>
              </a:rPr>
              <a:t>n</a:t>
            </a:r>
            <a:r>
              <a:rPr lang="en-US" sz="2400" dirty="0">
                <a:latin typeface="Segoe Print" pitchFamily="2" charset="0"/>
              </a:rPr>
              <a:t>a </a:t>
            </a:r>
            <a:r>
              <a:rPr lang="en-US" sz="2400" dirty="0" err="1">
                <a:latin typeface="Segoe Print" pitchFamily="2" charset="0"/>
              </a:rPr>
              <a:t>primjer</a:t>
            </a:r>
            <a:r>
              <a:rPr lang="en-US" sz="2400" dirty="0">
                <a:latin typeface="Segoe Print" pitchFamily="2" charset="0"/>
              </a:rPr>
              <a:t>, Michel </a:t>
            </a:r>
            <a:r>
              <a:rPr lang="en-US" sz="2400" dirty="0" err="1">
                <a:latin typeface="Segoe Print" pitchFamily="2" charset="0"/>
              </a:rPr>
              <a:t>objašnjava</a:t>
            </a:r>
            <a:r>
              <a:rPr lang="en-US" sz="2400" dirty="0">
                <a:latin typeface="Segoe Print" pitchFamily="2" charset="0"/>
              </a:rPr>
              <a:t> da Facebook </a:t>
            </a:r>
            <a:r>
              <a:rPr lang="en-US" sz="2400" dirty="0" err="1">
                <a:latin typeface="Segoe Print" pitchFamily="2" charset="0"/>
              </a:rPr>
              <a:t>ima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neospornu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sposobnost</a:t>
            </a:r>
            <a:r>
              <a:rPr lang="en-US" sz="2400" dirty="0">
                <a:latin typeface="Segoe Print" pitchFamily="2" charset="0"/>
              </a:rPr>
              <a:t> da </a:t>
            </a:r>
            <a:r>
              <a:rPr lang="en-US" sz="2400" dirty="0" err="1">
                <a:latin typeface="Segoe Print" pitchFamily="2" charset="0"/>
              </a:rPr>
              <a:t>stvori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vrijednost</a:t>
            </a:r>
            <a:r>
              <a:rPr lang="en-US" sz="2400" dirty="0">
                <a:latin typeface="Segoe Print" pitchFamily="2" charset="0"/>
              </a:rPr>
              <a:t> za </a:t>
            </a:r>
            <a:r>
              <a:rPr lang="en-US" sz="2400" dirty="0" err="1">
                <a:latin typeface="Segoe Print" pitchFamily="2" charset="0"/>
              </a:rPr>
              <a:t>svoje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korisnike</a:t>
            </a:r>
            <a:endParaRPr lang="hr-HR" sz="2400" dirty="0">
              <a:latin typeface="Segoe Print" pitchFamily="2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  <a:defRPr/>
            </a:pPr>
            <a:r>
              <a:rPr lang="hr-HR" sz="2400" dirty="0">
                <a:latin typeface="Segoe Print" pitchFamily="2" charset="0"/>
              </a:rPr>
              <a:t>s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druge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strane</a:t>
            </a:r>
            <a:r>
              <a:rPr lang="en-US" sz="2400" dirty="0">
                <a:latin typeface="Segoe Print" pitchFamily="2" charset="0"/>
              </a:rPr>
              <a:t>, </a:t>
            </a:r>
            <a:r>
              <a:rPr lang="en-US" sz="2400" dirty="0" err="1">
                <a:latin typeface="Segoe Print" pitchFamily="2" charset="0"/>
              </a:rPr>
              <a:t>volatilna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cijena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dionica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Facebooka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potvrđuje</a:t>
            </a:r>
            <a:r>
              <a:rPr lang="en-US" sz="2400" dirty="0">
                <a:latin typeface="Segoe Print" pitchFamily="2" charset="0"/>
              </a:rPr>
              <a:t> da je </a:t>
            </a:r>
            <a:r>
              <a:rPr lang="en-US" sz="2400" dirty="0" err="1">
                <a:latin typeface="Segoe Print" pitchFamily="2" charset="0"/>
              </a:rPr>
              <a:t>kompanija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shvatila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kako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dohvatiti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dovoljno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vrijednosti</a:t>
            </a:r>
            <a:r>
              <a:rPr lang="en-US" sz="2400" dirty="0">
                <a:latin typeface="Segoe Print" pitchFamily="2" charset="0"/>
              </a:rPr>
              <a:t> da </a:t>
            </a:r>
            <a:r>
              <a:rPr lang="en-US" sz="2400" dirty="0" err="1">
                <a:latin typeface="Segoe Print" pitchFamily="2" charset="0"/>
              </a:rPr>
              <a:t>opravda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svoju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značajnu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tržišnu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kapitalizaciju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i</a:t>
            </a:r>
            <a:r>
              <a:rPr lang="en-US" sz="2400" dirty="0">
                <a:latin typeface="Segoe Print" pitchFamily="2" charset="0"/>
              </a:rPr>
              <a:t> P/E </a:t>
            </a:r>
            <a:r>
              <a:rPr lang="en-US" sz="2400" dirty="0" err="1">
                <a:latin typeface="Segoe Print" pitchFamily="2" charset="0"/>
              </a:rPr>
              <a:t>pokazatelj</a:t>
            </a:r>
            <a:endParaRPr lang="en-US" sz="2400" dirty="0">
              <a:latin typeface="Segoe Prin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Dohvatite više vrijednosti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2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1485900" y="434141"/>
            <a:ext cx="8053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egoe Print" pitchFamily="2" charset="0"/>
              </a:rPr>
              <a:t>15 </a:t>
            </a:r>
            <a:r>
              <a:rPr lang="hr-HR" sz="2000" b="1" dirty="0">
                <a:solidFill>
                  <a:schemeClr val="accent6"/>
                </a:solidFill>
                <a:latin typeface="Segoe Print" pitchFamily="2" charset="0"/>
              </a:rPr>
              <a:t>različitih načina kako dohvatiti veću vrijednost od trenutnog tvrtkinog potencijala stvaranja vrijednosti</a:t>
            </a:r>
            <a:endParaRPr lang="en-US" sz="20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5DFB22-3491-445A-A54E-94E15E5A5571}"/>
              </a:ext>
            </a:extLst>
          </p:cNvPr>
          <p:cNvSpPr txBox="1"/>
          <p:nvPr/>
        </p:nvSpPr>
        <p:spPr>
          <a:xfrm>
            <a:off x="1779951" y="6092431"/>
            <a:ext cx="6110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chemeClr val="accent6"/>
                </a:solidFill>
                <a:latin typeface="Segoe Print" pitchFamily="2" charset="0"/>
              </a:rPr>
              <a:t>Izvor</a:t>
            </a:r>
            <a:r>
              <a:rPr lang="en-US" sz="1400" b="1" dirty="0">
                <a:solidFill>
                  <a:schemeClr val="accent6"/>
                </a:solidFill>
                <a:latin typeface="Segoe Print" pitchFamily="2" charset="0"/>
              </a:rPr>
              <a:t>: Michel (2014)</a:t>
            </a:r>
            <a:r>
              <a:rPr lang="hr-HR" sz="1400" b="1" dirty="0">
                <a:solidFill>
                  <a:schemeClr val="accent6"/>
                </a:solidFill>
                <a:latin typeface="Segoe Print" pitchFamily="2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13926"/>
              </p:ext>
            </p:extLst>
          </p:nvPr>
        </p:nvGraphicFramePr>
        <p:xfrm>
          <a:off x="1828800" y="1295915"/>
          <a:ext cx="9186863" cy="4804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15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2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59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4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69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Inovacijska kategorija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Inovacijska strategija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Primjeri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450">
                <a:tc rowSpan="5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mijenjanje cjenovnih mehanizama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vrijednosna strategija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Bossard's Ecosyn-Lubric Fasterners</a:t>
                      </a:r>
                      <a:endParaRPr lang="en-US" sz="1400" b="1" kern="120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aukcijska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Google </a:t>
                      </a: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AdWords</a:t>
                      </a: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 (Google </a:t>
                      </a: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Ads</a:t>
                      </a: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personalizirane tablice na automobilima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cjenovna strategija temeljena na potražnji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Berliner</a:t>
                      </a: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Republik</a:t>
                      </a: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Restaurant's</a:t>
                      </a: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Beer</a:t>
                      </a: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 Exchange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„navedi svoju cijenu”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Priceline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„plati koliko želiš”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Panera</a:t>
                      </a: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Bread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327"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mijenjanje platiše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dvostrani tržišni model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20 </a:t>
                      </a: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Minuten</a:t>
                      </a: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Cardea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mijenjanje platiše u vrijednosnom smislu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Carbon</a:t>
                      </a: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 for Water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7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interno budžetiranje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IMD programi obrazovanja za menadžera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7048"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mijenjanje nositelja cijene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mijenjanje nositelja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Netflix</a:t>
                      </a: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Nespresso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7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skupina proizvoda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telekomunikacije, aviokompanije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7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all-inclusive</a:t>
                      </a: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 ponuda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kruzeri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2900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 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mijenjanje vremenskog horizonta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temeljno određivanje cijena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Gillette, </a:t>
                      </a: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Schindler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1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Ročnice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robne burze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2900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mijenjanje segmenta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targetirano</a:t>
                      </a: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 određivanje troškova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 err="1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Xiametar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7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samo segmentiranje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kuponi za namirnice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55529" marR="5552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1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hr-HR" sz="2400" dirty="0">
                <a:latin typeface="Segoe Print" pitchFamily="2" charset="0"/>
              </a:rPr>
              <a:t>tehnološki razvoj može olakšati razvoj poslovnih modela (</a:t>
            </a:r>
            <a:r>
              <a:rPr lang="en-US" sz="2400" dirty="0">
                <a:latin typeface="Segoe Print" pitchFamily="2" charset="0"/>
              </a:rPr>
              <a:t>Baden-Fuller </a:t>
            </a:r>
            <a:r>
              <a:rPr lang="hr-HR" sz="2400" dirty="0">
                <a:latin typeface="Segoe Print" pitchFamily="2" charset="0"/>
              </a:rPr>
              <a:t>i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Haefliger</a:t>
            </a:r>
            <a:r>
              <a:rPr lang="hr-HR" sz="2400" dirty="0">
                <a:latin typeface="Segoe Print" pitchFamily="2" charset="0"/>
              </a:rPr>
              <a:t>, </a:t>
            </a:r>
            <a:r>
              <a:rPr lang="en-US" sz="2400" dirty="0">
                <a:latin typeface="Segoe Print" pitchFamily="2" charset="0"/>
              </a:rPr>
              <a:t>2013) </a:t>
            </a:r>
            <a:endParaRPr lang="hr-HR" sz="2400" dirty="0">
              <a:latin typeface="Segoe Print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hr-HR" sz="2400" dirty="0">
                <a:latin typeface="Segoe Print" pitchFamily="2" charset="0"/>
              </a:rPr>
              <a:t>u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isto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vrijeme</a:t>
            </a:r>
            <a:r>
              <a:rPr lang="en-US" sz="2400" dirty="0">
                <a:latin typeface="Segoe Print" pitchFamily="2" charset="0"/>
              </a:rPr>
              <a:t>, </a:t>
            </a:r>
            <a:r>
              <a:rPr lang="en-US" sz="2400" dirty="0" err="1">
                <a:latin typeface="Segoe Print" pitchFamily="2" charset="0"/>
              </a:rPr>
              <a:t>inovacije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poslovnih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modela</a:t>
            </a:r>
            <a:r>
              <a:rPr lang="en-US" sz="2400" dirty="0">
                <a:latin typeface="Segoe Print" pitchFamily="2" charset="0"/>
              </a:rPr>
              <a:t> ne </a:t>
            </a:r>
            <a:r>
              <a:rPr lang="en-US" sz="2400" dirty="0" err="1">
                <a:latin typeface="Segoe Print" pitchFamily="2" charset="0"/>
              </a:rPr>
              <a:t>moraju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biti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povezane</a:t>
            </a:r>
            <a:r>
              <a:rPr lang="en-US" sz="2400" dirty="0">
                <a:latin typeface="Segoe Print" pitchFamily="2" charset="0"/>
              </a:rPr>
              <a:t> s </a:t>
            </a:r>
            <a:r>
              <a:rPr lang="en-US" sz="2400" dirty="0" err="1">
                <a:latin typeface="Segoe Print" pitchFamily="2" charset="0"/>
              </a:rPr>
              <a:t>tehnološkim</a:t>
            </a:r>
            <a:r>
              <a:rPr lang="en-US" sz="2400" dirty="0">
                <a:latin typeface="Segoe Print" pitchFamily="2" charset="0"/>
              </a:rPr>
              <a:t> </a:t>
            </a:r>
            <a:r>
              <a:rPr lang="en-US" sz="2400" dirty="0" err="1">
                <a:latin typeface="Segoe Print" pitchFamily="2" charset="0"/>
              </a:rPr>
              <a:t>napretkom</a:t>
            </a:r>
            <a:endParaRPr lang="hr-HR" sz="2400" dirty="0">
              <a:latin typeface="Segoe Print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hr-HR" sz="2400" dirty="0">
                <a:latin typeface="Segoe Print" pitchFamily="2" charset="0"/>
              </a:rPr>
              <a:t>općenito, poslovni se modeli i tehnologija uglavnom isprepliću</a:t>
            </a:r>
            <a:endParaRPr lang="hr-HR" sz="2000" dirty="0">
              <a:latin typeface="Segoe Prin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Digitalni poslovni modeli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hr-HR" sz="2000" dirty="0">
                <a:latin typeface="Segoe Print" pitchFamily="2" charset="0"/>
              </a:rPr>
              <a:t>Amazon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hr-HR" sz="2000" dirty="0">
                <a:latin typeface="Segoe Print" pitchFamily="2" charset="0"/>
              </a:rPr>
              <a:t>Kada je osnovan Amazon 1995. godine primijenjena je nova tehnologija kako bi tradicionalni poslovni model, koji je uveo Sears Roebuck, funkcionirao za narudžbu knjiga.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hr-HR" sz="2000" dirty="0">
                <a:latin typeface="Segoe Print" pitchFamily="2" charset="0"/>
              </a:rPr>
              <a:t>Tvrtka Amazon nije izmislila novi poslovni model. Slično vrijedi i za </a:t>
            </a:r>
            <a:r>
              <a:rPr lang="hr-HR" sz="2000" dirty="0" err="1">
                <a:latin typeface="Segoe Print" pitchFamily="2" charset="0"/>
              </a:rPr>
              <a:t>easyJet</a:t>
            </a:r>
            <a:r>
              <a:rPr lang="hr-HR" sz="2000" dirty="0">
                <a:latin typeface="Segoe Print" pitchFamily="2" charset="0"/>
              </a:rPr>
              <a:t> (jednu od europskih najuspješnijih niskobudžetnih aviokompanija). Kompanija nije izmislila novi poslovni model. Kopirali su poslovni model koji je uveo Southwest Airlines. 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hr-HR" sz="2000" dirty="0">
                <a:latin typeface="Segoe Print" pitchFamily="2" charset="0"/>
              </a:rPr>
              <a:t>Amazon i </a:t>
            </a:r>
            <a:r>
              <a:rPr lang="hr-HR" sz="2000" dirty="0" err="1">
                <a:latin typeface="Segoe Print" pitchFamily="2" charset="0"/>
              </a:rPr>
              <a:t>easyJet</a:t>
            </a:r>
            <a:r>
              <a:rPr lang="hr-HR" sz="2000" dirty="0">
                <a:latin typeface="Segoe Print" pitchFamily="2" charset="0"/>
              </a:rPr>
              <a:t> primijenili su poznati poslovni model i razvili isti na drugačiji način.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  <a:defRPr/>
            </a:pPr>
            <a:endParaRPr lang="hr-HR" sz="2000" dirty="0">
              <a:latin typeface="Segoe Prin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Digitalni poslovni modeli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hr-HR" sz="2400" dirty="0">
                <a:latin typeface="Segoe Print" pitchFamily="2" charset="0"/>
              </a:rPr>
              <a:t>Google </a:t>
            </a:r>
            <a:r>
              <a:rPr lang="hr-HR" sz="2400" dirty="0" err="1">
                <a:latin typeface="Segoe Print" pitchFamily="2" charset="0"/>
              </a:rPr>
              <a:t>AdWords</a:t>
            </a:r>
            <a:r>
              <a:rPr lang="hr-HR" sz="2400" dirty="0">
                <a:latin typeface="Segoe Print" pitchFamily="2" charset="0"/>
              </a:rPr>
              <a:t> (danas: Google </a:t>
            </a:r>
            <a:r>
              <a:rPr lang="hr-HR" sz="2400" dirty="0" err="1">
                <a:latin typeface="Segoe Print" pitchFamily="2" charset="0"/>
              </a:rPr>
              <a:t>Ads</a:t>
            </a:r>
            <a:r>
              <a:rPr lang="hr-HR" sz="2400" dirty="0">
                <a:latin typeface="Segoe Print" pitchFamily="2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hr-HR" sz="2400" dirty="0">
                <a:latin typeface="Segoe Print" pitchFamily="2" charset="0"/>
              </a:rPr>
              <a:t>riječ je o tehnološkoj inovaciji i inovaciji poslovnog modela 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hr-HR" sz="2400" dirty="0">
                <a:latin typeface="Segoe Print" pitchFamily="2" charset="0"/>
              </a:rPr>
              <a:t>Google je uveo </a:t>
            </a:r>
            <a:r>
              <a:rPr lang="hr-HR" sz="2400" dirty="0" err="1">
                <a:latin typeface="Segoe Print" pitchFamily="2" charset="0"/>
              </a:rPr>
              <a:t>AdWords</a:t>
            </a:r>
            <a:r>
              <a:rPr lang="hr-HR" sz="2400" dirty="0">
                <a:latin typeface="Segoe Print" pitchFamily="2" charset="0"/>
              </a:rPr>
              <a:t> koji omogućava sučelje koje povezuje oglašivače, a čiji odabiri izravno utječu na iskustvo pretraživanja korisnika s druge strane platforme (Baden-</a:t>
            </a:r>
            <a:r>
              <a:rPr lang="hr-HR" sz="2400" dirty="0" err="1">
                <a:latin typeface="Segoe Print" pitchFamily="2" charset="0"/>
              </a:rPr>
              <a:t>Fuller</a:t>
            </a:r>
            <a:r>
              <a:rPr lang="hr-HR" sz="2400" dirty="0">
                <a:latin typeface="Segoe Print" pitchFamily="2" charset="0"/>
              </a:rPr>
              <a:t> i </a:t>
            </a:r>
            <a:r>
              <a:rPr lang="hr-HR" sz="2400" dirty="0" err="1">
                <a:latin typeface="Segoe Print" pitchFamily="2" charset="0"/>
              </a:rPr>
              <a:t>Haefliger</a:t>
            </a:r>
            <a:r>
              <a:rPr lang="hr-HR" sz="2400" dirty="0">
                <a:latin typeface="Segoe Print" pitchFamily="2" charset="0"/>
              </a:rPr>
              <a:t>, 2013)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Digitalni poslovni modeli</a:t>
            </a:r>
            <a:endParaRPr lang="en-US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6"/>
                </a:solidFill>
                <a:latin typeface="Segoe Print" pitchFamily="2" charset="0"/>
              </a:rPr>
              <a:t>Mapa d</a:t>
            </a:r>
            <a:r>
              <a:rPr lang="en-US" sz="2400" b="1" dirty="0" err="1">
                <a:solidFill>
                  <a:schemeClr val="accent6"/>
                </a:solidFill>
                <a:latin typeface="Segoe Print" pitchFamily="2" charset="0"/>
              </a:rPr>
              <a:t>igital</a:t>
            </a:r>
            <a:r>
              <a:rPr lang="hr-HR" sz="2400" b="1" dirty="0" err="1">
                <a:solidFill>
                  <a:schemeClr val="accent6"/>
                </a:solidFill>
                <a:latin typeface="Segoe Print" pitchFamily="2" charset="0"/>
              </a:rPr>
              <a:t>nih</a:t>
            </a:r>
            <a:r>
              <a:rPr lang="hr-HR" sz="2400" b="1" dirty="0">
                <a:solidFill>
                  <a:schemeClr val="accent6"/>
                </a:solidFill>
                <a:latin typeface="Segoe Print" pitchFamily="2" charset="0"/>
              </a:rPr>
              <a:t> poslovnih modela s primjerima </a:t>
            </a:r>
            <a:endParaRPr lang="en-US" sz="24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pic>
        <p:nvPicPr>
          <p:cNvPr id="11" name="Content Placeholder 10" descr="igital-business-models">
            <a:extLst>
              <a:ext uri="{FF2B5EF4-FFF2-40B4-BE49-F238E27FC236}">
                <a16:creationId xmlns:a16="http://schemas.microsoft.com/office/drawing/2014/main" xmlns="" id="{248AF678-22E1-4C80-9E4B-B12D36A74C8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b="6008"/>
          <a:stretch/>
        </p:blipFill>
        <p:spPr bwMode="auto">
          <a:xfrm>
            <a:off x="2527277" y="1265138"/>
            <a:ext cx="6759598" cy="4780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3C0A48-8E29-4874-BD93-9F60897AC1D7}"/>
              </a:ext>
            </a:extLst>
          </p:cNvPr>
          <p:cNvSpPr txBox="1"/>
          <p:nvPr/>
        </p:nvSpPr>
        <p:spPr>
          <a:xfrm>
            <a:off x="2552040" y="6004753"/>
            <a:ext cx="4706009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b="1" dirty="0">
                <a:solidFill>
                  <a:schemeClr val="accent6"/>
                </a:solidFill>
                <a:latin typeface="Segoe Print" pitchFamily="2" charset="0"/>
              </a:rPr>
              <a:t>Izvor</a:t>
            </a:r>
            <a:r>
              <a:rPr lang="en-US" sz="1100" b="1" dirty="0">
                <a:solidFill>
                  <a:schemeClr val="accent6"/>
                </a:solidFill>
                <a:latin typeface="Segoe Print" pitchFamily="2" charset="0"/>
              </a:rPr>
              <a:t>:  </a:t>
            </a:r>
            <a:r>
              <a:rPr lang="en-US" sz="1100" b="1" dirty="0">
                <a:solidFill>
                  <a:schemeClr val="accent6"/>
                </a:solidFill>
                <a:latin typeface="Segoe Print" pitchFamily="2" charset="0"/>
                <a:hlinkClick r:id="rId6"/>
              </a:rPr>
              <a:t>https://fourweekmba.com/digital-business-models/</a:t>
            </a:r>
            <a:r>
              <a:rPr lang="hr-HR" sz="1100" b="1" dirty="0">
                <a:solidFill>
                  <a:schemeClr val="accent6"/>
                </a:solidFill>
                <a:latin typeface="Segoe Print" pitchFamily="2" charset="0"/>
              </a:rPr>
              <a:t>.</a:t>
            </a:r>
          </a:p>
          <a:p>
            <a:endParaRPr lang="hr-HR" sz="18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7C1C9168-71B1-47B3-82E0-2BB727C5B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BEF9375-131A-4B19-BA00-1CA03DCD6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609" y="1494322"/>
            <a:ext cx="6465471" cy="3565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DEDED42-CA3F-48CC-B18F-A0A9F9A24F7E}"/>
              </a:ext>
            </a:extLst>
          </p:cNvPr>
          <p:cNvSpPr txBox="1"/>
          <p:nvPr/>
        </p:nvSpPr>
        <p:spPr>
          <a:xfrm>
            <a:off x="2527609" y="5310346"/>
            <a:ext cx="6112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1600" b="1" dirty="0">
                <a:solidFill>
                  <a:schemeClr val="accent6"/>
                </a:solidFill>
                <a:latin typeface="Segoe Print" pitchFamily="2" charset="0"/>
              </a:rPr>
              <a:t>Izvor: </a:t>
            </a:r>
            <a:r>
              <a:rPr lang="en-US" sz="1600" b="1" dirty="0" err="1">
                <a:solidFill>
                  <a:schemeClr val="accent6"/>
                </a:solidFill>
                <a:latin typeface="Segoe Print" pitchFamily="2" charset="0"/>
              </a:rPr>
              <a:t>Rachinger</a:t>
            </a:r>
            <a:r>
              <a:rPr lang="en-US" sz="16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hr-HR" sz="1600" b="1" dirty="0" err="1">
                <a:solidFill>
                  <a:schemeClr val="accent6"/>
                </a:solidFill>
                <a:latin typeface="Segoe Print" pitchFamily="2" charset="0"/>
              </a:rPr>
              <a:t>et</a:t>
            </a:r>
            <a:r>
              <a:rPr lang="hr-HR" sz="16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hr-HR" sz="1600" b="1" dirty="0" err="1">
                <a:solidFill>
                  <a:schemeClr val="accent6"/>
                </a:solidFill>
                <a:latin typeface="Segoe Print" pitchFamily="2" charset="0"/>
              </a:rPr>
              <a:t>al</a:t>
            </a:r>
            <a:r>
              <a:rPr lang="hr-HR" sz="1600" b="1" dirty="0">
                <a:solidFill>
                  <a:schemeClr val="accent6"/>
                </a:solidFill>
                <a:latin typeface="Segoe Print" pitchFamily="2" charset="0"/>
              </a:rPr>
              <a:t>. (2019).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A875C0-8A39-41AF-8CE9-67396383858C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Kako sve skupa funkcionira?</a:t>
            </a:r>
            <a:endParaRPr lang="en-GB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2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7C1C9168-71B1-47B3-82E0-2BB727C5B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xmlns="" id="{D1F2FD41-78E4-45A5-A7E1-502F65C9B811}"/>
              </a:ext>
            </a:extLst>
          </p:cNvPr>
          <p:cNvSpPr txBox="1">
            <a:spLocks/>
          </p:cNvSpPr>
          <p:nvPr/>
        </p:nvSpPr>
        <p:spPr>
          <a:xfrm>
            <a:off x="2308194" y="1694291"/>
            <a:ext cx="93018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poslovni logički trokut </a:t>
            </a:r>
            <a:r>
              <a:rPr lang="en-US" sz="2000" dirty="0">
                <a:latin typeface="Segoe Print" pitchFamily="2" charset="0"/>
              </a:rPr>
              <a:t>(Osterwalder </a:t>
            </a:r>
            <a:r>
              <a:rPr lang="hr-HR" sz="2000" dirty="0">
                <a:latin typeface="Segoe Print" pitchFamily="2" charset="0"/>
              </a:rPr>
              <a:t>i</a:t>
            </a:r>
            <a:r>
              <a:rPr lang="en-US" sz="2000" dirty="0">
                <a:latin typeface="Segoe Print" pitchFamily="2" charset="0"/>
              </a:rPr>
              <a:t> Pigneur, 2002)</a:t>
            </a:r>
            <a:r>
              <a:rPr lang="hr-HR" sz="2000" dirty="0">
                <a:latin typeface="Segoe Print" pitchFamily="2" charset="0"/>
              </a:rPr>
              <a:t> razlikuje poslovne procese na dnu i strateško planiranje na vrhu</a:t>
            </a:r>
          </a:p>
          <a:p>
            <a:pPr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između te dvije razine nalazi se arhitektonska razina -  poslovni model koji predstavlja razlog za stvaranje i dohvaćanje vrijednosti tvrtke na način da se ponudi vrijednost postojećim i potencijalnim klijentima </a:t>
            </a:r>
            <a:r>
              <a:rPr lang="en-US" sz="2000" dirty="0">
                <a:latin typeface="Segoe Print" pitchFamily="2" charset="0"/>
              </a:rPr>
              <a:t>(Teece, 2018)</a:t>
            </a:r>
            <a:endParaRPr lang="hr-HR" sz="2000" dirty="0">
              <a:latin typeface="Segoe Print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r-HR" sz="2000" dirty="0">
                <a:latin typeface="Segoe Print" pitchFamily="2" charset="0"/>
              </a:rPr>
              <a:t>poslovni model povezuje razine planiranja i implementacije</a:t>
            </a:r>
            <a:r>
              <a:rPr lang="en-US" sz="2000" dirty="0">
                <a:latin typeface="Segoe Print" pitchFamily="2" charset="0"/>
              </a:rPr>
              <a:t> </a:t>
            </a:r>
            <a:endParaRPr lang="hr-HR" sz="2000" dirty="0">
              <a:latin typeface="Segoe Prin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D93073-3300-4C83-B8C5-BFF0DD4E9EED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Kako sve skupa funkcionira?</a:t>
            </a:r>
            <a:endParaRPr lang="en-GB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86BF1E-B8F2-4B6C-A76B-D8673E0CF73D}"/>
              </a:ext>
            </a:extLst>
          </p:cNvPr>
          <p:cNvSpPr txBox="1"/>
          <p:nvPr/>
        </p:nvSpPr>
        <p:spPr>
          <a:xfrm>
            <a:off x="2302099" y="363299"/>
            <a:ext cx="7388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6"/>
                </a:solidFill>
                <a:latin typeface="Segoe Print" pitchFamily="2" charset="0"/>
              </a:rPr>
              <a:t>Stvaranje vrijednosti i dohvaćanje vrijednosti</a:t>
            </a:r>
            <a:endParaRPr lang="en-GB" sz="28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D5A407-03FF-B641-8CF4-070365FAD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773276" y="1446528"/>
            <a:ext cx="4419419" cy="4371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0D7AEE7-D34F-6D4D-A25B-5BAE27B8A8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6928987" y="1746116"/>
            <a:ext cx="5283513" cy="48770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8C0FFA-F342-8F4F-BFD1-5CD0F08AE5F0}"/>
              </a:ext>
            </a:extLst>
          </p:cNvPr>
          <p:cNvSpPr txBox="1"/>
          <p:nvPr/>
        </p:nvSpPr>
        <p:spPr>
          <a:xfrm>
            <a:off x="2939143" y="2551837"/>
            <a:ext cx="3272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  <a:latin typeface="Segoe Print" panose="02000800000000000000" pitchFamily="2" charset="0"/>
              </a:rPr>
              <a:t>Stvaranje vrijednosti</a:t>
            </a:r>
            <a:endParaRPr lang="en-GB" dirty="0">
              <a:solidFill>
                <a:srgbClr val="0070C0"/>
              </a:solidFill>
              <a:latin typeface="Segoe Print" panose="02000800000000000000" pitchFamily="2" charset="0"/>
            </a:endParaRPr>
          </a:p>
          <a:p>
            <a:endParaRPr lang="en-GB" dirty="0">
              <a:solidFill>
                <a:srgbClr val="0070C0"/>
              </a:solidFill>
              <a:latin typeface="Segoe Print" panose="02000800000000000000" pitchFamily="2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Segoe Print" panose="02000800000000000000" pitchFamily="2" charset="0"/>
              </a:rPr>
              <a:t>Temeljni</a:t>
            </a:r>
            <a:r>
              <a:rPr lang="en-US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Segoe Print" panose="02000800000000000000" pitchFamily="2" charset="0"/>
              </a:rPr>
              <a:t>cilj</a:t>
            </a:r>
            <a:r>
              <a:rPr lang="en-US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Segoe Print" panose="02000800000000000000" pitchFamily="2" charset="0"/>
              </a:rPr>
              <a:t>stvaranja</a:t>
            </a:r>
            <a:r>
              <a:rPr lang="en-US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Segoe Print" panose="02000800000000000000" pitchFamily="2" charset="0"/>
              </a:rPr>
              <a:t>vrijednosti</a:t>
            </a:r>
            <a:r>
              <a:rPr lang="en-US" dirty="0">
                <a:solidFill>
                  <a:srgbClr val="0070C0"/>
                </a:solidFill>
                <a:latin typeface="Segoe Print" panose="02000800000000000000" pitchFamily="2" charset="0"/>
              </a:rPr>
              <a:t> je</a:t>
            </a:r>
            <a:r>
              <a:rPr lang="hr-HR" dirty="0">
                <a:solidFill>
                  <a:srgbClr val="0070C0"/>
                </a:solidFill>
                <a:latin typeface="Segoe Print" panose="02000800000000000000" pitchFamily="2" charset="0"/>
              </a:rPr>
              <a:t>st</a:t>
            </a:r>
            <a:r>
              <a:rPr lang="en-US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Segoe Print" panose="02000800000000000000" pitchFamily="2" charset="0"/>
              </a:rPr>
              <a:t>povećanje</a:t>
            </a:r>
            <a:r>
              <a:rPr lang="en-US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Segoe Print" panose="02000800000000000000" pitchFamily="2" charset="0"/>
              </a:rPr>
              <a:t>generirane</a:t>
            </a:r>
            <a:r>
              <a:rPr lang="en-US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Segoe Print" panose="02000800000000000000" pitchFamily="2" charset="0"/>
              </a:rPr>
              <a:t>vrijednosti</a:t>
            </a:r>
            <a:r>
              <a:rPr lang="en-US" dirty="0">
                <a:solidFill>
                  <a:srgbClr val="0070C0"/>
                </a:solidFill>
                <a:latin typeface="Segoe Print" panose="02000800000000000000" pitchFamily="2" charset="0"/>
              </a:rPr>
              <a:t>.</a:t>
            </a:r>
            <a:endParaRPr lang="en-GB" dirty="0">
              <a:solidFill>
                <a:srgbClr val="0070C0"/>
              </a:solidFill>
              <a:latin typeface="Segoe Print" panose="02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1F6ABBA-695F-9543-972D-DC86EF96ECC5}"/>
              </a:ext>
            </a:extLst>
          </p:cNvPr>
          <p:cNvSpPr txBox="1"/>
          <p:nvPr/>
        </p:nvSpPr>
        <p:spPr>
          <a:xfrm rot="590223">
            <a:off x="8282072" y="2500786"/>
            <a:ext cx="31304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  <a:latin typeface="Segoe Print" panose="02000800000000000000" pitchFamily="2" charset="0"/>
              </a:rPr>
              <a:t>Dohvaćanje vrijednosti</a:t>
            </a:r>
            <a:endParaRPr lang="en-GB" dirty="0">
              <a:solidFill>
                <a:srgbClr val="0070C0"/>
              </a:solidFill>
              <a:latin typeface="Segoe Print" panose="02000800000000000000" pitchFamily="2" charset="0"/>
            </a:endParaRPr>
          </a:p>
          <a:p>
            <a:endParaRPr lang="en-GB" sz="2400" dirty="0">
              <a:solidFill>
                <a:srgbClr val="0070C0"/>
              </a:solidFill>
              <a:latin typeface="Segoe Print" panose="02000800000000000000" pitchFamily="2" charset="0"/>
            </a:endParaRPr>
          </a:p>
          <a:p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Dohvaćanje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vrijednosti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je</a:t>
            </a:r>
            <a:r>
              <a:rPr lang="hr-HR" sz="1600" dirty="0">
                <a:solidFill>
                  <a:srgbClr val="0070C0"/>
                </a:solidFill>
                <a:latin typeface="Segoe Print" panose="02000800000000000000" pitchFamily="2" charset="0"/>
              </a:rPr>
              <a:t>st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proces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osiguravanja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profita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iz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stvaranja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vrijednosti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i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distribucije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tih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profita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između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sudionika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poput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klijenata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partnera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i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Segoe Print" panose="02000800000000000000" pitchFamily="2" charset="0"/>
              </a:rPr>
              <a:t>firmi</a:t>
            </a:r>
            <a:r>
              <a:rPr lang="en-US" sz="1600" dirty="0">
                <a:solidFill>
                  <a:srgbClr val="0070C0"/>
                </a:solidFill>
                <a:latin typeface="Segoe Print" panose="02000800000000000000" pitchFamily="2" charset="0"/>
              </a:rPr>
              <a:t> (Chesbrough et al., 2018). </a:t>
            </a:r>
            <a:endParaRPr lang="en-GB" sz="1600" dirty="0">
              <a:solidFill>
                <a:srgbClr val="0070C0"/>
              </a:solidFill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5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7C1C9168-71B1-47B3-82E0-2BB727C5B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DEDED42-CA3F-48CC-B18F-A0A9F9A24F7E}"/>
              </a:ext>
            </a:extLst>
          </p:cNvPr>
          <p:cNvSpPr txBox="1"/>
          <p:nvPr/>
        </p:nvSpPr>
        <p:spPr>
          <a:xfrm>
            <a:off x="2527278" y="5653743"/>
            <a:ext cx="6112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1200" b="1" dirty="0">
                <a:solidFill>
                  <a:schemeClr val="accent6"/>
                </a:solidFill>
                <a:latin typeface="Segoe Print" pitchFamily="2" charset="0"/>
              </a:rPr>
              <a:t>Izvor: </a:t>
            </a:r>
            <a:r>
              <a:rPr lang="en-US" sz="1200" b="1" dirty="0">
                <a:solidFill>
                  <a:schemeClr val="accent6"/>
                </a:solidFill>
                <a:latin typeface="Segoe Print" pitchFamily="2" charset="0"/>
                <a:hlinkClick r:id="rId5"/>
              </a:rPr>
              <a:t>http://www.pricingnerd.com/value-based-pricing-strategy.html</a:t>
            </a:r>
            <a:r>
              <a:rPr lang="hr-HR" sz="1200" b="1" dirty="0">
                <a:solidFill>
                  <a:schemeClr val="accent6"/>
                </a:solidFill>
                <a:latin typeface="Segoe Print" pitchFamily="2" charset="0"/>
              </a:rPr>
              <a:t>.</a:t>
            </a:r>
          </a:p>
          <a:p>
            <a:pPr marL="0" indent="0">
              <a:buNone/>
            </a:pPr>
            <a:endParaRPr lang="hr-HR" sz="1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A875C0-8A39-41AF-8CE9-67396383858C}"/>
              </a:ext>
            </a:extLst>
          </p:cNvPr>
          <p:cNvSpPr txBox="1"/>
          <p:nvPr/>
        </p:nvSpPr>
        <p:spPr>
          <a:xfrm>
            <a:off x="2527278" y="434141"/>
            <a:ext cx="7012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accent6"/>
                </a:solidFill>
                <a:latin typeface="Segoe Print" pitchFamily="2" charset="0"/>
              </a:rPr>
              <a:t>Stvaranje vrijednosti i dohvaćanje vrijednosti</a:t>
            </a:r>
            <a:endParaRPr lang="en-GB" sz="32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AA6B485-E5FD-4F31-B1D4-635BFF1B6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553171"/>
              </p:ext>
            </p:extLst>
          </p:nvPr>
        </p:nvGraphicFramePr>
        <p:xfrm>
          <a:off x="2548942" y="1911829"/>
          <a:ext cx="8935072" cy="342764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947213">
                  <a:extLst>
                    <a:ext uri="{9D8B030D-6E8A-4147-A177-3AD203B41FA5}">
                      <a16:colId xmlns:a16="http://schemas.microsoft.com/office/drawing/2014/main" xmlns="" val="3834961861"/>
                    </a:ext>
                  </a:extLst>
                </a:gridCol>
                <a:gridCol w="1258827">
                  <a:extLst>
                    <a:ext uri="{9D8B030D-6E8A-4147-A177-3AD203B41FA5}">
                      <a16:colId xmlns:a16="http://schemas.microsoft.com/office/drawing/2014/main" xmlns="" val="2447846928"/>
                    </a:ext>
                  </a:extLst>
                </a:gridCol>
                <a:gridCol w="1680750">
                  <a:extLst>
                    <a:ext uri="{9D8B030D-6E8A-4147-A177-3AD203B41FA5}">
                      <a16:colId xmlns:a16="http://schemas.microsoft.com/office/drawing/2014/main" xmlns="" val="1250857655"/>
                    </a:ext>
                  </a:extLst>
                </a:gridCol>
                <a:gridCol w="1653332">
                  <a:extLst>
                    <a:ext uri="{9D8B030D-6E8A-4147-A177-3AD203B41FA5}">
                      <a16:colId xmlns:a16="http://schemas.microsoft.com/office/drawing/2014/main" xmlns="" val="3750943988"/>
                    </a:ext>
                  </a:extLst>
                </a:gridCol>
                <a:gridCol w="1265725">
                  <a:extLst>
                    <a:ext uri="{9D8B030D-6E8A-4147-A177-3AD203B41FA5}">
                      <a16:colId xmlns:a16="http://schemas.microsoft.com/office/drawing/2014/main" xmlns="" val="2233804639"/>
                    </a:ext>
                  </a:extLst>
                </a:gridCol>
                <a:gridCol w="1129225">
                  <a:extLst>
                    <a:ext uri="{9D8B030D-6E8A-4147-A177-3AD203B41FA5}">
                      <a16:colId xmlns:a16="http://schemas.microsoft.com/office/drawing/2014/main" xmlns="" val="639321742"/>
                    </a:ext>
                  </a:extLst>
                </a:gridCol>
              </a:tblGrid>
              <a:tr h="469940">
                <a:tc grid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Stvaranje vrijednosti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Dohvaćanje vrijednosti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8678526"/>
                  </a:ext>
                </a:extLst>
              </a:tr>
              <a:tr h="295770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hr-HR" sz="1600" b="0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razumjeti</a:t>
                      </a:r>
                      <a:r>
                        <a:rPr lang="hr-HR" sz="1600" b="0" kern="1200" baseline="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600" b="0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potrošačke</a:t>
                      </a:r>
                      <a:r>
                        <a:rPr lang="hr-HR" sz="1600" b="0" kern="1200" baseline="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600" b="0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potrebe i vrijednosti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inovirati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oblikovati</a:t>
                      </a:r>
                      <a:r>
                        <a:rPr lang="hr-HR" sz="1600" kern="1200" baseline="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profitabilne</a:t>
                      </a:r>
                      <a:r>
                        <a:rPr lang="hr-HR" sz="1600" kern="1200" baseline="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ponude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postaviti i upravljati cjenovnim razinama temeljenima na vrijednosti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prodati na temelju vrijednosti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izvršiti cijenu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9766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6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272813-1BFA-4BD1-86FB-80251BD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825625"/>
            <a:ext cx="894795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400" dirty="0">
                <a:latin typeface="Segoe Print" pitchFamily="2" charset="0"/>
              </a:rPr>
              <a:t>tvrtka ostvaruje svoje ciljeve na način da stvara vrijednost za sebe i za svoje klijente</a:t>
            </a:r>
          </a:p>
          <a:p>
            <a:pPr>
              <a:lnSpc>
                <a:spcPct val="150000"/>
              </a:lnSpc>
              <a:defRPr/>
            </a:pPr>
            <a:r>
              <a:rPr lang="hr-HR" sz="2400" dirty="0">
                <a:latin typeface="Segoe Print" pitchFamily="2" charset="0"/>
              </a:rPr>
              <a:t>ovaj modul fokusira se na način na koji </a:t>
            </a:r>
            <a:r>
              <a:rPr lang="hr-HR" sz="2400" b="1" dirty="0">
                <a:solidFill>
                  <a:schemeClr val="accent6"/>
                </a:solidFill>
                <a:latin typeface="Segoe Print" pitchFamily="2" charset="0"/>
              </a:rPr>
              <a:t>tvrtka dohvaća vrijednost kroz vlastitu održivost, razvoj i rast unutar digitalnog okruženja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hr-HR" sz="1800" dirty="0">
              <a:latin typeface="Segoe Print" pitchFamily="2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839B-A37B-44C1-A078-63A4AE313D04}"/>
              </a:ext>
            </a:extLst>
          </p:cNvPr>
          <p:cNvSpPr txBox="1"/>
          <p:nvPr/>
        </p:nvSpPr>
        <p:spPr>
          <a:xfrm>
            <a:off x="2527278" y="434141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Segoe Print" pitchFamily="2" charset="0"/>
              </a:rPr>
              <a:t>Dohvaćanje vrijednosti</a:t>
            </a:r>
            <a:endParaRPr lang="en-GB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9666</TotalTime>
  <Words>2326</Words>
  <Application>Microsoft Macintosh PowerPoint</Application>
  <PresentationFormat>Widescreen</PresentationFormat>
  <Paragraphs>320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</vt:lpstr>
      <vt:lpstr>Calibri Light</vt:lpstr>
      <vt:lpstr>Segoe Print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</dc:creator>
  <cp:lastModifiedBy>Microsoft Office User</cp:lastModifiedBy>
  <cp:revision>300</cp:revision>
  <dcterms:created xsi:type="dcterms:W3CDTF">2020-02-17T08:41:25Z</dcterms:created>
  <dcterms:modified xsi:type="dcterms:W3CDTF">2021-05-03T08:27:43Z</dcterms:modified>
</cp:coreProperties>
</file>