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1" r:id="rId8"/>
    <p:sldId id="259" r:id="rId9"/>
    <p:sldId id="262" r:id="rId10"/>
    <p:sldId id="263" r:id="rId11"/>
    <p:sldId id="264" r:id="rId12"/>
    <p:sldId id="265" r:id="rId13"/>
    <p:sldId id="266" r:id="rId14"/>
    <p:sldId id="267" r:id="rId15"/>
    <p:sldId id="260" r:id="rId16"/>
    <p:sldId id="268" r:id="rId17"/>
    <p:sldId id="269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A900"/>
    <a:srgbClr val="B48900"/>
    <a:srgbClr val="D6A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3"/>
  </p:normalViewPr>
  <p:slideViewPr>
    <p:cSldViewPr snapToGrid="0">
      <p:cViewPr varScale="1">
        <p:scale>
          <a:sx n="55" d="100"/>
          <a:sy n="55" d="100"/>
        </p:scale>
        <p:origin x="102" y="11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88BAA-5A5A-485A-AC8A-B2D4ADDD97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3A8A17-DBF6-4025-923D-C2D27CF006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1D6D3C-F7BE-4569-953A-8CCD8F7B8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F948-2B49-47E7-B0FB-856D8D08BD94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86320-7960-486F-ABC5-C261A5244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23A938-A495-49C6-B7BA-3C6E0B727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315-8739-44A1-8018-82DC33E57E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55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6006B-7A1E-4145-9470-C3EF7FF3E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9FBD1E-8733-4387-A03E-430EAF61F5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FA3C5-E902-4809-9B96-8BEBA9C90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F948-2B49-47E7-B0FB-856D8D08BD94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04C939-63D3-449E-8B6C-9EBB2D57E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DD2669-3889-4BEC-93EC-7B2FC720F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315-8739-44A1-8018-82DC33E57E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167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CB0E72-E4AF-4B37-82DF-ABDA306FE2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150701-0CCD-438F-BF0F-B113138E02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3B0B7-4122-4E87-8AAA-83D6315F1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F948-2B49-47E7-B0FB-856D8D08BD94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B0132-5964-4810-A365-03A948A18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F7F8C-FBEA-4085-A6E0-935E8B39C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315-8739-44A1-8018-82DC33E57E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857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8825F-A7FB-4372-A68A-451DE6291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841E7E-00E2-459C-A792-E27545EBD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717AAD-CCE6-459A-9997-6697FD9E2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F948-2B49-47E7-B0FB-856D8D08BD94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6BD81F-C2F1-4588-A36A-1A24297FF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EC396-F190-40C6-B76A-28340B1B2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315-8739-44A1-8018-82DC33E57E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183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C4F29-61D0-410E-9991-438E3F9F4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3E8149-5D81-4C4D-AF90-200F6A7E3B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F8916A-E980-4A4A-A485-F9B2021E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F948-2B49-47E7-B0FB-856D8D08BD94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0725E0-5FA7-4978-AEB5-EBB85CF55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BB1E08-90E9-4A6D-9FEB-29480A007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315-8739-44A1-8018-82DC33E57E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178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54F2C-39C6-4B31-8D7A-90F7DC5B7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D0F527-F413-4ED6-9C9C-71546EC485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DE1246-A8CA-4CEE-A402-DD8E57883E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D94DAE-0096-4A53-A504-DB060A7AD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F948-2B49-47E7-B0FB-856D8D08BD94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F08FDC-74B1-42A6-99DC-C3C40253D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12ECE0-BE8A-4599-B689-96BD9236A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315-8739-44A1-8018-82DC33E57E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796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D27C3-2BD6-488A-A7EE-9D0A7A6B2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46C4F8-1EE6-4FFE-A174-C9C29D32F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D999C3-EE8F-471A-82A7-5EA186A494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BF1C0B-015C-4008-AD9B-E97ECCF77C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A8A51C-04AF-49E1-B6B5-D8EEF35A63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0AB48D-915B-4681-8269-8396013F4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F948-2B49-47E7-B0FB-856D8D08BD94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8BB24D-EEC8-4173-BECB-1BF70A440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442EEB-9BCD-4A5A-BF9C-8B5FBB32F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315-8739-44A1-8018-82DC33E57E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963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41F85-F752-4B00-8136-56F115BED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80CCE8-CBE5-4EB4-9A15-E400F514F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F948-2B49-47E7-B0FB-856D8D08BD94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221776-7057-4D03-A3AB-B0E172A3B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D8FE3-083A-49DF-AC22-FB84B8EB4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315-8739-44A1-8018-82DC33E57E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798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31B772-2AC1-4C96-A175-8170B7012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F948-2B49-47E7-B0FB-856D8D08BD94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139720-9A7C-445A-90C7-210E98FBA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2EA49D-D020-4AA5-8A11-667683691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315-8739-44A1-8018-82DC33E57E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58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B9196-858A-484F-9D4E-5867D0B90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A7096-E75F-4D9F-89A3-CF38F294D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212CEF-1E40-4F8D-BDF2-E5C8A169D9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2A62D7-8492-41BC-BB55-D85C7D881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F948-2B49-47E7-B0FB-856D8D08BD94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02900C-3649-44A6-8EC9-1D0888092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3CD822-F532-4961-981A-32FF0B8A2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315-8739-44A1-8018-82DC33E57E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224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07C7A-BA87-4E61-A073-836904444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0BEFC4-C54E-4887-B83D-457E48AB1C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7F5089-DC77-46C5-8C91-4C452D859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C53158-1EE6-4C1C-97D8-C9DD8D3F2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F948-2B49-47E7-B0FB-856D8D08BD94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2B6F58-6DA2-4C09-8D75-97774B8DC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BF89D9-1473-4F50-AF30-9F92825F0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315-8739-44A1-8018-82DC33E57E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690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0E2EEA-FD1B-44AA-B2FB-B4770982B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AEA3BA-86A7-4D9E-8D76-511AA9F5F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870E79-7D77-4B15-AA2F-8B93EC8C40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7F948-2B49-47E7-B0FB-856D8D08BD94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595399-304F-4F01-B406-A31468FF73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2D952-3264-4E89-B284-43CBD2ADFE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73315-8739-44A1-8018-82DC33E57E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235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1150" y="6294690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486" y="6294691"/>
            <a:ext cx="7374477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8946" y="650330"/>
            <a:ext cx="2798112" cy="201871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B78FCD5-F2E4-4BB0-B244-446F47A5FEC3}"/>
              </a:ext>
            </a:extLst>
          </p:cNvPr>
          <p:cNvSpPr txBox="1"/>
          <p:nvPr/>
        </p:nvSpPr>
        <p:spPr>
          <a:xfrm>
            <a:off x="3554418" y="3167639"/>
            <a:ext cx="754799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altLang="it-IT" sz="4400" dirty="0">
                <a:latin typeface="Arial Rounded MT Bold" panose="020F0704030504030204" pitchFamily="34" charset="0"/>
              </a:rPr>
              <a:t>Poslovni modeli za digitalno poduzetništvo</a:t>
            </a:r>
            <a:endParaRPr lang="en-US" altLang="it-IT" sz="4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748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86BF1E-B8F2-4B6C-A76B-D8673E0CF73D}"/>
              </a:ext>
            </a:extLst>
          </p:cNvPr>
          <p:cNvSpPr txBox="1"/>
          <p:nvPr/>
        </p:nvSpPr>
        <p:spPr>
          <a:xfrm>
            <a:off x="2773276" y="548540"/>
            <a:ext cx="58521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it-IT" sz="3200" dirty="0" err="1">
                <a:latin typeface="Arial Rounded MT Bold" panose="020F0704030504030204" pitchFamily="34" charset="0"/>
              </a:rPr>
              <a:t>Uvod</a:t>
            </a:r>
            <a:r>
              <a:rPr lang="en-GB" altLang="it-IT" sz="3200" dirty="0">
                <a:latin typeface="Arial Rounded MT Bold" panose="020F0704030504030204" pitchFamily="34" charset="0"/>
              </a:rPr>
              <a:t> u </a:t>
            </a:r>
            <a:r>
              <a:rPr lang="en-GB" altLang="it-IT" sz="3200" dirty="0" err="1">
                <a:latin typeface="Arial Rounded MT Bold" panose="020F0704030504030204" pitchFamily="34" charset="0"/>
              </a:rPr>
              <a:t>poslovne</a:t>
            </a:r>
            <a:r>
              <a:rPr lang="en-GB" altLang="it-IT" sz="3200" dirty="0">
                <a:latin typeface="Arial Rounded MT Bold" panose="020F0704030504030204" pitchFamily="34" charset="0"/>
              </a:rPr>
              <a:t> </a:t>
            </a:r>
            <a:r>
              <a:rPr lang="en-GB" altLang="it-IT" sz="3200" dirty="0" err="1">
                <a:latin typeface="Arial Rounded MT Bold" panose="020F0704030504030204" pitchFamily="34" charset="0"/>
              </a:rPr>
              <a:t>modele</a:t>
            </a:r>
            <a:endParaRPr lang="en-GB" altLang="it-IT" sz="3200" dirty="0">
              <a:latin typeface="Arial Rounded MT Bold" panose="020F0704030504030204" pitchFamily="34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650650" y="1483433"/>
            <a:ext cx="9198853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es-ES" sz="2800" dirty="0" smtClean="0">
                <a:latin typeface="Arial Rounded MT Bold" panose="020F0704030504030204" pitchFamily="34" charset="0"/>
              </a:rPr>
              <a:t>Business </a:t>
            </a:r>
            <a:r>
              <a:rPr lang="en-GB" altLang="es-ES" sz="2800" dirty="0">
                <a:latin typeface="Arial Rounded MT Bold" panose="020F0704030504030204" pitchFamily="34" charset="0"/>
              </a:rPr>
              <a:t>Model Canvas</a:t>
            </a:r>
          </a:p>
          <a:p>
            <a:pPr>
              <a:defRPr/>
            </a:pPr>
            <a:endParaRPr lang="en-GB" altLang="es-ES" sz="28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hr-HR" altLang="es-ES" sz="2000" dirty="0">
                <a:latin typeface="Arial Rounded MT Bold" panose="020F0704030504030204" pitchFamily="34" charset="0"/>
              </a:rPr>
              <a:t>Ključni resursi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hr-HR" altLang="es-ES" sz="2000" dirty="0" smtClean="0">
                <a:latin typeface="Arial Rounded MT Bold" panose="020F0704030504030204" pitchFamily="34" charset="0"/>
              </a:rPr>
              <a:t>koja </a:t>
            </a:r>
            <a:r>
              <a:rPr lang="hr-HR" altLang="es-ES" sz="2000" dirty="0">
                <a:latin typeface="Arial Rounded MT Bold" panose="020F0704030504030204" pitchFamily="34" charset="0"/>
              </a:rPr>
              <a:t>je najvažnija imovina potrebna kako bi poslovni model funkcionirao (tj. kako bi se stvorila i ponudila vrijednost, dosegnulo tržište, zadržao odnos s potrošačima te ostvarivao prihod)?</a:t>
            </a:r>
          </a:p>
          <a:p>
            <a:pPr>
              <a:defRPr/>
            </a:pPr>
            <a:endParaRPr lang="hr-HR" altLang="es-ES" sz="20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hr-HR" altLang="es-ES" sz="2000" dirty="0">
                <a:latin typeface="Arial Rounded MT Bold" panose="020F0704030504030204" pitchFamily="34" charset="0"/>
              </a:rPr>
              <a:t>Ključne aktivnosti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hr-HR" altLang="es-ES" sz="2000" dirty="0" smtClean="0">
                <a:latin typeface="Arial Rounded MT Bold" panose="020F0704030504030204" pitchFamily="34" charset="0"/>
              </a:rPr>
              <a:t>koje </a:t>
            </a:r>
            <a:r>
              <a:rPr lang="hr-HR" altLang="es-ES" sz="2000" dirty="0">
                <a:latin typeface="Arial Rounded MT Bold" panose="020F0704030504030204" pitchFamily="34" charset="0"/>
              </a:rPr>
              <a:t>su najvažnije aktivnosti potrebne da bi poslovni model funkcionirao?</a:t>
            </a:r>
          </a:p>
          <a:p>
            <a:pPr>
              <a:defRPr/>
            </a:pPr>
            <a:endParaRPr lang="hr-HR" altLang="es-ES" sz="20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hr-HR" altLang="es-ES" sz="2000" dirty="0">
                <a:latin typeface="Arial Rounded MT Bold" panose="020F0704030504030204" pitchFamily="34" charset="0"/>
              </a:rPr>
              <a:t>Ključni partneri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hr-HR" altLang="es-ES" sz="2000" dirty="0" smtClean="0">
                <a:latin typeface="Arial Rounded MT Bold" panose="020F0704030504030204" pitchFamily="34" charset="0"/>
              </a:rPr>
              <a:t>tko </a:t>
            </a:r>
            <a:r>
              <a:rPr lang="hr-HR" altLang="es-ES" sz="2000" dirty="0">
                <a:latin typeface="Arial Rounded MT Bold" panose="020F0704030504030204" pitchFamily="34" charset="0"/>
              </a:rPr>
              <a:t>su dobavljači i partneri koje poduzeće treba kako bi poslovni model funkcionirao</a:t>
            </a:r>
            <a:r>
              <a:rPr lang="hr-HR" altLang="es-ES" sz="2000" dirty="0" smtClean="0">
                <a:latin typeface="Arial Rounded MT Bold" panose="020F0704030504030204" pitchFamily="34" charset="0"/>
              </a:rPr>
              <a:t>?</a:t>
            </a:r>
            <a:endParaRPr lang="hr-HR" altLang="es-ES" sz="2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687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86BF1E-B8F2-4B6C-A76B-D8673E0CF73D}"/>
              </a:ext>
            </a:extLst>
          </p:cNvPr>
          <p:cNvSpPr txBox="1"/>
          <p:nvPr/>
        </p:nvSpPr>
        <p:spPr>
          <a:xfrm>
            <a:off x="2773275" y="631137"/>
            <a:ext cx="58521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it-IT" sz="3200" dirty="0" err="1">
                <a:latin typeface="Arial Rounded MT Bold" panose="020F0704030504030204" pitchFamily="34" charset="0"/>
              </a:rPr>
              <a:t>Uvod</a:t>
            </a:r>
            <a:r>
              <a:rPr lang="en-GB" altLang="it-IT" sz="3200" dirty="0">
                <a:latin typeface="Arial Rounded MT Bold" panose="020F0704030504030204" pitchFamily="34" charset="0"/>
              </a:rPr>
              <a:t> u </a:t>
            </a:r>
            <a:r>
              <a:rPr lang="en-GB" altLang="it-IT" sz="3200" dirty="0" err="1">
                <a:latin typeface="Arial Rounded MT Bold" panose="020F0704030504030204" pitchFamily="34" charset="0"/>
              </a:rPr>
              <a:t>poslovne</a:t>
            </a:r>
            <a:r>
              <a:rPr lang="en-GB" altLang="it-IT" sz="3200" dirty="0">
                <a:latin typeface="Arial Rounded MT Bold" panose="020F0704030504030204" pitchFamily="34" charset="0"/>
              </a:rPr>
              <a:t> </a:t>
            </a:r>
            <a:r>
              <a:rPr lang="en-GB" altLang="it-IT" sz="3200" dirty="0" err="1">
                <a:latin typeface="Arial Rounded MT Bold" panose="020F0704030504030204" pitchFamily="34" charset="0"/>
              </a:rPr>
              <a:t>modele</a:t>
            </a:r>
            <a:endParaRPr lang="en-GB" altLang="it-IT" sz="3200" dirty="0">
              <a:latin typeface="Arial Rounded MT Bold" panose="020F0704030504030204" pitchFamily="34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773275" y="1846274"/>
            <a:ext cx="9198853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es-ES" sz="2800" dirty="0" smtClean="0">
                <a:latin typeface="Arial Rounded MT Bold" panose="020F0704030504030204" pitchFamily="34" charset="0"/>
              </a:rPr>
              <a:t>Business </a:t>
            </a:r>
            <a:r>
              <a:rPr lang="en-GB" altLang="es-ES" sz="2800" dirty="0">
                <a:latin typeface="Arial Rounded MT Bold" panose="020F0704030504030204" pitchFamily="34" charset="0"/>
              </a:rPr>
              <a:t>Model Canvas</a:t>
            </a:r>
          </a:p>
          <a:p>
            <a:pPr>
              <a:defRPr/>
            </a:pPr>
            <a:endParaRPr lang="en-GB" altLang="es-ES" sz="28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hr-HR" altLang="es-ES" sz="2000" dirty="0">
                <a:latin typeface="Arial Rounded MT Bold" panose="020F0704030504030204" pitchFamily="34" charset="0"/>
              </a:rPr>
              <a:t>Struktura troškova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hr-HR" altLang="es-ES" sz="2000" dirty="0" smtClean="0">
                <a:latin typeface="Arial Rounded MT Bold" panose="020F0704030504030204" pitchFamily="34" charset="0"/>
              </a:rPr>
              <a:t>Najvažniji </a:t>
            </a:r>
            <a:r>
              <a:rPr lang="hr-HR" altLang="es-ES" sz="2000" dirty="0">
                <a:latin typeface="Arial Rounded MT Bold" panose="020F0704030504030204" pitchFamily="34" charset="0"/>
              </a:rPr>
              <a:t>troškovi potrebni za funkcioniranje poslovnog modela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hr-HR" altLang="es-ES" sz="2000" dirty="0" smtClean="0">
                <a:latin typeface="Arial Rounded MT Bold" panose="020F0704030504030204" pitchFamily="34" charset="0"/>
              </a:rPr>
              <a:t>Troškovi </a:t>
            </a:r>
            <a:r>
              <a:rPr lang="hr-HR" altLang="es-ES" sz="2000" dirty="0">
                <a:latin typeface="Arial Rounded MT Bold" panose="020F0704030504030204" pitchFamily="34" charset="0"/>
              </a:rPr>
              <a:t>se mogu izračunati kad su poznate ključne aktivnosti, ključni resursi i ključni partneri.</a:t>
            </a:r>
          </a:p>
          <a:p>
            <a:pPr>
              <a:defRPr/>
            </a:pPr>
            <a:endParaRPr lang="hr-HR" altLang="es-ES" sz="2000" dirty="0" smtClean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hr-HR" altLang="es-ES" sz="2000" dirty="0" smtClean="0">
                <a:latin typeface="Arial Rounded MT Bold" panose="020F0704030504030204" pitchFamily="34" charset="0"/>
              </a:rPr>
              <a:t>Tijek p</a:t>
            </a:r>
            <a:r>
              <a:rPr lang="en-US" altLang="es-ES" sz="2000" dirty="0" err="1" smtClean="0">
                <a:latin typeface="Arial Rounded MT Bold" panose="020F0704030504030204" pitchFamily="34" charset="0"/>
              </a:rPr>
              <a:t>rihod</a:t>
            </a:r>
            <a:r>
              <a:rPr lang="hr-HR" altLang="es-ES" sz="2000" dirty="0" smtClean="0">
                <a:latin typeface="Arial Rounded MT Bold" panose="020F0704030504030204" pitchFamily="34" charset="0"/>
              </a:rPr>
              <a:t>a</a:t>
            </a:r>
            <a:endParaRPr lang="en-US" altLang="es-ES" sz="2000" dirty="0">
              <a:latin typeface="Arial Rounded MT Bold" panose="020F07040305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altLang="es-ES" sz="2000" dirty="0" err="1" smtClean="0">
                <a:latin typeface="Arial Rounded MT Bold" panose="020F0704030504030204" pitchFamily="34" charset="0"/>
              </a:rPr>
              <a:t>Kako</a:t>
            </a:r>
            <a:r>
              <a:rPr lang="en-US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2000" dirty="0" err="1">
                <a:latin typeface="Arial Rounded MT Bold" panose="020F0704030504030204" pitchFamily="34" charset="0"/>
              </a:rPr>
              <a:t>će</a:t>
            </a:r>
            <a:r>
              <a:rPr lang="en-US" altLang="es-ES" sz="2000" dirty="0">
                <a:latin typeface="Arial Rounded MT Bold" panose="020F0704030504030204" pitchFamily="34" charset="0"/>
              </a:rPr>
              <a:t> </a:t>
            </a:r>
            <a:r>
              <a:rPr lang="en-US" altLang="es-ES" sz="2000" dirty="0" err="1">
                <a:latin typeface="Arial Rounded MT Bold" panose="020F0704030504030204" pitchFamily="34" charset="0"/>
              </a:rPr>
              <a:t>poduzeće</a:t>
            </a:r>
            <a:r>
              <a:rPr lang="en-US" altLang="es-ES" sz="2000" dirty="0">
                <a:latin typeface="Arial Rounded MT Bold" panose="020F0704030504030204" pitchFamily="34" charset="0"/>
              </a:rPr>
              <a:t> </a:t>
            </a:r>
            <a:r>
              <a:rPr lang="en-US" altLang="es-ES" sz="2000" dirty="0" err="1">
                <a:latin typeface="Arial Rounded MT Bold" panose="020F0704030504030204" pitchFamily="34" charset="0"/>
              </a:rPr>
              <a:t>generirati</a:t>
            </a:r>
            <a:r>
              <a:rPr lang="en-US" altLang="es-ES" sz="2000" dirty="0">
                <a:latin typeface="Arial Rounded MT Bold" panose="020F0704030504030204" pitchFamily="34" charset="0"/>
              </a:rPr>
              <a:t> </a:t>
            </a:r>
            <a:r>
              <a:rPr lang="en-US" altLang="es-ES" sz="2000" dirty="0" err="1">
                <a:latin typeface="Arial Rounded MT Bold" panose="020F0704030504030204" pitchFamily="34" charset="0"/>
              </a:rPr>
              <a:t>prihode</a:t>
            </a:r>
            <a:r>
              <a:rPr lang="en-US" altLang="es-ES" sz="2000" dirty="0">
                <a:latin typeface="Arial Rounded MT Bold" panose="020F0704030504030204" pitchFamily="34" charset="0"/>
              </a:rPr>
              <a:t> od </a:t>
            </a:r>
            <a:r>
              <a:rPr lang="en-US" altLang="es-ES" sz="2000" dirty="0" err="1">
                <a:latin typeface="Arial Rounded MT Bold" panose="020F0704030504030204" pitchFamily="34" charset="0"/>
              </a:rPr>
              <a:t>svojih</a:t>
            </a:r>
            <a:r>
              <a:rPr lang="en-US" altLang="es-ES" sz="2000" dirty="0">
                <a:latin typeface="Arial Rounded MT Bold" panose="020F0704030504030204" pitchFamily="34" charset="0"/>
              </a:rPr>
              <a:t> </a:t>
            </a:r>
            <a:r>
              <a:rPr lang="en-US" altLang="es-ES" sz="2000" dirty="0" err="1">
                <a:latin typeface="Arial Rounded MT Bold" panose="020F0704030504030204" pitchFamily="34" charset="0"/>
              </a:rPr>
              <a:t>kupaca</a:t>
            </a:r>
            <a:r>
              <a:rPr lang="en-US" altLang="es-ES" sz="2000" dirty="0">
                <a:latin typeface="Arial Rounded MT Bold" panose="020F0704030504030204" pitchFamily="34" charset="0"/>
              </a:rPr>
              <a:t>?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altLang="es-ES" sz="2000" dirty="0" err="1" smtClean="0">
                <a:latin typeface="Arial Rounded MT Bold" panose="020F0704030504030204" pitchFamily="34" charset="0"/>
              </a:rPr>
              <a:t>Moraju</a:t>
            </a:r>
            <a:r>
              <a:rPr lang="en-US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2000" dirty="0">
                <a:latin typeface="Arial Rounded MT Bold" panose="020F0704030504030204" pitchFamily="34" charset="0"/>
              </a:rPr>
              <a:t>se </a:t>
            </a:r>
            <a:r>
              <a:rPr lang="en-US" altLang="es-ES" sz="2000" dirty="0" err="1">
                <a:latin typeface="Arial Rounded MT Bold" panose="020F0704030504030204" pitchFamily="34" charset="0"/>
              </a:rPr>
              <a:t>podudarati</a:t>
            </a:r>
            <a:r>
              <a:rPr lang="en-US" altLang="es-ES" sz="2000" dirty="0">
                <a:latin typeface="Arial Rounded MT Bold" panose="020F0704030504030204" pitchFamily="34" charset="0"/>
              </a:rPr>
              <a:t> s </a:t>
            </a:r>
            <a:r>
              <a:rPr lang="en-US" altLang="es-ES" sz="2000" dirty="0" err="1">
                <a:latin typeface="Arial Rounded MT Bold" panose="020F0704030504030204" pitchFamily="34" charset="0"/>
              </a:rPr>
              <a:t>vrijednostima</a:t>
            </a:r>
            <a:r>
              <a:rPr lang="en-US" altLang="es-ES" sz="2000" dirty="0">
                <a:latin typeface="Arial Rounded MT Bold" panose="020F0704030504030204" pitchFamily="34" charset="0"/>
              </a:rPr>
              <a:t> </a:t>
            </a:r>
            <a:r>
              <a:rPr lang="en-US" altLang="es-ES" sz="2000" dirty="0" err="1">
                <a:latin typeface="Arial Rounded MT Bold" panose="020F0704030504030204" pitchFamily="34" charset="0"/>
              </a:rPr>
              <a:t>za</a:t>
            </a:r>
            <a:r>
              <a:rPr lang="en-US" altLang="es-ES" sz="2000" dirty="0">
                <a:latin typeface="Arial Rounded MT Bold" panose="020F0704030504030204" pitchFamily="34" charset="0"/>
              </a:rPr>
              <a:t> </a:t>
            </a:r>
            <a:r>
              <a:rPr lang="en-US" altLang="es-ES" sz="2000" dirty="0" err="1">
                <a:latin typeface="Arial Rounded MT Bold" panose="020F0704030504030204" pitchFamily="34" charset="0"/>
              </a:rPr>
              <a:t>koje</a:t>
            </a:r>
            <a:r>
              <a:rPr lang="en-US" altLang="es-ES" sz="2000" dirty="0">
                <a:latin typeface="Arial Rounded MT Bold" panose="020F0704030504030204" pitchFamily="34" charset="0"/>
              </a:rPr>
              <a:t> </a:t>
            </a:r>
            <a:r>
              <a:rPr lang="en-US" altLang="es-ES" sz="2000" dirty="0" err="1">
                <a:latin typeface="Arial Rounded MT Bold" panose="020F0704030504030204" pitchFamily="34" charset="0"/>
              </a:rPr>
              <a:t>su</a:t>
            </a:r>
            <a:r>
              <a:rPr lang="en-US" altLang="es-ES" sz="2000" dirty="0">
                <a:latin typeface="Arial Rounded MT Bold" panose="020F0704030504030204" pitchFamily="34" charset="0"/>
              </a:rPr>
              <a:t> </a:t>
            </a:r>
            <a:r>
              <a:rPr lang="en-US" altLang="es-ES" sz="2000" dirty="0" err="1">
                <a:latin typeface="Arial Rounded MT Bold" panose="020F0704030504030204" pitchFamily="34" charset="0"/>
              </a:rPr>
              <a:t>potrošači</a:t>
            </a:r>
            <a:r>
              <a:rPr lang="en-US" altLang="es-ES" sz="2000" dirty="0">
                <a:latin typeface="Arial Rounded MT Bold" panose="020F0704030504030204" pitchFamily="34" charset="0"/>
              </a:rPr>
              <a:t> </a:t>
            </a:r>
            <a:r>
              <a:rPr lang="en-US" altLang="es-ES" sz="2000" dirty="0" err="1">
                <a:latin typeface="Arial Rounded MT Bold" panose="020F0704030504030204" pitchFamily="34" charset="0"/>
              </a:rPr>
              <a:t>voljni</a:t>
            </a:r>
            <a:r>
              <a:rPr lang="en-US" altLang="es-ES" sz="2000" dirty="0">
                <a:latin typeface="Arial Rounded MT Bold" panose="020F0704030504030204" pitchFamily="34" charset="0"/>
              </a:rPr>
              <a:t> </a:t>
            </a:r>
            <a:r>
              <a:rPr lang="en-US" altLang="es-ES" sz="2000" dirty="0" err="1" smtClean="0">
                <a:latin typeface="Arial Rounded MT Bold" panose="020F0704030504030204" pitchFamily="34" charset="0"/>
              </a:rPr>
              <a:t>platiti</a:t>
            </a:r>
            <a:endParaRPr lang="en-US" altLang="es-ES" sz="2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259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86BF1E-B8F2-4B6C-A76B-D8673E0CF73D}"/>
              </a:ext>
            </a:extLst>
          </p:cNvPr>
          <p:cNvSpPr txBox="1"/>
          <p:nvPr/>
        </p:nvSpPr>
        <p:spPr>
          <a:xfrm>
            <a:off x="2773275" y="548165"/>
            <a:ext cx="58521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it-IT" sz="3600" dirty="0" err="1">
                <a:latin typeface="Arial Rounded MT Bold" panose="020F0704030504030204" pitchFamily="34" charset="0"/>
              </a:rPr>
              <a:t>Uvod</a:t>
            </a:r>
            <a:r>
              <a:rPr lang="en-GB" altLang="it-IT" sz="3600" dirty="0">
                <a:latin typeface="Arial Rounded MT Bold" panose="020F0704030504030204" pitchFamily="34" charset="0"/>
              </a:rPr>
              <a:t> u </a:t>
            </a:r>
            <a:r>
              <a:rPr lang="en-GB" altLang="it-IT" sz="3600" dirty="0" err="1">
                <a:latin typeface="Arial Rounded MT Bold" panose="020F0704030504030204" pitchFamily="34" charset="0"/>
              </a:rPr>
              <a:t>poslovne</a:t>
            </a:r>
            <a:r>
              <a:rPr lang="en-GB" altLang="it-IT" sz="3600" dirty="0">
                <a:latin typeface="Arial Rounded MT Bold" panose="020F0704030504030204" pitchFamily="34" charset="0"/>
              </a:rPr>
              <a:t> </a:t>
            </a:r>
            <a:r>
              <a:rPr lang="en-GB" altLang="it-IT" sz="3600" dirty="0" err="1">
                <a:latin typeface="Arial Rounded MT Bold" panose="020F0704030504030204" pitchFamily="34" charset="0"/>
              </a:rPr>
              <a:t>modele</a:t>
            </a:r>
            <a:endParaRPr lang="en-GB" altLang="it-IT" sz="3600" dirty="0">
              <a:latin typeface="Arial Rounded MT Bold" panose="020F0704030504030204" pitchFamily="34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773275" y="1846274"/>
            <a:ext cx="919885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es-ES" sz="2800" dirty="0" smtClean="0">
                <a:latin typeface="Arial Rounded MT Bold" panose="020F0704030504030204" pitchFamily="34" charset="0"/>
              </a:rPr>
              <a:t>Lean </a:t>
            </a:r>
            <a:r>
              <a:rPr lang="en-GB" altLang="es-ES" sz="2800" dirty="0">
                <a:latin typeface="Arial Rounded MT Bold" panose="020F0704030504030204" pitchFamily="34" charset="0"/>
              </a:rPr>
              <a:t>Canvas</a:t>
            </a:r>
          </a:p>
          <a:p>
            <a:pPr>
              <a:defRPr/>
            </a:pPr>
            <a:endParaRPr lang="en-GB" altLang="es-ES" sz="20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hr-HR" altLang="es-ES" sz="2000" dirty="0">
                <a:latin typeface="Arial Rounded MT Bold" panose="020F0704030504030204" pitchFamily="34" charset="0"/>
              </a:rPr>
              <a:t>Lean Canvas je alat koji se razvio kao prilagodba BMC modela kako bi više odgovarao potrebama start-up poduzeća. </a:t>
            </a:r>
            <a:endParaRPr lang="hr-HR" altLang="es-ES" sz="2000" dirty="0" smtClean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hr-HR" altLang="es-ES" sz="20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hr-HR" altLang="es-ES" sz="2000" dirty="0" smtClean="0">
                <a:latin typeface="Arial Rounded MT Bold" panose="020F0704030504030204" pitchFamily="34" charset="0"/>
              </a:rPr>
              <a:t>Inspiriran </a:t>
            </a:r>
            <a:r>
              <a:rPr lang="hr-HR" altLang="es-ES" sz="2000" dirty="0">
                <a:latin typeface="Arial Rounded MT Bold" panose="020F0704030504030204" pitchFamily="34" charset="0"/>
              </a:rPr>
              <a:t>“Lean Start-up” pristupom razvio ga je Ash Maurya. </a:t>
            </a:r>
            <a:endParaRPr lang="hr-HR" altLang="es-ES" sz="2000" dirty="0" smtClean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hr-HR" altLang="es-ES" sz="20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hr-HR" altLang="es-ES" sz="2000" dirty="0" smtClean="0">
                <a:latin typeface="Arial Rounded MT Bold" panose="020F0704030504030204" pitchFamily="34" charset="0"/>
              </a:rPr>
              <a:t>Gradi se </a:t>
            </a:r>
            <a:r>
              <a:rPr lang="pt-BR" altLang="es-ES" sz="2000" dirty="0" err="1" smtClean="0">
                <a:latin typeface="Arial Rounded MT Bold" panose="020F0704030504030204" pitchFamily="34" charset="0"/>
              </a:rPr>
              <a:t>oko</a:t>
            </a:r>
            <a:r>
              <a:rPr lang="pt-BR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pt-BR" altLang="es-ES" sz="2000" dirty="0">
                <a:latin typeface="Arial Rounded MT Bold" panose="020F0704030504030204" pitchFamily="34" charset="0"/>
              </a:rPr>
              <a:t>okvira problem-rješenje te ima </a:t>
            </a:r>
            <a:r>
              <a:rPr lang="pt-BR" altLang="es-ES" sz="2000" dirty="0" smtClean="0">
                <a:latin typeface="Arial Rounded MT Bold" panose="020F0704030504030204" pitchFamily="34" charset="0"/>
              </a:rPr>
              <a:t>u</a:t>
            </a:r>
            <a:r>
              <a:rPr lang="hr-HR" altLang="es-ES" sz="2000" dirty="0" smtClean="0">
                <a:latin typeface="Arial Rounded MT Bold" panose="020F0704030504030204" pitchFamily="34" charset="0"/>
              </a:rPr>
              <a:t>ž</a:t>
            </a:r>
            <a:r>
              <a:rPr lang="pt-BR" altLang="es-ES" sz="2000" dirty="0" smtClean="0">
                <a:latin typeface="Arial Rounded MT Bold" panose="020F0704030504030204" pitchFamily="34" charset="0"/>
              </a:rPr>
              <a:t>i </a:t>
            </a:r>
            <a:r>
              <a:rPr lang="pt-BR" altLang="es-ES" sz="2000" dirty="0">
                <a:latin typeface="Arial Rounded MT Bold" panose="020F0704030504030204" pitchFamily="34" charset="0"/>
              </a:rPr>
              <a:t>fokus na potrošača.</a:t>
            </a:r>
            <a:endParaRPr lang="hr-HR" altLang="es-ES" sz="2000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sz="20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hr-HR" altLang="es-ES" sz="2000" dirty="0">
                <a:latin typeface="Arial Rounded MT Bold" panose="020F0704030504030204" pitchFamily="34" charset="0"/>
              </a:rPr>
              <a:t>4 </a:t>
            </a:r>
            <a:r>
              <a:rPr lang="hr-HR" altLang="es-ES" sz="2000" dirty="0" smtClean="0">
                <a:latin typeface="Arial Rounded MT Bold" panose="020F0704030504030204" pitchFamily="34" charset="0"/>
              </a:rPr>
              <a:t>izvorna </a:t>
            </a:r>
            <a:r>
              <a:rPr lang="hr-HR" altLang="es-ES" sz="2000" dirty="0">
                <a:latin typeface="Arial Rounded MT Bold" panose="020F0704030504030204" pitchFamily="34" charset="0"/>
              </a:rPr>
              <a:t>BMC bloka su zamijenjena kako bi bolje odražavala potrebe poduzeća te </a:t>
            </a:r>
            <a:r>
              <a:rPr lang="hr-HR" altLang="es-ES" sz="2000" dirty="0" err="1">
                <a:latin typeface="Arial Rounded MT Bold" panose="020F0704030504030204" pitchFamily="34" charset="0"/>
              </a:rPr>
              <a:t>Lean</a:t>
            </a:r>
            <a:r>
              <a:rPr lang="hr-HR" altLang="es-ES" sz="2000" dirty="0">
                <a:latin typeface="Arial Rounded MT Bold" panose="020F0704030504030204" pitchFamily="34" charset="0"/>
              </a:rPr>
              <a:t> start-</a:t>
            </a:r>
            <a:r>
              <a:rPr lang="hr-HR" altLang="es-ES" sz="2000" dirty="0" err="1">
                <a:latin typeface="Arial Rounded MT Bold" panose="020F0704030504030204" pitchFamily="34" charset="0"/>
              </a:rPr>
              <a:t>up</a:t>
            </a:r>
            <a:r>
              <a:rPr lang="hr-HR" altLang="es-ES" sz="2000" dirty="0">
                <a:latin typeface="Arial Rounded MT Bold" panose="020F0704030504030204" pitchFamily="34" charset="0"/>
              </a:rPr>
              <a:t> pristupa. Naime, problem, rješenje, ključna metrika i nepoštena prednost zamjenjuju ključne partnere, ključne aktivnosti, ključne resurse te odnose s korisnicima. </a:t>
            </a:r>
            <a:endParaRPr lang="en-GB" altLang="es-ES" sz="2000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sz="2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505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86BF1E-B8F2-4B6C-A76B-D8673E0CF73D}"/>
              </a:ext>
            </a:extLst>
          </p:cNvPr>
          <p:cNvSpPr txBox="1"/>
          <p:nvPr/>
        </p:nvSpPr>
        <p:spPr>
          <a:xfrm>
            <a:off x="2773275" y="548165"/>
            <a:ext cx="58521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it-IT" sz="3600" dirty="0" err="1">
                <a:latin typeface="Arial Rounded MT Bold" panose="020F0704030504030204" pitchFamily="34" charset="0"/>
              </a:rPr>
              <a:t>Uvod</a:t>
            </a:r>
            <a:r>
              <a:rPr lang="en-GB" altLang="it-IT" sz="3600" dirty="0">
                <a:latin typeface="Arial Rounded MT Bold" panose="020F0704030504030204" pitchFamily="34" charset="0"/>
              </a:rPr>
              <a:t> u </a:t>
            </a:r>
            <a:r>
              <a:rPr lang="en-GB" altLang="it-IT" sz="3600" dirty="0" err="1">
                <a:latin typeface="Arial Rounded MT Bold" panose="020F0704030504030204" pitchFamily="34" charset="0"/>
              </a:rPr>
              <a:t>poslovne</a:t>
            </a:r>
            <a:r>
              <a:rPr lang="en-GB" altLang="it-IT" sz="3600" dirty="0">
                <a:latin typeface="Arial Rounded MT Bold" panose="020F0704030504030204" pitchFamily="34" charset="0"/>
              </a:rPr>
              <a:t> </a:t>
            </a:r>
            <a:r>
              <a:rPr lang="en-GB" altLang="it-IT" sz="3600" dirty="0" err="1">
                <a:latin typeface="Arial Rounded MT Bold" panose="020F0704030504030204" pitchFamily="34" charset="0"/>
              </a:rPr>
              <a:t>modele</a:t>
            </a:r>
            <a:endParaRPr lang="en-GB" altLang="it-IT" sz="3600" dirty="0">
              <a:latin typeface="Arial Rounded MT Bold" panose="020F0704030504030204" pitchFamily="34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773275" y="1846274"/>
            <a:ext cx="9198853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es-ES" sz="2800" dirty="0" smtClean="0">
                <a:latin typeface="Arial Rounded MT Bold" panose="020F0704030504030204" pitchFamily="34" charset="0"/>
              </a:rPr>
              <a:t>Lean </a:t>
            </a:r>
            <a:r>
              <a:rPr lang="en-GB" altLang="es-ES" sz="2800" dirty="0">
                <a:latin typeface="Arial Rounded MT Bold" panose="020F0704030504030204" pitchFamily="34" charset="0"/>
              </a:rPr>
              <a:t>Canvas</a:t>
            </a:r>
          </a:p>
          <a:p>
            <a:pPr>
              <a:defRPr/>
            </a:pPr>
            <a:endParaRPr lang="en-GB" altLang="es-ES" sz="20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hr-HR" altLang="es-ES" sz="2000" dirty="0">
                <a:latin typeface="Arial Rounded MT Bold" panose="020F0704030504030204" pitchFamily="34" charset="0"/>
              </a:rPr>
              <a:t>Problem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hr-HR" altLang="es-ES" sz="2000" dirty="0" smtClean="0">
                <a:latin typeface="Arial Rounded MT Bold" panose="020F0704030504030204" pitchFamily="34" charset="0"/>
              </a:rPr>
              <a:t>Koji </a:t>
            </a:r>
            <a:r>
              <a:rPr lang="hr-HR" altLang="es-ES" sz="2000" dirty="0">
                <a:latin typeface="Arial Rounded MT Bold" panose="020F0704030504030204" pitchFamily="34" charset="0"/>
              </a:rPr>
              <a:t>je specifičan problem korisnika (potrošača) kojega određeni proizvod pokušava riješiti</a:t>
            </a:r>
            <a:r>
              <a:rPr lang="hr-HR" altLang="es-ES" sz="2000" dirty="0" smtClean="0">
                <a:latin typeface="Arial Rounded MT Bold" panose="020F0704030504030204" pitchFamily="34" charset="0"/>
              </a:rPr>
              <a:t>?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hr-HR" altLang="es-ES" sz="2000" dirty="0" smtClean="0">
                <a:latin typeface="Arial Rounded MT Bold" panose="020F0704030504030204" pitchFamily="34" charset="0"/>
              </a:rPr>
              <a:t>Većina start-</a:t>
            </a:r>
            <a:r>
              <a:rPr lang="hr-HR" altLang="es-ES" sz="2000" dirty="0" err="1" smtClean="0">
                <a:latin typeface="Arial Rounded MT Bold" panose="020F0704030504030204" pitchFamily="34" charset="0"/>
              </a:rPr>
              <a:t>upova</a:t>
            </a:r>
            <a:r>
              <a:rPr lang="hr-HR" altLang="es-ES" sz="2000" dirty="0" smtClean="0">
                <a:latin typeface="Arial Rounded MT Bold" panose="020F0704030504030204" pitchFamily="34" charset="0"/>
              </a:rPr>
              <a:t> propada zbog fokusiranja na „krivi” problem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hr-HR" altLang="es-ES" sz="2000" dirty="0" smtClean="0">
                <a:latin typeface="Arial Rounded MT Bold" panose="020F0704030504030204" pitchFamily="34" charset="0"/>
              </a:rPr>
              <a:t>„D</a:t>
            </a:r>
            <a:r>
              <a:rPr lang="it-IT" altLang="es-ES" sz="2000" dirty="0" err="1" smtClean="0">
                <a:latin typeface="Arial Rounded MT Bold" panose="020F0704030504030204" pitchFamily="34" charset="0"/>
              </a:rPr>
              <a:t>obro</a:t>
            </a:r>
            <a:r>
              <a:rPr lang="it-IT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it-IT" altLang="es-ES" sz="2000" dirty="0" err="1">
                <a:latin typeface="Arial Rounded MT Bold" panose="020F0704030504030204" pitchFamily="34" charset="0"/>
              </a:rPr>
              <a:t>identificiran</a:t>
            </a:r>
            <a:r>
              <a:rPr lang="it-IT" altLang="es-ES" sz="2000" dirty="0">
                <a:latin typeface="Arial Rounded MT Bold" panose="020F0704030504030204" pitchFamily="34" charset="0"/>
              </a:rPr>
              <a:t> </a:t>
            </a:r>
            <a:r>
              <a:rPr lang="it-IT" altLang="es-ES" sz="2000" dirty="0" err="1">
                <a:latin typeface="Arial Rounded MT Bold" panose="020F0704030504030204" pitchFamily="34" charset="0"/>
              </a:rPr>
              <a:t>problem</a:t>
            </a:r>
            <a:r>
              <a:rPr lang="it-IT" altLang="es-ES" sz="2000" dirty="0">
                <a:latin typeface="Arial Rounded MT Bold" panose="020F0704030504030204" pitchFamily="34" charset="0"/>
              </a:rPr>
              <a:t>, </a:t>
            </a:r>
            <a:r>
              <a:rPr lang="it-IT" altLang="es-ES" sz="2000" dirty="0" err="1">
                <a:latin typeface="Arial Rounded MT Bold" panose="020F0704030504030204" pitchFamily="34" charset="0"/>
              </a:rPr>
              <a:t>problem</a:t>
            </a:r>
            <a:r>
              <a:rPr lang="it-IT" altLang="es-ES" sz="2000" dirty="0">
                <a:latin typeface="Arial Rounded MT Bold" panose="020F0704030504030204" pitchFamily="34" charset="0"/>
              </a:rPr>
              <a:t> </a:t>
            </a:r>
            <a:r>
              <a:rPr lang="hr-HR" altLang="es-ES" sz="2000" dirty="0" smtClean="0">
                <a:latin typeface="Arial Rounded MT Bold" panose="020F0704030504030204" pitchFamily="34" charset="0"/>
              </a:rPr>
              <a:t>je </a:t>
            </a:r>
            <a:r>
              <a:rPr lang="it-IT" altLang="es-ES" sz="2000" dirty="0" err="1" smtClean="0">
                <a:latin typeface="Arial Rounded MT Bold" panose="020F0704030504030204" pitchFamily="34" charset="0"/>
              </a:rPr>
              <a:t>napola</a:t>
            </a:r>
            <a:r>
              <a:rPr lang="it-IT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it-IT" altLang="es-ES" sz="2000" dirty="0" err="1">
                <a:latin typeface="Arial Rounded MT Bold" panose="020F0704030504030204" pitchFamily="34" charset="0"/>
              </a:rPr>
              <a:t>riješen</a:t>
            </a:r>
            <a:r>
              <a:rPr lang="it-IT" altLang="es-ES" sz="2000" dirty="0">
                <a:latin typeface="Arial Rounded MT Bold" panose="020F0704030504030204" pitchFamily="34" charset="0"/>
              </a:rPr>
              <a:t>”.</a:t>
            </a:r>
            <a:endParaRPr lang="hr-HR" altLang="es-ES" sz="2000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hr-HR" altLang="es-ES" sz="2000" dirty="0" smtClean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sz="2000" dirty="0" err="1">
                <a:latin typeface="Arial Rounded MT Bold" panose="020F0704030504030204" pitchFamily="34" charset="0"/>
              </a:rPr>
              <a:t>Rješenje</a:t>
            </a:r>
            <a:endParaRPr lang="en-GB" altLang="es-ES" sz="2000" dirty="0">
              <a:latin typeface="Arial Rounded MT Bold" panose="020F07040305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s-ES" sz="2000" dirty="0" smtClean="0">
                <a:latin typeface="Arial Rounded MT Bold" panose="020F0704030504030204" pitchFamily="34" charset="0"/>
              </a:rPr>
              <a:t>Na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temelju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potrošačevog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problema</a:t>
            </a:r>
            <a:r>
              <a:rPr lang="en-GB" altLang="es-ES" sz="2000" dirty="0">
                <a:latin typeface="Arial Rounded MT Bold" panose="020F0704030504030204" pitchFamily="34" charset="0"/>
              </a:rPr>
              <a:t>,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koje</a:t>
            </a:r>
            <a:r>
              <a:rPr lang="en-GB" altLang="es-ES" sz="2000" dirty="0">
                <a:latin typeface="Arial Rounded MT Bold" panose="020F0704030504030204" pitchFamily="34" charset="0"/>
              </a:rPr>
              <a:t> se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rješenje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predlaže</a:t>
            </a:r>
            <a:r>
              <a:rPr lang="en-GB" altLang="es-ES" sz="2000" dirty="0">
                <a:latin typeface="Arial Rounded MT Bold" panose="020F0704030504030204" pitchFamily="34" charset="0"/>
              </a:rPr>
              <a:t>?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s-ES" sz="2000" dirty="0" err="1" smtClean="0">
                <a:latin typeface="Arial Rounded MT Bold" panose="020F0704030504030204" pitchFamily="34" charset="0"/>
              </a:rPr>
              <a:t>Ovdje</a:t>
            </a:r>
            <a:r>
              <a:rPr lang="en-GB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>
                <a:latin typeface="Arial Rounded MT Bold" panose="020F0704030504030204" pitchFamily="34" charset="0"/>
              </a:rPr>
              <a:t>je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bitno</a:t>
            </a:r>
            <a:r>
              <a:rPr lang="en-GB" altLang="es-ES" sz="2000" dirty="0">
                <a:latin typeface="Arial Rounded MT Bold" panose="020F0704030504030204" pitchFamily="34" charset="0"/>
              </a:rPr>
              <a:t> da se ne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fokusira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na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karakteristike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i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tehničke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detalje</a:t>
            </a:r>
            <a:r>
              <a:rPr lang="en-GB" altLang="es-ES" sz="2000" dirty="0">
                <a:latin typeface="Arial Rounded MT Bold" panose="020F0704030504030204" pitchFamily="34" charset="0"/>
              </a:rPr>
              <a:t>,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već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na</a:t>
            </a:r>
            <a:r>
              <a:rPr lang="en-GB" altLang="es-ES" sz="2000" dirty="0">
                <a:latin typeface="Arial Rounded MT Bold" panose="020F0704030504030204" pitchFamily="34" charset="0"/>
              </a:rPr>
              <a:t> to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kako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riješiti</a:t>
            </a:r>
            <a:r>
              <a:rPr lang="en-GB" altLang="es-ES" sz="2000" dirty="0">
                <a:latin typeface="Arial Rounded MT Bold" panose="020F0704030504030204" pitchFamily="34" charset="0"/>
              </a:rPr>
              <a:t> problem/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potrebu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potrošača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i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kakvu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će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korist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oni</a:t>
            </a:r>
            <a:r>
              <a:rPr lang="en-GB" altLang="es-ES" sz="2000" dirty="0">
                <a:latin typeface="Arial Rounded MT Bold" panose="020F0704030504030204" pitchFamily="34" charset="0"/>
              </a:rPr>
              <a:t> od toga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imati</a:t>
            </a:r>
            <a:r>
              <a:rPr lang="en-GB" altLang="es-ES" sz="2000" dirty="0" smtClean="0">
                <a:latin typeface="Arial Rounded MT Bold" panose="020F0704030504030204" pitchFamily="34" charset="0"/>
              </a:rPr>
              <a:t>.</a:t>
            </a:r>
            <a:endParaRPr lang="en-GB" altLang="es-ES" sz="2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052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86BF1E-B8F2-4B6C-A76B-D8673E0CF73D}"/>
              </a:ext>
            </a:extLst>
          </p:cNvPr>
          <p:cNvSpPr txBox="1"/>
          <p:nvPr/>
        </p:nvSpPr>
        <p:spPr>
          <a:xfrm>
            <a:off x="2576205" y="548165"/>
            <a:ext cx="58521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it-IT" sz="3600" dirty="0" err="1">
                <a:latin typeface="Arial Rounded MT Bold" panose="020F0704030504030204" pitchFamily="34" charset="0"/>
              </a:rPr>
              <a:t>Uvod</a:t>
            </a:r>
            <a:r>
              <a:rPr lang="en-GB" altLang="it-IT" sz="3600" dirty="0">
                <a:latin typeface="Arial Rounded MT Bold" panose="020F0704030504030204" pitchFamily="34" charset="0"/>
              </a:rPr>
              <a:t> u </a:t>
            </a:r>
            <a:r>
              <a:rPr lang="en-GB" altLang="it-IT" sz="3600" dirty="0" err="1">
                <a:latin typeface="Arial Rounded MT Bold" panose="020F0704030504030204" pitchFamily="34" charset="0"/>
              </a:rPr>
              <a:t>poslovne</a:t>
            </a:r>
            <a:r>
              <a:rPr lang="en-GB" altLang="it-IT" sz="3600" dirty="0">
                <a:latin typeface="Arial Rounded MT Bold" panose="020F0704030504030204" pitchFamily="34" charset="0"/>
              </a:rPr>
              <a:t> </a:t>
            </a:r>
            <a:r>
              <a:rPr lang="en-GB" altLang="it-IT" sz="3600" dirty="0" err="1">
                <a:latin typeface="Arial Rounded MT Bold" panose="020F0704030504030204" pitchFamily="34" charset="0"/>
              </a:rPr>
              <a:t>modele</a:t>
            </a:r>
            <a:endParaRPr lang="en-GB" altLang="it-IT" sz="3600" dirty="0">
              <a:latin typeface="Arial Rounded MT Bold" panose="020F0704030504030204" pitchFamily="34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576205" y="1554259"/>
            <a:ext cx="919885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es-ES" sz="2800" dirty="0" smtClean="0">
                <a:latin typeface="Arial Rounded MT Bold" panose="020F0704030504030204" pitchFamily="34" charset="0"/>
              </a:rPr>
              <a:t>Lean </a:t>
            </a:r>
            <a:r>
              <a:rPr lang="en-GB" altLang="es-ES" sz="2800" dirty="0">
                <a:latin typeface="Arial Rounded MT Bold" panose="020F0704030504030204" pitchFamily="34" charset="0"/>
              </a:rPr>
              <a:t>Canvas</a:t>
            </a:r>
          </a:p>
          <a:p>
            <a:pPr>
              <a:defRPr/>
            </a:pPr>
            <a:endParaRPr lang="en-GB" altLang="es-ES" sz="20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hr-HR" altLang="es-ES" sz="2000" dirty="0">
                <a:latin typeface="Arial Rounded MT Bold" panose="020F0704030504030204" pitchFamily="34" charset="0"/>
              </a:rPr>
              <a:t>Ključna metrika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hr-HR" altLang="es-ES" sz="2000" dirty="0" smtClean="0">
                <a:latin typeface="Arial Rounded MT Bold" panose="020F0704030504030204" pitchFamily="34" charset="0"/>
              </a:rPr>
              <a:t>Koju </a:t>
            </a:r>
            <a:r>
              <a:rPr lang="hr-HR" altLang="es-ES" sz="2000" dirty="0">
                <a:latin typeface="Arial Rounded MT Bold" panose="020F0704030504030204" pitchFamily="34" charset="0"/>
              </a:rPr>
              <a:t>metriku </a:t>
            </a:r>
            <a:r>
              <a:rPr lang="hr-HR" altLang="es-ES" sz="2000" dirty="0" smtClean="0">
                <a:latin typeface="Arial Rounded MT Bold" panose="020F0704030504030204" pitchFamily="34" charset="0"/>
              </a:rPr>
              <a:t>se planira </a:t>
            </a:r>
            <a:r>
              <a:rPr lang="hr-HR" altLang="es-ES" sz="2000" dirty="0">
                <a:latin typeface="Arial Rounded MT Bold" panose="020F0704030504030204" pitchFamily="34" charset="0"/>
              </a:rPr>
              <a:t>pratiti?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hr-HR" altLang="es-ES" sz="2000" dirty="0" smtClean="0">
                <a:latin typeface="Arial Rounded MT Bold" panose="020F0704030504030204" pitchFamily="34" charset="0"/>
              </a:rPr>
              <a:t>U </a:t>
            </a:r>
            <a:r>
              <a:rPr lang="hr-HR" altLang="es-ES" sz="2000" dirty="0">
                <a:latin typeface="Arial Rounded MT Bold" panose="020F0704030504030204" pitchFamily="34" charset="0"/>
              </a:rPr>
              <a:t>svakoj fazi razvoja postoji samo nekoliko mjera koje će pokazati je li poduzeće na pravome putu ili ne. Treba biti oprezan s preopterećenjem raznim podacima.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hr-HR" altLang="es-ES" sz="2000" dirty="0" smtClean="0">
                <a:latin typeface="Arial Rounded MT Bold" panose="020F0704030504030204" pitchFamily="34" charset="0"/>
              </a:rPr>
              <a:t>Također</a:t>
            </a:r>
            <a:r>
              <a:rPr lang="hr-HR" altLang="es-ES" sz="2000" dirty="0">
                <a:latin typeface="Arial Rounded MT Bold" panose="020F0704030504030204" pitchFamily="34" charset="0"/>
              </a:rPr>
              <a:t>, mjere se mijenjaju kroz vrijeme pa se treba pobrinuti da </a:t>
            </a:r>
            <a:r>
              <a:rPr lang="hr-HR" altLang="es-ES" sz="2000" dirty="0" smtClean="0">
                <a:latin typeface="Arial Rounded MT Bold" panose="020F0704030504030204" pitchFamily="34" charset="0"/>
              </a:rPr>
              <a:t>se redovito prate i da su ažurne.</a:t>
            </a:r>
            <a:endParaRPr lang="hr-HR" altLang="es-ES" sz="2000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hr-HR" altLang="es-ES" sz="2000" dirty="0" smtClean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hr-HR" altLang="es-ES" sz="2000" dirty="0">
                <a:latin typeface="Arial Rounded MT Bold" panose="020F0704030504030204" pitchFamily="34" charset="0"/>
              </a:rPr>
              <a:t>Nepoštena prednost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hr-HR" altLang="es-ES" sz="2000" dirty="0" smtClean="0">
                <a:latin typeface="Arial Rounded MT Bold" panose="020F0704030504030204" pitchFamily="34" charset="0"/>
              </a:rPr>
              <a:t>Što </a:t>
            </a:r>
            <a:r>
              <a:rPr lang="hr-HR" altLang="es-ES" sz="2000" dirty="0">
                <a:latin typeface="Arial Rounded MT Bold" panose="020F0704030504030204" pitchFamily="34" charset="0"/>
              </a:rPr>
              <a:t>su ili će biti elementi koji </a:t>
            </a:r>
            <a:r>
              <a:rPr lang="hr-HR" altLang="es-ES" sz="2000" dirty="0" smtClean="0">
                <a:latin typeface="Arial Rounded MT Bold" panose="020F0704030504030204" pitchFamily="34" charset="0"/>
              </a:rPr>
              <a:t>će pomoći poduzeću ostati ispred </a:t>
            </a:r>
            <a:r>
              <a:rPr lang="hr-HR" altLang="es-ES" sz="2000" dirty="0">
                <a:latin typeface="Arial Rounded MT Bold" panose="020F0704030504030204" pitchFamily="34" charset="0"/>
              </a:rPr>
              <a:t>svojih konkurenata? </a:t>
            </a:r>
            <a:r>
              <a:rPr lang="hr-HR" altLang="es-ES" sz="2000" dirty="0" smtClean="0">
                <a:latin typeface="Arial Rounded MT Bold" panose="020F0704030504030204" pitchFamily="34" charset="0"/>
              </a:rPr>
              <a:t>Treba se potruditi da </a:t>
            </a:r>
            <a:r>
              <a:rPr lang="hr-HR" altLang="es-ES" sz="2000" dirty="0">
                <a:latin typeface="Arial Rounded MT Bold" panose="020F0704030504030204" pitchFamily="34" charset="0"/>
              </a:rPr>
              <a:t>to bude nešto što je jako teško kopirati, imitirati ili kupiti.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hr-HR" altLang="es-ES" sz="2000" dirty="0" smtClean="0">
                <a:latin typeface="Arial Rounded MT Bold" panose="020F0704030504030204" pitchFamily="34" charset="0"/>
              </a:rPr>
              <a:t>Svi </a:t>
            </a:r>
            <a:r>
              <a:rPr lang="hr-HR" altLang="es-ES" sz="2000" dirty="0">
                <a:latin typeface="Arial Rounded MT Bold" panose="020F0704030504030204" pitchFamily="34" charset="0"/>
              </a:rPr>
              <a:t>uspješni poslovi privlače konkurenciju</a:t>
            </a:r>
            <a:r>
              <a:rPr lang="hr-HR" altLang="es-ES" sz="2000" dirty="0" smtClean="0">
                <a:latin typeface="Arial Rounded MT Bold" panose="020F0704030504030204" pitchFamily="34" charset="0"/>
              </a:rPr>
              <a:t>.</a:t>
            </a:r>
            <a:endParaRPr lang="hr-HR" altLang="es-ES" sz="2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19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86BF1E-B8F2-4B6C-A76B-D8673E0CF73D}"/>
              </a:ext>
            </a:extLst>
          </p:cNvPr>
          <p:cNvSpPr txBox="1"/>
          <p:nvPr/>
        </p:nvSpPr>
        <p:spPr>
          <a:xfrm>
            <a:off x="2773275" y="493962"/>
            <a:ext cx="64131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altLang="it-IT" sz="3600" dirty="0" err="1" smtClean="0">
                <a:latin typeface="Arial Rounded MT Bold" panose="020F0704030504030204" pitchFamily="34" charset="0"/>
              </a:rPr>
              <a:t>Poslovni</a:t>
            </a:r>
            <a:r>
              <a:rPr lang="pl-PL" altLang="it-IT" sz="3600" dirty="0" smtClean="0">
                <a:latin typeface="Arial Rounded MT Bold" panose="020F0704030504030204" pitchFamily="34" charset="0"/>
              </a:rPr>
              <a:t> </a:t>
            </a:r>
            <a:r>
              <a:rPr lang="pl-PL" altLang="it-IT" sz="3600" dirty="0">
                <a:latin typeface="Arial Rounded MT Bold" panose="020F0704030504030204" pitchFamily="34" charset="0"/>
              </a:rPr>
              <a:t>modeli za </a:t>
            </a:r>
            <a:r>
              <a:rPr lang="pl-PL" altLang="it-IT" sz="3600" dirty="0" err="1">
                <a:latin typeface="Arial Rounded MT Bold" panose="020F0704030504030204" pitchFamily="34" charset="0"/>
              </a:rPr>
              <a:t>digitalno</a:t>
            </a:r>
            <a:r>
              <a:rPr lang="pl-PL" altLang="it-IT" sz="3600" dirty="0">
                <a:latin typeface="Arial Rounded MT Bold" panose="020F0704030504030204" pitchFamily="34" charset="0"/>
              </a:rPr>
              <a:t> </a:t>
            </a:r>
            <a:r>
              <a:rPr lang="pl-PL" altLang="it-IT" sz="3600" dirty="0" err="1">
                <a:latin typeface="Arial Rounded MT Bold" panose="020F0704030504030204" pitchFamily="34" charset="0"/>
              </a:rPr>
              <a:t>poduzetništvo</a:t>
            </a:r>
            <a:endParaRPr lang="en-GB" sz="3600" dirty="0">
              <a:latin typeface="Arial Rounded MT Bold" panose="020F0704030504030204" pitchFamily="34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773275" y="2086906"/>
            <a:ext cx="9198853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hr-HR" sz="2000" dirty="0" smtClean="0">
                <a:latin typeface="Arial Rounded MT Bold" panose="020F0704030504030204" pitchFamily="34" charset="0"/>
              </a:rPr>
              <a:t>Digitalnom poduzetništvu je potrebno pristupiti holistički jer uključuje sve procese unutar neke </a:t>
            </a:r>
            <a:r>
              <a:rPr lang="hr-HR" sz="2000" dirty="0" err="1" smtClean="0">
                <a:latin typeface="Arial Rounded MT Bold" panose="020F0704030504030204" pitchFamily="34" charset="0"/>
              </a:rPr>
              <a:t>organzacije</a:t>
            </a:r>
            <a:r>
              <a:rPr lang="hr-HR" sz="2000" dirty="0" smtClean="0">
                <a:latin typeface="Arial Rounded MT Bold" panose="020F0704030504030204" pitchFamily="34" charset="0"/>
              </a:rPr>
              <a:t>.</a:t>
            </a:r>
          </a:p>
          <a:p>
            <a:pPr>
              <a:spcAft>
                <a:spcPts val="1800"/>
              </a:spcAft>
            </a:pPr>
            <a:r>
              <a:rPr lang="hr-HR" sz="2000" dirty="0" smtClean="0">
                <a:latin typeface="Arial Rounded MT Bold" panose="020F0704030504030204" pitchFamily="34" charset="0"/>
              </a:rPr>
              <a:t>Istraživanja pokazuju kako </a:t>
            </a:r>
            <a:r>
              <a:rPr lang="hr-HR" sz="2000" dirty="0" err="1" smtClean="0">
                <a:latin typeface="Arial Rounded MT Bold" panose="020F0704030504030204" pitchFamily="34" charset="0"/>
              </a:rPr>
              <a:t>MSp</a:t>
            </a:r>
            <a:r>
              <a:rPr lang="hr-HR" sz="2000" dirty="0" smtClean="0">
                <a:latin typeface="Arial Rounded MT Bold" panose="020F0704030504030204" pitchFamily="34" charset="0"/>
              </a:rPr>
              <a:t>-ovi rastu 2-3 puta brže ako implementiraju novu digitalnu tehnologiju.</a:t>
            </a:r>
            <a:endParaRPr lang="sk-SK" sz="2000" dirty="0">
              <a:latin typeface="Arial Rounded MT Bold" panose="020F0704030504030204" pitchFamily="34" charset="0"/>
            </a:endParaRPr>
          </a:p>
          <a:p>
            <a:pPr>
              <a:spcAft>
                <a:spcPts val="1800"/>
              </a:spcAft>
            </a:pPr>
            <a:r>
              <a:rPr lang="hr-HR" sz="2000" dirty="0" smtClean="0">
                <a:latin typeface="Arial Rounded MT Bold" panose="020F0704030504030204" pitchFamily="34" charset="0"/>
              </a:rPr>
              <a:t>Digitalno poduzetništvo uključuje sve </a:t>
            </a:r>
            <a:r>
              <a:rPr lang="hr-HR" sz="2000" dirty="0">
                <a:latin typeface="Arial Rounded MT Bold" panose="020F0704030504030204" pitchFamily="34" charset="0"/>
              </a:rPr>
              <a:t>poslovne pothvate. Posebno su popularne društvene mreže, </a:t>
            </a:r>
            <a:r>
              <a:rPr lang="hr-HR" sz="2000" dirty="0" err="1">
                <a:latin typeface="Arial Rounded MT Bold" panose="020F0704030504030204" pitchFamily="34" charset="0"/>
              </a:rPr>
              <a:t>big</a:t>
            </a:r>
            <a:r>
              <a:rPr lang="hr-HR" sz="2000" dirty="0">
                <a:latin typeface="Arial Rounded MT Bold" panose="020F0704030504030204" pitchFamily="34" charset="0"/>
              </a:rPr>
              <a:t> data analize, mobilna rješenja i oblaci koji pomažu u poboljšanju poslovnih aktivnosti, poslovnog izvještavanja, </a:t>
            </a:r>
            <a:r>
              <a:rPr lang="hr-HR" sz="2000" dirty="0" smtClean="0">
                <a:latin typeface="Arial Rounded MT Bold" panose="020F0704030504030204" pitchFamily="34" charset="0"/>
              </a:rPr>
              <a:t>u izgrađivanju veze </a:t>
            </a:r>
            <a:r>
              <a:rPr lang="hr-HR" sz="2000" dirty="0">
                <a:latin typeface="Arial Rounded MT Bold" panose="020F0704030504030204" pitchFamily="34" charset="0"/>
              </a:rPr>
              <a:t>s potrošačima i ostalim zainteresiranim skupinama.</a:t>
            </a:r>
          </a:p>
          <a:p>
            <a:pPr>
              <a:spcAft>
                <a:spcPts val="1800"/>
              </a:spcAft>
            </a:pPr>
            <a:r>
              <a:rPr lang="sk-SK" sz="2000" dirty="0" err="1" smtClean="0">
                <a:latin typeface="Arial Rounded MT Bold" panose="020F0704030504030204" pitchFamily="34" charset="0"/>
              </a:rPr>
              <a:t>Digitalno</a:t>
            </a:r>
            <a:r>
              <a:rPr lang="sk-SK" sz="2000" dirty="0" smtClean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poduzetništvo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stvara</a:t>
            </a:r>
            <a:r>
              <a:rPr lang="sk-SK" sz="2000" dirty="0">
                <a:latin typeface="Arial Rounded MT Bold" panose="020F0704030504030204" pitchFamily="34" charset="0"/>
              </a:rPr>
              <a:t> potrebu </a:t>
            </a:r>
            <a:r>
              <a:rPr lang="sk-SK" sz="2000" dirty="0" err="1">
                <a:latin typeface="Arial Rounded MT Bold" panose="020F0704030504030204" pitchFamily="34" charset="0"/>
              </a:rPr>
              <a:t>prilagodbe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poslovnih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modela</a:t>
            </a:r>
            <a:r>
              <a:rPr lang="sk-SK" sz="2000" dirty="0">
                <a:latin typeface="Arial Rounded MT Bold" panose="020F0704030504030204" pitchFamily="34" charset="0"/>
              </a:rPr>
              <a:t>, </a:t>
            </a:r>
            <a:r>
              <a:rPr lang="sk-SK" sz="2000" dirty="0" err="1">
                <a:latin typeface="Arial Rounded MT Bold" panose="020F0704030504030204" pitchFamily="34" charset="0"/>
              </a:rPr>
              <a:t>kako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novih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tako</a:t>
            </a:r>
            <a:r>
              <a:rPr lang="sk-SK" sz="2000" dirty="0">
                <a:latin typeface="Arial Rounded MT Bold" panose="020F0704030504030204" pitchFamily="34" charset="0"/>
              </a:rPr>
              <a:t> i </a:t>
            </a:r>
            <a:r>
              <a:rPr lang="sk-SK" sz="2000" dirty="0" err="1">
                <a:latin typeface="Arial Rounded MT Bold" panose="020F0704030504030204" pitchFamily="34" charset="0"/>
              </a:rPr>
              <a:t>postojećih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poduzeća</a:t>
            </a:r>
            <a:r>
              <a:rPr lang="sk-SK" sz="2000" dirty="0" smtClean="0">
                <a:latin typeface="Arial Rounded MT Bold" panose="020F0704030504030204" pitchFamily="34" charset="0"/>
              </a:rPr>
              <a:t>.</a:t>
            </a:r>
            <a:endParaRPr lang="sk-SK" sz="2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45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523893" y="1414226"/>
            <a:ext cx="919885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defRPr/>
            </a:pPr>
            <a:r>
              <a:rPr lang="en-GB" altLang="es-ES" sz="2800" dirty="0" err="1" smtClean="0">
                <a:latin typeface="Arial Rounded MT Bold" panose="020F0704030504030204" pitchFamily="34" charset="0"/>
              </a:rPr>
              <a:t>Koncept</a:t>
            </a:r>
            <a:r>
              <a:rPr lang="en-GB" altLang="es-ES" sz="28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i</a:t>
            </a:r>
            <a:r>
              <a:rPr lang="en-GB" altLang="es-ES" sz="2800" dirty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karakteristike</a:t>
            </a:r>
            <a:r>
              <a:rPr lang="en-GB" altLang="es-ES" sz="2800" dirty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digitalnih</a:t>
            </a:r>
            <a:r>
              <a:rPr lang="en-GB" altLang="es-ES" sz="2800" dirty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poslovnih</a:t>
            </a:r>
            <a:r>
              <a:rPr lang="en-GB" altLang="es-ES" sz="2800" dirty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 smtClean="0">
                <a:latin typeface="Arial Rounded MT Bold" panose="020F0704030504030204" pitchFamily="34" charset="0"/>
              </a:rPr>
              <a:t>modela</a:t>
            </a:r>
            <a:endParaRPr lang="hr-HR" altLang="es-ES" sz="2800" dirty="0" smtClean="0">
              <a:latin typeface="Arial Rounded MT Bold" panose="020F0704030504030204" pitchFamily="34" charset="0"/>
            </a:endParaRPr>
          </a:p>
          <a:p>
            <a:pPr>
              <a:spcAft>
                <a:spcPts val="1200"/>
              </a:spcAft>
              <a:defRPr/>
            </a:pPr>
            <a:r>
              <a:rPr lang="sk-SK" sz="2000" dirty="0" err="1" smtClean="0">
                <a:latin typeface="Arial Rounded MT Bold" panose="020F0704030504030204" pitchFamily="34" charset="0"/>
              </a:rPr>
              <a:t>Digitalni</a:t>
            </a:r>
            <a:r>
              <a:rPr lang="sk-SK" sz="2000" dirty="0" smtClean="0">
                <a:latin typeface="Arial Rounded MT Bold" panose="020F0704030504030204" pitchFamily="34" charset="0"/>
              </a:rPr>
              <a:t> </a:t>
            </a:r>
            <a:r>
              <a:rPr lang="sk-SK" sz="2000" dirty="0" err="1" smtClean="0">
                <a:latin typeface="Arial Rounded MT Bold" panose="020F0704030504030204" pitchFamily="34" charset="0"/>
              </a:rPr>
              <a:t>poslovni</a:t>
            </a:r>
            <a:r>
              <a:rPr lang="sk-SK" sz="2000" dirty="0" smtClean="0">
                <a:latin typeface="Arial Rounded MT Bold" panose="020F0704030504030204" pitchFamily="34" charset="0"/>
              </a:rPr>
              <a:t> model </a:t>
            </a:r>
            <a:r>
              <a:rPr lang="sk-SK" sz="2000" dirty="0" err="1" smtClean="0">
                <a:latin typeface="Arial Rounded MT Bold" panose="020F0704030504030204" pitchFamily="34" charset="0"/>
              </a:rPr>
              <a:t>se</a:t>
            </a:r>
            <a:r>
              <a:rPr lang="sk-SK" sz="2000" dirty="0" smtClean="0">
                <a:latin typeface="Arial Rounded MT Bold" panose="020F0704030504030204" pitchFamily="34" charset="0"/>
              </a:rPr>
              <a:t> </a:t>
            </a:r>
            <a:r>
              <a:rPr lang="sk-SK" sz="2000" dirty="0" err="1" smtClean="0">
                <a:latin typeface="Arial Rounded MT Bold" panose="020F0704030504030204" pitchFamily="34" charset="0"/>
              </a:rPr>
              <a:t>može</a:t>
            </a:r>
            <a:r>
              <a:rPr lang="sk-SK" sz="2000" dirty="0" smtClean="0">
                <a:latin typeface="Arial Rounded MT Bold" panose="020F0704030504030204" pitchFamily="34" charset="0"/>
              </a:rPr>
              <a:t> </a:t>
            </a:r>
            <a:r>
              <a:rPr lang="sk-SK" sz="2000" dirty="0" err="1" smtClean="0">
                <a:latin typeface="Arial Rounded MT Bold" panose="020F0704030504030204" pitchFamily="34" charset="0"/>
              </a:rPr>
              <a:t>definirati</a:t>
            </a:r>
            <a:r>
              <a:rPr lang="sk-SK" sz="2000" dirty="0" smtClean="0">
                <a:latin typeface="Arial Rounded MT Bold" panose="020F0704030504030204" pitchFamily="34" charset="0"/>
              </a:rPr>
              <a:t> </a:t>
            </a:r>
            <a:r>
              <a:rPr lang="sk-SK" sz="2000" dirty="0" err="1" smtClean="0">
                <a:latin typeface="Arial Rounded MT Bold" panose="020F0704030504030204" pitchFamily="34" charset="0"/>
              </a:rPr>
              <a:t>kroz</a:t>
            </a:r>
            <a:r>
              <a:rPr lang="sk-SK" sz="2000" dirty="0" smtClean="0">
                <a:latin typeface="Arial Rounded MT Bold" panose="020F0704030504030204" pitchFamily="34" charset="0"/>
              </a:rPr>
              <a:t> </a:t>
            </a:r>
            <a:r>
              <a:rPr lang="sk-SK" sz="2000" dirty="0" err="1" smtClean="0">
                <a:latin typeface="Arial Rounded MT Bold" panose="020F0704030504030204" pitchFamily="34" charset="0"/>
              </a:rPr>
              <a:t>korištenje</a:t>
            </a:r>
            <a:r>
              <a:rPr lang="sk-SK" sz="2000" dirty="0" smtClean="0">
                <a:latin typeface="Arial Rounded MT Bold" panose="020F0704030504030204" pitchFamily="34" charset="0"/>
              </a:rPr>
              <a:t> </a:t>
            </a:r>
            <a:r>
              <a:rPr lang="sk-SK" sz="2000" dirty="0" err="1" smtClean="0">
                <a:latin typeface="Arial Rounded MT Bold" panose="020F0704030504030204" pitchFamily="34" charset="0"/>
              </a:rPr>
              <a:t>digitalne</a:t>
            </a:r>
            <a:r>
              <a:rPr lang="sk-SK" sz="2000" dirty="0" smtClean="0">
                <a:latin typeface="Arial Rounded MT Bold" panose="020F0704030504030204" pitchFamily="34" charset="0"/>
              </a:rPr>
              <a:t> </a:t>
            </a:r>
            <a:r>
              <a:rPr lang="sk-SK" sz="2000" dirty="0" err="1" smtClean="0">
                <a:latin typeface="Arial Rounded MT Bold" panose="020F0704030504030204" pitchFamily="34" charset="0"/>
              </a:rPr>
              <a:t>tehnologije</a:t>
            </a:r>
            <a:r>
              <a:rPr lang="sk-SK" sz="2000" dirty="0" smtClean="0">
                <a:latin typeface="Arial Rounded MT Bold" panose="020F0704030504030204" pitchFamily="34" charset="0"/>
              </a:rPr>
              <a:t> za </a:t>
            </a:r>
            <a:r>
              <a:rPr lang="sk-SK" sz="2000" dirty="0" err="1" smtClean="0">
                <a:latin typeface="Arial Rounded MT Bold" panose="020F0704030504030204" pitchFamily="34" charset="0"/>
              </a:rPr>
              <a:t>poboljšanje</a:t>
            </a:r>
            <a:r>
              <a:rPr lang="sk-SK" sz="2000" dirty="0" smtClean="0">
                <a:latin typeface="Arial Rounded MT Bold" panose="020F0704030504030204" pitchFamily="34" charset="0"/>
              </a:rPr>
              <a:t> </a:t>
            </a:r>
            <a:r>
              <a:rPr lang="sk-SK" sz="2000" dirty="0" err="1" smtClean="0">
                <a:latin typeface="Arial Rounded MT Bold" panose="020F0704030504030204" pitchFamily="34" charset="0"/>
              </a:rPr>
              <a:t>nekoliko</a:t>
            </a:r>
            <a:r>
              <a:rPr lang="sk-SK" sz="2000" dirty="0" smtClean="0">
                <a:latin typeface="Arial Rounded MT Bold" panose="020F0704030504030204" pitchFamily="34" charset="0"/>
              </a:rPr>
              <a:t> </a:t>
            </a:r>
            <a:r>
              <a:rPr lang="sk-SK" sz="2000" dirty="0" err="1" smtClean="0">
                <a:latin typeface="Arial Rounded MT Bold" panose="020F0704030504030204" pitchFamily="34" charset="0"/>
              </a:rPr>
              <a:t>aspekata</a:t>
            </a:r>
            <a:r>
              <a:rPr lang="sk-SK" sz="2000" dirty="0" smtClean="0">
                <a:latin typeface="Arial Rounded MT Bold" panose="020F0704030504030204" pitchFamily="34" charset="0"/>
              </a:rPr>
              <a:t> </a:t>
            </a:r>
            <a:r>
              <a:rPr lang="sk-SK" sz="2000" dirty="0" err="1" smtClean="0">
                <a:latin typeface="Arial Rounded MT Bold" panose="020F0704030504030204" pitchFamily="34" charset="0"/>
              </a:rPr>
              <a:t>organizacije</a:t>
            </a:r>
            <a:r>
              <a:rPr lang="sk-SK" sz="2000" dirty="0" smtClean="0">
                <a:latin typeface="Arial Rounded MT Bold" panose="020F0704030504030204" pitchFamily="34" charset="0"/>
              </a:rPr>
              <a:t> </a:t>
            </a:r>
            <a:r>
              <a:rPr lang="sk-SK" sz="2000" dirty="0" err="1" smtClean="0">
                <a:latin typeface="Arial Rounded MT Bold" panose="020F0704030504030204" pitchFamily="34" charset="0"/>
              </a:rPr>
              <a:t>te</a:t>
            </a:r>
            <a:r>
              <a:rPr lang="sk-SK" sz="2000" dirty="0" smtClean="0">
                <a:latin typeface="Arial Rounded MT Bold" panose="020F0704030504030204" pitchFamily="34" charset="0"/>
              </a:rPr>
              <a:t> za </a:t>
            </a:r>
            <a:r>
              <a:rPr lang="sk-SK" sz="2000" dirty="0" err="1" smtClean="0">
                <a:latin typeface="Arial Rounded MT Bold" panose="020F0704030504030204" pitchFamily="34" charset="0"/>
              </a:rPr>
              <a:t>obogaćenje</a:t>
            </a:r>
            <a:r>
              <a:rPr lang="sk-SK" sz="2000" dirty="0" smtClean="0">
                <a:latin typeface="Arial Rounded MT Bold" panose="020F0704030504030204" pitchFamily="34" charset="0"/>
              </a:rPr>
              <a:t> </a:t>
            </a:r>
            <a:r>
              <a:rPr lang="sk-SK" sz="2000" dirty="0" err="1" smtClean="0">
                <a:latin typeface="Arial Rounded MT Bold" panose="020F0704030504030204" pitchFamily="34" charset="0"/>
              </a:rPr>
              <a:t>njenog</a:t>
            </a:r>
            <a:r>
              <a:rPr lang="sk-SK" sz="2000" dirty="0" smtClean="0">
                <a:latin typeface="Arial Rounded MT Bold" panose="020F0704030504030204" pitchFamily="34" charset="0"/>
              </a:rPr>
              <a:t> </a:t>
            </a:r>
            <a:r>
              <a:rPr lang="sk-SK" sz="2000" dirty="0" err="1" smtClean="0">
                <a:latin typeface="Arial Rounded MT Bold" panose="020F0704030504030204" pitchFamily="34" charset="0"/>
              </a:rPr>
              <a:t>sustava</a:t>
            </a:r>
            <a:r>
              <a:rPr lang="sk-SK" sz="2000" dirty="0" smtClean="0">
                <a:latin typeface="Arial Rounded MT Bold" panose="020F0704030504030204" pitchFamily="34" charset="0"/>
              </a:rPr>
              <a:t> </a:t>
            </a:r>
            <a:r>
              <a:rPr lang="sk-SK" sz="2000" dirty="0" err="1" smtClean="0">
                <a:latin typeface="Arial Rounded MT Bold" panose="020F0704030504030204" pitchFamily="34" charset="0"/>
              </a:rPr>
              <a:t>vrijednosti</a:t>
            </a:r>
            <a:r>
              <a:rPr lang="sk-SK" sz="2000" dirty="0" smtClean="0">
                <a:latin typeface="Arial Rounded MT Bold" panose="020F0704030504030204" pitchFamily="34" charset="0"/>
              </a:rPr>
              <a:t>.</a:t>
            </a:r>
          </a:p>
          <a:p>
            <a:pPr>
              <a:spcAft>
                <a:spcPts val="1200"/>
              </a:spcAft>
              <a:defRPr/>
            </a:pPr>
            <a:r>
              <a:rPr lang="hr-HR" sz="2000" dirty="0" smtClean="0">
                <a:latin typeface="Arial Rounded MT Bold" panose="020F0704030504030204" pitchFamily="34" charset="0"/>
              </a:rPr>
              <a:t>Izrada digitalnog poslovnog modela zahtijeva novi način razmišljanja koji se kreće oko: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sk-SK" sz="2000" dirty="0" err="1" smtClean="0">
                <a:latin typeface="Arial Rounded MT Bold" panose="020F0704030504030204" pitchFamily="34" charset="0"/>
              </a:rPr>
              <a:t>Potrošač</a:t>
            </a:r>
            <a:r>
              <a:rPr lang="sk-SK" sz="2000" dirty="0" smtClean="0">
                <a:latin typeface="Arial Rounded MT Bold" panose="020F0704030504030204" pitchFamily="34" charset="0"/>
              </a:rPr>
              <a:t>/</a:t>
            </a:r>
            <a:r>
              <a:rPr lang="sk-SK" sz="2000" dirty="0" err="1" smtClean="0">
                <a:latin typeface="Arial Rounded MT Bold" panose="020F0704030504030204" pitchFamily="34" charset="0"/>
              </a:rPr>
              <a:t>korisnik</a:t>
            </a:r>
            <a:r>
              <a:rPr lang="sk-SK" sz="2000" dirty="0" smtClean="0">
                <a:latin typeface="Arial Rounded MT Bold" panose="020F0704030504030204" pitchFamily="34" charset="0"/>
              </a:rPr>
              <a:t> </a:t>
            </a:r>
            <a:r>
              <a:rPr lang="sk-SK" sz="2000" dirty="0" err="1" smtClean="0">
                <a:latin typeface="Arial Rounded MT Bold" panose="020F0704030504030204" pitchFamily="34" charset="0"/>
              </a:rPr>
              <a:t>koji</a:t>
            </a:r>
            <a:r>
              <a:rPr lang="sk-SK" sz="2000" dirty="0" smtClean="0">
                <a:latin typeface="Arial Rounded MT Bold" panose="020F0704030504030204" pitchFamily="34" charset="0"/>
              </a:rPr>
              <a:t> </a:t>
            </a:r>
            <a:r>
              <a:rPr lang="sk-SK" sz="2000" dirty="0">
                <a:latin typeface="Arial Rounded MT Bold" panose="020F0704030504030204" pitchFamily="34" charset="0"/>
              </a:rPr>
              <a:t>od </a:t>
            </a:r>
            <a:r>
              <a:rPr lang="sk-SK" sz="2000" dirty="0" err="1" smtClean="0">
                <a:latin typeface="Arial Rounded MT Bold" panose="020F0704030504030204" pitchFamily="34" charset="0"/>
              </a:rPr>
              <a:t>ponuđene</a:t>
            </a:r>
            <a:r>
              <a:rPr lang="sk-SK" sz="2000" dirty="0" smtClean="0">
                <a:latin typeface="Arial Rounded MT Bold" panose="020F0704030504030204" pitchFamily="34" charset="0"/>
              </a:rPr>
              <a:t> </a:t>
            </a:r>
            <a:r>
              <a:rPr lang="sk-SK" sz="2000" dirty="0" err="1" smtClean="0">
                <a:latin typeface="Arial Rounded MT Bold" panose="020F0704030504030204" pitchFamily="34" charset="0"/>
              </a:rPr>
              <a:t>usluge</a:t>
            </a:r>
            <a:r>
              <a:rPr lang="sk-SK" sz="2000" dirty="0" smtClean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ili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proizvoda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 smtClean="0">
                <a:latin typeface="Arial Rounded MT Bold" panose="020F0704030504030204" pitchFamily="34" charset="0"/>
              </a:rPr>
              <a:t>ima</a:t>
            </a:r>
            <a:r>
              <a:rPr lang="sk-SK" sz="2000" dirty="0" smtClean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jasnu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prednost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endParaRPr lang="sk-SK" sz="2000" dirty="0" smtClean="0">
              <a:latin typeface="Arial Rounded MT Bold" panose="020F0704030504030204" pitchFamily="34" charset="0"/>
            </a:endParaRP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sk-SK" sz="2000" dirty="0" err="1" smtClean="0">
                <a:latin typeface="Arial Rounded MT Bold" panose="020F0704030504030204" pitchFamily="34" charset="0"/>
              </a:rPr>
              <a:t>Proizvod</a:t>
            </a:r>
            <a:r>
              <a:rPr lang="sk-SK" sz="2000" dirty="0" smtClean="0">
                <a:latin typeface="Arial Rounded MT Bold" panose="020F0704030504030204" pitchFamily="34" charset="0"/>
              </a:rPr>
              <a:t>/</a:t>
            </a:r>
            <a:r>
              <a:rPr lang="sk-SK" sz="2000" dirty="0" err="1" smtClean="0">
                <a:latin typeface="Arial Rounded MT Bold" panose="020F0704030504030204" pitchFamily="34" charset="0"/>
              </a:rPr>
              <a:t>usluga</a:t>
            </a:r>
            <a:r>
              <a:rPr lang="sk-SK" sz="2000" dirty="0" smtClean="0">
                <a:latin typeface="Arial Rounded MT Bold" panose="020F0704030504030204" pitchFamily="34" charset="0"/>
              </a:rPr>
              <a:t> </a:t>
            </a:r>
            <a:r>
              <a:rPr lang="sk-SK" sz="2000" dirty="0" err="1" smtClean="0">
                <a:latin typeface="Arial Rounded MT Bold" panose="020F0704030504030204" pitchFamily="34" charset="0"/>
              </a:rPr>
              <a:t>koji</a:t>
            </a:r>
            <a:r>
              <a:rPr lang="sk-SK" sz="2000" dirty="0" smtClean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će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pretvoriti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nešto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 smtClean="0">
                <a:latin typeface="Arial Rounded MT Bold" panose="020F0704030504030204" pitchFamily="34" charset="0"/>
              </a:rPr>
              <a:t>rijetko</a:t>
            </a:r>
            <a:r>
              <a:rPr lang="sk-SK" sz="2000" dirty="0" smtClean="0">
                <a:latin typeface="Arial Rounded MT Bold" panose="020F0704030504030204" pitchFamily="34" charset="0"/>
              </a:rPr>
              <a:t> </a:t>
            </a:r>
            <a:r>
              <a:rPr lang="sk-SK" sz="2000" dirty="0">
                <a:latin typeface="Arial Rounded MT Bold" panose="020F0704030504030204" pitchFamily="34" charset="0"/>
              </a:rPr>
              <a:t>u </a:t>
            </a:r>
            <a:r>
              <a:rPr lang="sk-SK" sz="2000" dirty="0" err="1">
                <a:latin typeface="Arial Rounded MT Bold" panose="020F0704030504030204" pitchFamily="34" charset="0"/>
              </a:rPr>
              <a:t>nešto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potencijalno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 smtClean="0">
                <a:latin typeface="Arial Rounded MT Bold" panose="020F0704030504030204" pitchFamily="34" charset="0"/>
              </a:rPr>
              <a:t>neograničeno</a:t>
            </a:r>
            <a:endParaRPr lang="sk-SK" sz="2000" dirty="0">
              <a:latin typeface="Arial Rounded MT Bold" panose="020F0704030504030204" pitchFamily="34" charset="0"/>
            </a:endParaRP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sk-SK" sz="2000" dirty="0" err="1" smtClean="0">
                <a:latin typeface="Arial Rounded MT Bold" panose="020F0704030504030204" pitchFamily="34" charset="0"/>
              </a:rPr>
              <a:t>Distribucija</a:t>
            </a:r>
            <a:r>
              <a:rPr lang="sk-SK" sz="2000" dirty="0" smtClean="0">
                <a:latin typeface="Arial Rounded MT Bold" panose="020F0704030504030204" pitchFamily="34" charset="0"/>
              </a:rPr>
              <a:t> </a:t>
            </a:r>
            <a:r>
              <a:rPr lang="sk-SK" sz="2000" dirty="0" err="1" smtClean="0">
                <a:latin typeface="Arial Rounded MT Bold" panose="020F0704030504030204" pitchFamily="34" charset="0"/>
              </a:rPr>
              <a:t>kroz</a:t>
            </a:r>
            <a:r>
              <a:rPr lang="sk-SK" sz="2000" dirty="0" smtClean="0">
                <a:latin typeface="Arial Rounded MT Bold" panose="020F0704030504030204" pitchFamily="34" charset="0"/>
              </a:rPr>
              <a:t> </a:t>
            </a:r>
            <a:r>
              <a:rPr lang="sk-SK" sz="2000" dirty="0" err="1" smtClean="0">
                <a:latin typeface="Arial Rounded MT Bold" panose="020F0704030504030204" pitchFamily="34" charset="0"/>
              </a:rPr>
              <a:t>različite</a:t>
            </a:r>
            <a:r>
              <a:rPr lang="sk-SK" sz="2000" dirty="0" smtClean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postojeće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internetske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 smtClean="0">
                <a:latin typeface="Arial Rounded MT Bold" panose="020F0704030504030204" pitchFamily="34" charset="0"/>
              </a:rPr>
              <a:t>kanale</a:t>
            </a:r>
            <a:endParaRPr lang="sk-SK" sz="2000" dirty="0" smtClean="0">
              <a:latin typeface="Arial Rounded MT Bold" panose="020F0704030504030204" pitchFamily="34" charset="0"/>
            </a:endParaRP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sk-SK" sz="2000" dirty="0" err="1" smtClean="0">
                <a:latin typeface="Arial Rounded MT Bold" panose="020F0704030504030204" pitchFamily="34" charset="0"/>
              </a:rPr>
              <a:t>Sustav</a:t>
            </a:r>
            <a:r>
              <a:rPr lang="sk-SK" sz="2000" dirty="0" smtClean="0">
                <a:latin typeface="Arial Rounded MT Bold" panose="020F0704030504030204" pitchFamily="34" charset="0"/>
              </a:rPr>
              <a:t> </a:t>
            </a:r>
            <a:r>
              <a:rPr lang="sk-SK" sz="2000" dirty="0" err="1" smtClean="0">
                <a:latin typeface="Arial Rounded MT Bold" panose="020F0704030504030204" pitchFamily="34" charset="0"/>
              </a:rPr>
              <a:t>vrijednosti</a:t>
            </a:r>
            <a:r>
              <a:rPr lang="sk-SK" sz="2000" dirty="0" smtClean="0">
                <a:latin typeface="Arial Rounded MT Bold" panose="020F0704030504030204" pitchFamily="34" charset="0"/>
              </a:rPr>
              <a:t> s jasnom </a:t>
            </a:r>
            <a:r>
              <a:rPr lang="sk-SK" sz="2000" dirty="0" err="1" smtClean="0">
                <a:latin typeface="Arial Rounded MT Bold" panose="020F0704030504030204" pitchFamily="34" charset="0"/>
              </a:rPr>
              <a:t>prednošću</a:t>
            </a:r>
            <a:endParaRPr lang="sk-SK" sz="2000" dirty="0">
              <a:latin typeface="Arial Rounded MT Bold" panose="020F0704030504030204" pitchFamily="34" charset="0"/>
            </a:endParaRPr>
          </a:p>
        </p:txBody>
      </p:sp>
      <p:sp>
        <p:nvSpPr>
          <p:cNvPr id="11" name="TextBox 2">
            <a:extLst>
              <a:ext uri="{FF2B5EF4-FFF2-40B4-BE49-F238E27FC236}">
                <a16:creationId xmlns:a16="http://schemas.microsoft.com/office/drawing/2014/main" id="{34FA5695-5AE8-44A9-9716-4F9016A8596C}"/>
              </a:ext>
            </a:extLst>
          </p:cNvPr>
          <p:cNvSpPr txBox="1"/>
          <p:nvPr/>
        </p:nvSpPr>
        <p:spPr>
          <a:xfrm>
            <a:off x="2552694" y="271166"/>
            <a:ext cx="64131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altLang="it-IT" sz="3600" dirty="0" err="1" smtClean="0">
                <a:latin typeface="Arial Rounded MT Bold" panose="020F0704030504030204" pitchFamily="34" charset="0"/>
              </a:rPr>
              <a:t>Poslovni</a:t>
            </a:r>
            <a:r>
              <a:rPr lang="pl-PL" altLang="it-IT" sz="3600" dirty="0" smtClean="0">
                <a:latin typeface="Arial Rounded MT Bold" panose="020F0704030504030204" pitchFamily="34" charset="0"/>
              </a:rPr>
              <a:t> </a:t>
            </a:r>
            <a:r>
              <a:rPr lang="pl-PL" altLang="it-IT" sz="3600" dirty="0">
                <a:latin typeface="Arial Rounded MT Bold" panose="020F0704030504030204" pitchFamily="34" charset="0"/>
              </a:rPr>
              <a:t>modeli za </a:t>
            </a:r>
            <a:r>
              <a:rPr lang="pl-PL" altLang="it-IT" sz="3600" dirty="0" err="1">
                <a:latin typeface="Arial Rounded MT Bold" panose="020F0704030504030204" pitchFamily="34" charset="0"/>
              </a:rPr>
              <a:t>digitalno</a:t>
            </a:r>
            <a:r>
              <a:rPr lang="pl-PL" altLang="it-IT" sz="3600" dirty="0">
                <a:latin typeface="Arial Rounded MT Bold" panose="020F0704030504030204" pitchFamily="34" charset="0"/>
              </a:rPr>
              <a:t> </a:t>
            </a:r>
            <a:r>
              <a:rPr lang="pl-PL" altLang="it-IT" sz="3600" dirty="0" err="1">
                <a:latin typeface="Arial Rounded MT Bold" panose="020F0704030504030204" pitchFamily="34" charset="0"/>
              </a:rPr>
              <a:t>poduzetništvo</a:t>
            </a:r>
            <a:endParaRPr lang="en-GB" sz="36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264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773275" y="2185863"/>
            <a:ext cx="9198853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defRPr/>
            </a:pPr>
            <a:r>
              <a:rPr lang="en-GB" altLang="es-ES" sz="2800" dirty="0" err="1" smtClean="0">
                <a:latin typeface="Arial Rounded MT Bold" panose="020F0704030504030204" pitchFamily="34" charset="0"/>
              </a:rPr>
              <a:t>Klasifikacija</a:t>
            </a:r>
            <a:r>
              <a:rPr lang="en-GB" altLang="es-ES" sz="28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digitalnih</a:t>
            </a:r>
            <a:r>
              <a:rPr lang="en-GB" altLang="es-ES" sz="2800" dirty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poslovnih</a:t>
            </a:r>
            <a:r>
              <a:rPr lang="en-GB" altLang="es-ES" sz="2800" dirty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 smtClean="0">
                <a:latin typeface="Arial Rounded MT Bold" panose="020F0704030504030204" pitchFamily="34" charset="0"/>
              </a:rPr>
              <a:t>modela</a:t>
            </a:r>
            <a:endParaRPr lang="hr-HR" altLang="es-ES" sz="2800" dirty="0" smtClean="0">
              <a:latin typeface="Arial Rounded MT Bold" panose="020F0704030504030204" pitchFamily="34" charset="0"/>
            </a:endParaRPr>
          </a:p>
          <a:p>
            <a:pPr>
              <a:spcAft>
                <a:spcPts val="1200"/>
              </a:spcAft>
              <a:defRPr/>
            </a:pPr>
            <a:endParaRPr lang="sk-SK" altLang="es-ES" sz="2000" dirty="0" smtClean="0">
              <a:latin typeface="Arial Rounded MT Bold" panose="020F0704030504030204" pitchFamily="34" charset="0"/>
            </a:endParaRPr>
          </a:p>
          <a:p>
            <a:pPr>
              <a:spcAft>
                <a:spcPts val="1200"/>
              </a:spcAft>
              <a:defRPr/>
            </a:pPr>
            <a:r>
              <a:rPr lang="sk-SK" altLang="es-ES" sz="2000" dirty="0" err="1">
                <a:latin typeface="Arial Rounded MT Bold" panose="020F0704030504030204" pitchFamily="34" charset="0"/>
              </a:rPr>
              <a:t>Prema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korištenju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digitalne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tehnologije</a:t>
            </a:r>
            <a:r>
              <a:rPr lang="sk-SK" altLang="es-ES" sz="2000" dirty="0">
                <a:latin typeface="Arial Rounded MT Bold" panose="020F0704030504030204" pitchFamily="34" charset="0"/>
              </a:rPr>
              <a:t>,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možemo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razlikovati</a:t>
            </a:r>
            <a:r>
              <a:rPr lang="sk-SK" altLang="es-ES" sz="2000" dirty="0">
                <a:latin typeface="Arial Rounded MT Bold" panose="020F0704030504030204" pitchFamily="34" charset="0"/>
              </a:rPr>
              <a:t> dva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tipa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poslovnih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modela</a:t>
            </a:r>
            <a:r>
              <a:rPr lang="sk-SK" altLang="es-ES" sz="2000" dirty="0">
                <a:latin typeface="Arial Rounded MT Bold" panose="020F0704030504030204" pitchFamily="34" charset="0"/>
              </a:rPr>
              <a:t> u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digitalnom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poduzetništvu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:</a:t>
            </a:r>
            <a:endParaRPr lang="sk-SK" altLang="es-ES" sz="2000" dirty="0">
              <a:latin typeface="Arial Rounded MT Bold" panose="020F0704030504030204" pitchFamily="34" charset="0"/>
            </a:endParaRP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sk-SK" altLang="es-ES" sz="2000" dirty="0">
                <a:latin typeface="Arial Rounded MT Bold" panose="020F0704030504030204" pitchFamily="34" charset="0"/>
              </a:rPr>
              <a:t>Čisti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digitalni</a:t>
            </a:r>
            <a:r>
              <a:rPr lang="sk-SK" altLang="es-ES" sz="2000" dirty="0">
                <a:latin typeface="Arial Rounded MT Bold" panose="020F0704030504030204" pitchFamily="34" charset="0"/>
              </a:rPr>
              <a:t> modeli 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-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stvaraju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>
                <a:latin typeface="Arial Rounded MT Bold" panose="020F0704030504030204" pitchFamily="34" charset="0"/>
              </a:rPr>
              <a:t>i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održavaju</a:t>
            </a:r>
            <a:r>
              <a:rPr lang="sk-SK" altLang="es-ES" sz="2000" dirty="0">
                <a:latin typeface="Arial Rounded MT Bold" panose="020F0704030504030204" pitchFamily="34" charset="0"/>
              </a:rPr>
              <a:t> svoje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vrijednosti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te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grade</a:t>
            </a:r>
            <a:r>
              <a:rPr lang="sk-SK" altLang="es-ES" sz="2000" dirty="0">
                <a:latin typeface="Arial Rounded MT Bold" panose="020F0704030504030204" pitchFamily="34" charset="0"/>
              </a:rPr>
              <a:t> svoje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poslovanje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kroz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digitalna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sredstva</a:t>
            </a:r>
            <a:r>
              <a:rPr lang="sk-SK" altLang="es-ES" sz="2000" dirty="0">
                <a:latin typeface="Arial Rounded MT Bold" panose="020F0704030504030204" pitchFamily="34" charset="0"/>
              </a:rPr>
              <a:t> bez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korištenja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fizičke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imovine</a:t>
            </a:r>
            <a:r>
              <a:rPr lang="sk-SK" altLang="es-ES" sz="2000" dirty="0">
                <a:latin typeface="Arial Rounded MT Bold" panose="020F0704030504030204" pitchFamily="34" charset="0"/>
              </a:rPr>
              <a:t> u svojim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aktivnostima</a:t>
            </a:r>
            <a:r>
              <a:rPr lang="sk-SK" altLang="es-ES" sz="2000" dirty="0">
                <a:latin typeface="Arial Rounded MT Bold" panose="020F0704030504030204" pitchFamily="34" charset="0"/>
              </a:rPr>
              <a:t> (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iz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kojih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proizlazi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vrijednost</a:t>
            </a:r>
            <a:r>
              <a:rPr lang="sk-SK" altLang="es-ES" sz="2000" dirty="0">
                <a:latin typeface="Arial Rounded MT Bold" panose="020F0704030504030204" pitchFamily="34" charset="0"/>
              </a:rPr>
              <a:t>).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Primjer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su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Google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ili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A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irbnb</a:t>
            </a:r>
            <a:endParaRPr lang="sk-SK" altLang="es-ES" sz="2000" dirty="0" smtClean="0">
              <a:latin typeface="Arial Rounded MT Bold" panose="020F0704030504030204" pitchFamily="34" charset="0"/>
            </a:endParaRP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sk-SK" altLang="es-ES" sz="2000" dirty="0" err="1" smtClean="0">
                <a:latin typeface="Arial Rounded MT Bold" panose="020F0704030504030204" pitchFamily="34" charset="0"/>
              </a:rPr>
              <a:t>Digital-enabled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poslovni</a:t>
            </a:r>
            <a:r>
              <a:rPr lang="sk-SK" altLang="es-ES" sz="2000" dirty="0">
                <a:latin typeface="Arial Rounded MT Bold" panose="020F0704030504030204" pitchFamily="34" charset="0"/>
              </a:rPr>
              <a:t> modeli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zahtijevaju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fizičku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imovinu</a:t>
            </a:r>
            <a:r>
              <a:rPr lang="sk-SK" altLang="es-ES" sz="2000" dirty="0">
                <a:latin typeface="Arial Rounded MT Bold" panose="020F0704030504030204" pitchFamily="34" charset="0"/>
              </a:rPr>
              <a:t>,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kao</a:t>
            </a:r>
            <a:r>
              <a:rPr lang="sk-SK" altLang="es-ES" sz="2000" dirty="0">
                <a:latin typeface="Arial Rounded MT Bold" panose="020F0704030504030204" pitchFamily="34" charset="0"/>
              </a:rPr>
              <a:t> i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digitalna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sredstva</a:t>
            </a:r>
            <a:r>
              <a:rPr lang="sk-SK" altLang="es-ES" sz="2000" dirty="0">
                <a:latin typeface="Arial Rounded MT Bold" panose="020F0704030504030204" pitchFamily="34" charset="0"/>
              </a:rPr>
              <a:t> da bi stvorili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vrijednost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sk-SK" sz="2000" dirty="0">
                <a:latin typeface="Arial Rounded MT Bold" panose="020F0704030504030204" pitchFamily="34" charset="0"/>
              </a:rPr>
              <a:t>(Amazon, </a:t>
            </a:r>
            <a:r>
              <a:rPr lang="sk-SK" sz="2000" dirty="0" err="1">
                <a:latin typeface="Arial Rounded MT Bold" panose="020F0704030504030204" pitchFamily="34" charset="0"/>
              </a:rPr>
              <a:t>Etsy</a:t>
            </a:r>
            <a:r>
              <a:rPr lang="sk-SK" sz="2000" dirty="0">
                <a:latin typeface="Arial Rounded MT Bold" panose="020F0704030504030204" pitchFamily="34" charset="0"/>
              </a:rPr>
              <a:t>, </a:t>
            </a:r>
            <a:r>
              <a:rPr lang="sk-SK" sz="2000" dirty="0" smtClean="0">
                <a:latin typeface="Arial Rounded MT Bold" panose="020F0704030504030204" pitchFamily="34" charset="0"/>
              </a:rPr>
              <a:t>...)</a:t>
            </a:r>
            <a:endParaRPr lang="en-GB" altLang="es-ES" sz="2000" dirty="0">
              <a:latin typeface="Arial Rounded MT Bold" panose="020F0704030504030204" pitchFamily="34" charset="0"/>
            </a:endParaRPr>
          </a:p>
        </p:txBody>
      </p:sp>
      <p:sp>
        <p:nvSpPr>
          <p:cNvPr id="11" name="TextBox 2">
            <a:extLst>
              <a:ext uri="{FF2B5EF4-FFF2-40B4-BE49-F238E27FC236}">
                <a16:creationId xmlns:a16="http://schemas.microsoft.com/office/drawing/2014/main" id="{34FA5695-5AE8-44A9-9716-4F9016A8596C}"/>
              </a:ext>
            </a:extLst>
          </p:cNvPr>
          <p:cNvSpPr txBox="1"/>
          <p:nvPr/>
        </p:nvSpPr>
        <p:spPr>
          <a:xfrm>
            <a:off x="2773275" y="341397"/>
            <a:ext cx="64131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altLang="it-IT" sz="3600" dirty="0" err="1">
                <a:latin typeface="Arial Rounded MT Bold" panose="020F0704030504030204" pitchFamily="34" charset="0"/>
              </a:rPr>
              <a:t>Poslovni</a:t>
            </a:r>
            <a:r>
              <a:rPr lang="pl-PL" altLang="it-IT" sz="3600" dirty="0">
                <a:latin typeface="Arial Rounded MT Bold" panose="020F0704030504030204" pitchFamily="34" charset="0"/>
              </a:rPr>
              <a:t> modeli za </a:t>
            </a:r>
            <a:r>
              <a:rPr lang="pl-PL" altLang="it-IT" sz="3600" dirty="0" err="1">
                <a:latin typeface="Arial Rounded MT Bold" panose="020F0704030504030204" pitchFamily="34" charset="0"/>
              </a:rPr>
              <a:t>digitalno</a:t>
            </a:r>
            <a:r>
              <a:rPr lang="pl-PL" altLang="it-IT" sz="3600" dirty="0">
                <a:latin typeface="Arial Rounded MT Bold" panose="020F0704030504030204" pitchFamily="34" charset="0"/>
              </a:rPr>
              <a:t> </a:t>
            </a:r>
            <a:r>
              <a:rPr lang="pl-PL" altLang="it-IT" sz="3600" dirty="0" err="1">
                <a:latin typeface="Arial Rounded MT Bold" panose="020F0704030504030204" pitchFamily="34" charset="0"/>
              </a:rPr>
              <a:t>poduzetništvo</a:t>
            </a:r>
            <a:endParaRPr lang="en-GB" sz="36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405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408850" y="1571181"/>
            <a:ext cx="9198853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defRPr/>
            </a:pPr>
            <a:r>
              <a:rPr lang="en-GB" altLang="es-ES" sz="2800" dirty="0" err="1" smtClean="0">
                <a:latin typeface="Arial Rounded MT Bold" panose="020F0704030504030204" pitchFamily="34" charset="0"/>
              </a:rPr>
              <a:t>Klasifikacija</a:t>
            </a:r>
            <a:r>
              <a:rPr lang="en-GB" altLang="es-ES" sz="28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digitalnih</a:t>
            </a:r>
            <a:r>
              <a:rPr lang="en-GB" altLang="es-ES" sz="2800" dirty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poslovnih</a:t>
            </a:r>
            <a:r>
              <a:rPr lang="en-GB" altLang="es-ES" sz="2800" dirty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 smtClean="0">
                <a:latin typeface="Arial Rounded MT Bold" panose="020F0704030504030204" pitchFamily="34" charset="0"/>
              </a:rPr>
              <a:t>modela</a:t>
            </a:r>
            <a:endParaRPr lang="hr-HR" altLang="es-ES" sz="2800" dirty="0" smtClean="0">
              <a:latin typeface="Arial Rounded MT Bold" panose="020F0704030504030204" pitchFamily="34" charset="0"/>
            </a:endParaRPr>
          </a:p>
          <a:p>
            <a:pPr>
              <a:spcAft>
                <a:spcPts val="1200"/>
              </a:spcAft>
              <a:defRPr/>
            </a:pPr>
            <a:r>
              <a:rPr lang="sk-SK" altLang="es-ES" sz="2000" dirty="0" err="1" smtClean="0">
                <a:latin typeface="Arial Rounded MT Bold" panose="020F0704030504030204" pitchFamily="34" charset="0"/>
              </a:rPr>
              <a:t>Digitalni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poslovni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modeli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se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mogu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podijeliti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po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sljedećim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segmentima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:</a:t>
            </a:r>
          </a:p>
        </p:txBody>
      </p:sp>
      <p:sp>
        <p:nvSpPr>
          <p:cNvPr id="11" name="TextBox 2">
            <a:extLst>
              <a:ext uri="{FF2B5EF4-FFF2-40B4-BE49-F238E27FC236}">
                <a16:creationId xmlns:a16="http://schemas.microsoft.com/office/drawing/2014/main" id="{34FA5695-5AE8-44A9-9716-4F9016A8596C}"/>
              </a:ext>
            </a:extLst>
          </p:cNvPr>
          <p:cNvSpPr txBox="1"/>
          <p:nvPr/>
        </p:nvSpPr>
        <p:spPr>
          <a:xfrm>
            <a:off x="2515481" y="293220"/>
            <a:ext cx="64131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altLang="it-IT" sz="3600" dirty="0" err="1" smtClean="0">
                <a:latin typeface="Arial Rounded MT Bold" panose="020F0704030504030204" pitchFamily="34" charset="0"/>
              </a:rPr>
              <a:t>Poslovni</a:t>
            </a:r>
            <a:r>
              <a:rPr lang="pl-PL" altLang="it-IT" sz="3600" dirty="0" smtClean="0">
                <a:latin typeface="Arial Rounded MT Bold" panose="020F0704030504030204" pitchFamily="34" charset="0"/>
              </a:rPr>
              <a:t> </a:t>
            </a:r>
            <a:r>
              <a:rPr lang="pl-PL" altLang="it-IT" sz="3600" dirty="0">
                <a:latin typeface="Arial Rounded MT Bold" panose="020F0704030504030204" pitchFamily="34" charset="0"/>
              </a:rPr>
              <a:t>modeli za </a:t>
            </a:r>
            <a:r>
              <a:rPr lang="pl-PL" altLang="it-IT" sz="3600" dirty="0" err="1">
                <a:latin typeface="Arial Rounded MT Bold" panose="020F0704030504030204" pitchFamily="34" charset="0"/>
              </a:rPr>
              <a:t>digitalno</a:t>
            </a:r>
            <a:r>
              <a:rPr lang="pl-PL" altLang="it-IT" sz="3600" dirty="0">
                <a:latin typeface="Arial Rounded MT Bold" panose="020F0704030504030204" pitchFamily="34" charset="0"/>
              </a:rPr>
              <a:t> </a:t>
            </a:r>
            <a:r>
              <a:rPr lang="pl-PL" altLang="it-IT" sz="3600" dirty="0" err="1">
                <a:latin typeface="Arial Rounded MT Bold" panose="020F0704030504030204" pitchFamily="34" charset="0"/>
              </a:rPr>
              <a:t>poduzetništvo</a:t>
            </a:r>
            <a:endParaRPr lang="en-GB" sz="3600" dirty="0">
              <a:latin typeface="Arial Rounded MT Bold" panose="020F0704030504030204" pitchFamily="34" charset="0"/>
            </a:endParaRPr>
          </a:p>
        </p:txBody>
      </p:sp>
      <p:graphicFrame>
        <p:nvGraphicFramePr>
          <p:cNvPr id="3" name="Tabuľka 2">
            <a:extLst>
              <a:ext uri="{FF2B5EF4-FFF2-40B4-BE49-F238E27FC236}">
                <a16:creationId xmlns:a16="http://schemas.microsoft.com/office/drawing/2014/main" id="{BC4C2C55-02D5-4CB8-AFD4-54898A0D99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372275"/>
              </p:ext>
            </p:extLst>
          </p:nvPr>
        </p:nvGraphicFramePr>
        <p:xfrm>
          <a:off x="2515481" y="2738511"/>
          <a:ext cx="9092222" cy="32850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7045">
                  <a:extLst>
                    <a:ext uri="{9D8B030D-6E8A-4147-A177-3AD203B41FA5}">
                      <a16:colId xmlns:a16="http://schemas.microsoft.com/office/drawing/2014/main" val="3501425310"/>
                    </a:ext>
                  </a:extLst>
                </a:gridCol>
                <a:gridCol w="3035474">
                  <a:extLst>
                    <a:ext uri="{9D8B030D-6E8A-4147-A177-3AD203B41FA5}">
                      <a16:colId xmlns:a16="http://schemas.microsoft.com/office/drawing/2014/main" val="1556555913"/>
                    </a:ext>
                  </a:extLst>
                </a:gridCol>
                <a:gridCol w="3749703">
                  <a:extLst>
                    <a:ext uri="{9D8B030D-6E8A-4147-A177-3AD203B41FA5}">
                      <a16:colId xmlns:a16="http://schemas.microsoft.com/office/drawing/2014/main" val="3019294117"/>
                    </a:ext>
                  </a:extLst>
                </a:gridCol>
              </a:tblGrid>
              <a:tr h="2177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Segment poslovnog modela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DEA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Tipovi poslovnog modela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Primjeri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973723"/>
                  </a:ext>
                </a:extLst>
              </a:tr>
              <a:tr h="217780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Sadržaj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DEA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e-informacija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wsj.com, handelsblatt.com, Wikipedia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503646"/>
                  </a:ext>
                </a:extLst>
              </a:tr>
              <a:tr h="217780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e-zabava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partypoker.com, Spotify, WoW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744883"/>
                  </a:ext>
                </a:extLst>
              </a:tr>
              <a:tr h="217780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e-obrazovanje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udacity, udemy, coursera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979354"/>
                  </a:ext>
                </a:extLst>
              </a:tr>
              <a:tr h="217780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e-infozabava (e-infotainment)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nba.com, sport1.de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513293"/>
                  </a:ext>
                </a:extLst>
              </a:tr>
              <a:tr h="217780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Trgovina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DEA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e- oglašavanje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AdSense, Shopping.com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039249"/>
                  </a:ext>
                </a:extLst>
              </a:tr>
              <a:tr h="217780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e-pregovaranje/dražba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eBay, Groupon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431885"/>
                  </a:ext>
                </a:extLst>
              </a:tr>
              <a:tr h="217780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e-transakcije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Paypal, Klarna, Bitcoin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672431"/>
                  </a:ext>
                </a:extLst>
              </a:tr>
              <a:tr h="279674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e- 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trgovina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Amazon, Expedia, book a tiger, zappos.com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380463"/>
                  </a:ext>
                </a:extLst>
              </a:tr>
              <a:tr h="208508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Kontekst 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DEA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Tražilica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Google, Yahoo, Bing, DuckDuckGo, Indeed.com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634212"/>
                  </a:ext>
                </a:extLst>
              </a:tr>
              <a:tr h="217780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Web direktoriji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Yahoo.com,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422458"/>
                  </a:ext>
                </a:extLst>
              </a:tr>
              <a:tr h="217780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Book-marking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Citeulike.org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6627039"/>
                  </a:ext>
                </a:extLst>
              </a:tr>
              <a:tr h="173398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Povezivanje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DEA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Društvene zajednice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Facebook, Snapchat, Skype, Flickr, Yelp, Gmail, Dropbox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879966"/>
                  </a:ext>
                </a:extLst>
              </a:tr>
              <a:tr h="445637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Međupovezivanje (Interconnection)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earthlink.net, sonic.net, att.com, t-mobile.com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7097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6771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773275" y="1846854"/>
            <a:ext cx="9198853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es-ES" sz="2800" dirty="0" err="1" smtClean="0">
                <a:latin typeface="Arial Rounded MT Bold" panose="020F0704030504030204" pitchFamily="34" charset="0"/>
              </a:rPr>
              <a:t>Klasifikacija</a:t>
            </a:r>
            <a:r>
              <a:rPr lang="en-GB" altLang="es-ES" sz="28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digitalnih</a:t>
            </a:r>
            <a:r>
              <a:rPr lang="en-GB" altLang="es-ES" sz="2800" dirty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poslovnih</a:t>
            </a:r>
            <a:r>
              <a:rPr lang="en-GB" altLang="es-ES" sz="2800" dirty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modela</a:t>
            </a:r>
            <a:endParaRPr lang="sk-SK" sz="2000" dirty="0">
              <a:latin typeface="Arial Rounded MT Bold" panose="020F0704030504030204" pitchFamily="34" charset="0"/>
            </a:endParaRPr>
          </a:p>
          <a:p>
            <a:pPr>
              <a:spcAft>
                <a:spcPts val="1200"/>
              </a:spcAft>
              <a:defRPr/>
            </a:pPr>
            <a:endParaRPr lang="sk-SK" altLang="es-ES" sz="2000" dirty="0" smtClean="0">
              <a:latin typeface="Arial Rounded MT Bold" panose="020F0704030504030204" pitchFamily="34" charset="0"/>
            </a:endParaRPr>
          </a:p>
          <a:p>
            <a:pPr>
              <a:spcAft>
                <a:spcPts val="1200"/>
              </a:spcAft>
              <a:defRPr/>
            </a:pPr>
            <a:r>
              <a:rPr lang="sk-SK" altLang="es-ES" sz="2000" dirty="0" err="1" smtClean="0">
                <a:latin typeface="Arial Rounded MT Bold" panose="020F0704030504030204" pitchFamily="34" charset="0"/>
              </a:rPr>
              <a:t>Poslovni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>
                <a:latin typeface="Arial Rounded MT Bold" panose="020F0704030504030204" pitchFamily="34" charset="0"/>
              </a:rPr>
              <a:t>modeli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sadržaja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-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fokusirani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>
                <a:latin typeface="Arial Rounded MT Bold" panose="020F0704030504030204" pitchFamily="34" charset="0"/>
              </a:rPr>
              <a:t>na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prikupljanje</a:t>
            </a:r>
            <a:r>
              <a:rPr lang="sk-SK" altLang="es-ES" sz="2000" dirty="0">
                <a:latin typeface="Arial Rounded MT Bold" panose="020F0704030504030204" pitchFamily="34" charset="0"/>
              </a:rPr>
              <a:t>,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odabir</a:t>
            </a:r>
            <a:r>
              <a:rPr lang="sk-SK" altLang="es-ES" sz="2000" dirty="0">
                <a:latin typeface="Arial Rounded MT Bold" panose="020F0704030504030204" pitchFamily="34" charset="0"/>
              </a:rPr>
              <a:t>,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sistematizaciju</a:t>
            </a:r>
            <a:r>
              <a:rPr lang="sk-SK" altLang="es-ES" sz="2000" dirty="0">
                <a:latin typeface="Arial Rounded MT Bold" panose="020F0704030504030204" pitchFamily="34" charset="0"/>
              </a:rPr>
              <a:t>,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kompilaciju</a:t>
            </a:r>
            <a:r>
              <a:rPr lang="sk-SK" altLang="es-ES" sz="2000" dirty="0">
                <a:latin typeface="Arial Rounded MT Bold" panose="020F0704030504030204" pitchFamily="34" charset="0"/>
              </a:rPr>
              <a:t> i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isporuku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sadržaja</a:t>
            </a:r>
            <a:r>
              <a:rPr lang="sk-SK" altLang="es-ES" sz="2000" dirty="0">
                <a:latin typeface="Arial Rounded MT Bold" panose="020F0704030504030204" pitchFamily="34" charset="0"/>
              </a:rPr>
              <a:t> na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internetskim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platformama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te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ih</a:t>
            </a:r>
            <a:r>
              <a:rPr lang="sk-SK" altLang="es-ES" sz="2000" dirty="0">
                <a:latin typeface="Arial Rounded MT Bold" panose="020F0704030504030204" pitchFamily="34" charset="0"/>
              </a:rPr>
              <a:t> na taj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način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učiniti</a:t>
            </a:r>
            <a:r>
              <a:rPr lang="sk-SK" altLang="es-ES" sz="2000" dirty="0">
                <a:latin typeface="Arial Rounded MT Bold" panose="020F0704030504030204" pitchFamily="34" charset="0"/>
              </a:rPr>
              <a:t> dostupne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korisnicima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.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Primjer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takvih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modela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su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sk-SK" sz="2000" dirty="0" smtClean="0">
                <a:latin typeface="Arial Rounded MT Bold" panose="020F0704030504030204" pitchFamily="34" charset="0"/>
              </a:rPr>
              <a:t>Spotify</a:t>
            </a:r>
            <a:r>
              <a:rPr lang="sk-SK" sz="2000" dirty="0">
                <a:latin typeface="Arial Rounded MT Bold" panose="020F0704030504030204" pitchFamily="34" charset="0"/>
              </a:rPr>
              <a:t>, </a:t>
            </a:r>
            <a:r>
              <a:rPr lang="sk-SK" sz="2000" dirty="0" err="1">
                <a:latin typeface="Arial Rounded MT Bold" panose="020F0704030504030204" pitchFamily="34" charset="0"/>
              </a:rPr>
              <a:t>Wikipedia</a:t>
            </a:r>
            <a:r>
              <a:rPr lang="sk-SK" sz="2000" dirty="0">
                <a:latin typeface="Arial Rounded MT Bold" panose="020F0704030504030204" pitchFamily="34" charset="0"/>
              </a:rPr>
              <a:t>, </a:t>
            </a:r>
            <a:r>
              <a:rPr lang="sk-SK" sz="2000" dirty="0" err="1">
                <a:latin typeface="Arial Rounded MT Bold" panose="020F0704030504030204" pitchFamily="34" charset="0"/>
              </a:rPr>
              <a:t>Coursera</a:t>
            </a:r>
            <a:r>
              <a:rPr lang="sk-SK" sz="2000" dirty="0">
                <a:latin typeface="Arial Rounded MT Bold" panose="020F0704030504030204" pitchFamily="34" charset="0"/>
              </a:rPr>
              <a:t>, </a:t>
            </a:r>
            <a:r>
              <a:rPr lang="sk-SK" sz="2000" dirty="0" err="1" smtClean="0">
                <a:latin typeface="Arial Rounded MT Bold" panose="020F0704030504030204" pitchFamily="34" charset="0"/>
              </a:rPr>
              <a:t>itd</a:t>
            </a:r>
            <a:r>
              <a:rPr lang="sk-SK" sz="2000" dirty="0" smtClean="0">
                <a:latin typeface="Arial Rounded MT Bold" panose="020F0704030504030204" pitchFamily="34" charset="0"/>
              </a:rPr>
              <a:t>.</a:t>
            </a:r>
            <a:endParaRPr lang="sk-SK" sz="2000" dirty="0">
              <a:latin typeface="Arial Rounded MT Bold" panose="020F0704030504030204" pitchFamily="34" charset="0"/>
            </a:endParaRPr>
          </a:p>
          <a:p>
            <a:pPr>
              <a:spcAft>
                <a:spcPts val="1200"/>
              </a:spcAft>
              <a:defRPr/>
            </a:pPr>
            <a:endParaRPr lang="sk-SK" altLang="es-ES" sz="2000" dirty="0" smtClean="0">
              <a:latin typeface="Arial Rounded MT Bold" panose="020F0704030504030204" pitchFamily="34" charset="0"/>
            </a:endParaRPr>
          </a:p>
          <a:p>
            <a:pPr>
              <a:spcAft>
                <a:spcPts val="1200"/>
              </a:spcAft>
              <a:defRPr/>
            </a:pPr>
            <a:r>
              <a:rPr lang="sk-SK" altLang="es-ES" sz="2000" dirty="0" err="1">
                <a:latin typeface="Arial Rounded MT Bold" panose="020F0704030504030204" pitchFamily="34" charset="0"/>
              </a:rPr>
              <a:t>Poslovni</a:t>
            </a:r>
            <a:r>
              <a:rPr lang="sk-SK" altLang="es-ES" sz="2000" dirty="0">
                <a:latin typeface="Arial Rounded MT Bold" panose="020F0704030504030204" pitchFamily="34" charset="0"/>
              </a:rPr>
              <a:t> modeli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trgovine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uključuju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pokretanje</a:t>
            </a:r>
            <a:r>
              <a:rPr lang="sk-SK" altLang="es-ES" sz="2000" dirty="0">
                <a:latin typeface="Arial Rounded MT Bold" panose="020F0704030504030204" pitchFamily="34" charset="0"/>
              </a:rPr>
              <a:t>,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pregovaranje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te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izvršavanje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transakcija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putem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interneta</a:t>
            </a:r>
            <a:r>
              <a:rPr lang="sk-SK" altLang="es-ES" sz="2000" dirty="0">
                <a:latin typeface="Arial Rounded MT Bold" panose="020F0704030504030204" pitchFamily="34" charset="0"/>
              </a:rPr>
              <a:t>. U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ovom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slučaju</a:t>
            </a:r>
            <a:r>
              <a:rPr lang="sk-SK" altLang="es-ES" sz="2000" dirty="0">
                <a:latin typeface="Arial Rounded MT Bold" panose="020F0704030504030204" pitchFamily="34" charset="0"/>
              </a:rPr>
              <a:t>, eBay,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PayPal</a:t>
            </a:r>
            <a:r>
              <a:rPr lang="sk-SK" altLang="es-ES" sz="2000" dirty="0">
                <a:latin typeface="Arial Rounded MT Bold" panose="020F0704030504030204" pitchFamily="34" charset="0"/>
              </a:rPr>
              <a:t> i Amazon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su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najbolji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primjeri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.</a:t>
            </a:r>
            <a:endParaRPr lang="sk-SK" altLang="es-ES" sz="2000" dirty="0">
              <a:latin typeface="Arial Rounded MT Bold" panose="020F0704030504030204" pitchFamily="34" charset="0"/>
            </a:endParaRPr>
          </a:p>
        </p:txBody>
      </p:sp>
      <p:sp>
        <p:nvSpPr>
          <p:cNvPr id="11" name="TextBox 2">
            <a:extLst>
              <a:ext uri="{FF2B5EF4-FFF2-40B4-BE49-F238E27FC236}">
                <a16:creationId xmlns:a16="http://schemas.microsoft.com/office/drawing/2014/main" id="{34FA5695-5AE8-44A9-9716-4F9016A8596C}"/>
              </a:ext>
            </a:extLst>
          </p:cNvPr>
          <p:cNvSpPr txBox="1"/>
          <p:nvPr/>
        </p:nvSpPr>
        <p:spPr>
          <a:xfrm>
            <a:off x="2717950" y="271166"/>
            <a:ext cx="64131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altLang="it-IT" sz="3600" dirty="0" err="1" smtClean="0">
                <a:latin typeface="Arial Rounded MT Bold" panose="020F0704030504030204" pitchFamily="34" charset="0"/>
              </a:rPr>
              <a:t>Poslovni</a:t>
            </a:r>
            <a:r>
              <a:rPr lang="pl-PL" altLang="it-IT" sz="3600" dirty="0" smtClean="0">
                <a:latin typeface="Arial Rounded MT Bold" panose="020F0704030504030204" pitchFamily="34" charset="0"/>
              </a:rPr>
              <a:t> </a:t>
            </a:r>
            <a:r>
              <a:rPr lang="pl-PL" altLang="it-IT" sz="3600" dirty="0">
                <a:latin typeface="Arial Rounded MT Bold" panose="020F0704030504030204" pitchFamily="34" charset="0"/>
              </a:rPr>
              <a:t>modeli za </a:t>
            </a:r>
            <a:r>
              <a:rPr lang="pl-PL" altLang="it-IT" sz="3600" dirty="0" err="1">
                <a:latin typeface="Arial Rounded MT Bold" panose="020F0704030504030204" pitchFamily="34" charset="0"/>
              </a:rPr>
              <a:t>digitalno</a:t>
            </a:r>
            <a:r>
              <a:rPr lang="pl-PL" altLang="it-IT" sz="3600" dirty="0">
                <a:latin typeface="Arial Rounded MT Bold" panose="020F0704030504030204" pitchFamily="34" charset="0"/>
              </a:rPr>
              <a:t> </a:t>
            </a:r>
            <a:r>
              <a:rPr lang="pl-PL" altLang="it-IT" sz="3600" dirty="0" err="1">
                <a:latin typeface="Arial Rounded MT Bold" panose="020F0704030504030204" pitchFamily="34" charset="0"/>
              </a:rPr>
              <a:t>poduzetništvo</a:t>
            </a:r>
            <a:endParaRPr lang="en-GB" sz="36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61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93CD764-443A-4093-9286-256B7829FEE3}"/>
              </a:ext>
            </a:extLst>
          </p:cNvPr>
          <p:cNvSpPr/>
          <p:nvPr/>
        </p:nvSpPr>
        <p:spPr>
          <a:xfrm>
            <a:off x="2773275" y="486610"/>
            <a:ext cx="6096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altLang="it-IT" sz="4400" dirty="0" smtClean="0">
                <a:latin typeface="Arial Rounded MT Bold" panose="020F0704030504030204" pitchFamily="34" charset="0"/>
              </a:rPr>
              <a:t>Ciljevi modula</a:t>
            </a:r>
            <a:endParaRPr lang="en-GB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8579AF14-3BBD-42D5-95E5-D56A40E10958}"/>
              </a:ext>
            </a:extLst>
          </p:cNvPr>
          <p:cNvSpPr/>
          <p:nvPr/>
        </p:nvSpPr>
        <p:spPr>
          <a:xfrm>
            <a:off x="2773275" y="2355473"/>
            <a:ext cx="892711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25196" indent="-342900">
              <a:buFont typeface="Arial" panose="020B0604020202020204" pitchFamily="34" charset="0"/>
              <a:buChar char="•"/>
              <a:defRPr/>
            </a:pPr>
            <a:r>
              <a:rPr lang="hr-HR" sz="2000" dirty="0" smtClean="0">
                <a:latin typeface="Arial Rounded MT Bold" panose="020F0704030504030204" pitchFamily="34" charset="0"/>
              </a:rPr>
              <a:t>Nakon ovog modula, korisnici će moći: </a:t>
            </a:r>
          </a:p>
          <a:p>
            <a:pPr marL="882396" lvl="1" indent="-342900">
              <a:buFont typeface="Arial" panose="020B0604020202020204" pitchFamily="34" charset="0"/>
              <a:buChar char="•"/>
              <a:defRPr/>
            </a:pPr>
            <a:r>
              <a:rPr lang="hr-HR" sz="2000" dirty="0" smtClean="0">
                <a:latin typeface="Arial Rounded MT Bold" panose="020F0704030504030204" pitchFamily="34" charset="0"/>
              </a:rPr>
              <a:t>Razumjeti </a:t>
            </a:r>
            <a:r>
              <a:rPr lang="hr-HR" sz="2000" dirty="0">
                <a:latin typeface="Arial Rounded MT Bold" panose="020F0704030504030204" pitchFamily="34" charset="0"/>
              </a:rPr>
              <a:t>koncept poslovnih modela te njihovu važnost i upotrebu</a:t>
            </a:r>
          </a:p>
          <a:p>
            <a:pPr marL="882396" lvl="1" indent="-342900">
              <a:buFont typeface="Arial" panose="020B0604020202020204" pitchFamily="34" charset="0"/>
              <a:buChar char="•"/>
              <a:defRPr/>
            </a:pPr>
            <a:r>
              <a:rPr lang="hr-HR" sz="2000" dirty="0" smtClean="0">
                <a:latin typeface="Arial Rounded MT Bold" panose="020F0704030504030204" pitchFamily="34" charset="0"/>
              </a:rPr>
              <a:t>Upoznati </a:t>
            </a:r>
            <a:r>
              <a:rPr lang="hr-HR" sz="2000" dirty="0">
                <a:latin typeface="Arial Rounded MT Bold" panose="020F0704030504030204" pitchFamily="34" charset="0"/>
              </a:rPr>
              <a:t>alate koji se najčešće koriste pri definiciji poslovnih modela</a:t>
            </a:r>
          </a:p>
          <a:p>
            <a:pPr marL="882396" lvl="1" indent="-342900">
              <a:buFont typeface="Arial" panose="020B0604020202020204" pitchFamily="34" charset="0"/>
              <a:buChar char="•"/>
              <a:defRPr/>
            </a:pPr>
            <a:r>
              <a:rPr lang="hr-HR" sz="2000" dirty="0" smtClean="0">
                <a:latin typeface="Arial Rounded MT Bold" panose="020F0704030504030204" pitchFamily="34" charset="0"/>
              </a:rPr>
              <a:t>Koristiti </a:t>
            </a:r>
            <a:r>
              <a:rPr lang="hr-HR" sz="2000" dirty="0">
                <a:latin typeface="Arial Rounded MT Bold" panose="020F0704030504030204" pitchFamily="34" charset="0"/>
              </a:rPr>
              <a:t>navedene alate u stvaranju poduzeća ili projekata u praksi</a:t>
            </a:r>
          </a:p>
          <a:p>
            <a:pPr marL="882396" lvl="1" indent="-342900">
              <a:buFont typeface="Arial" panose="020B0604020202020204" pitchFamily="34" charset="0"/>
              <a:buChar char="•"/>
              <a:defRPr/>
            </a:pPr>
            <a:r>
              <a:rPr lang="hr-HR" sz="2000" dirty="0" smtClean="0">
                <a:latin typeface="Arial Rounded MT Bold" panose="020F0704030504030204" pitchFamily="34" charset="0"/>
              </a:rPr>
              <a:t>Razumjeti </a:t>
            </a:r>
            <a:r>
              <a:rPr lang="hr-HR" sz="2000" dirty="0">
                <a:latin typeface="Arial Rounded MT Bold" panose="020F0704030504030204" pitchFamily="34" charset="0"/>
              </a:rPr>
              <a:t>specifičnosti poslovnih modela u digitalnom poduzetništvu</a:t>
            </a:r>
          </a:p>
          <a:p>
            <a:pPr marL="882396" lvl="1" indent="-342900">
              <a:buFont typeface="Arial" panose="020B0604020202020204" pitchFamily="34" charset="0"/>
              <a:buChar char="•"/>
              <a:defRPr/>
            </a:pPr>
            <a:r>
              <a:rPr lang="hr-HR" sz="2000" dirty="0" smtClean="0">
                <a:latin typeface="Arial Rounded MT Bold" panose="020F0704030504030204" pitchFamily="34" charset="0"/>
              </a:rPr>
              <a:t>Upoznati </a:t>
            </a:r>
            <a:r>
              <a:rPr lang="hr-HR" sz="2000" dirty="0">
                <a:latin typeface="Arial Rounded MT Bold" panose="020F0704030504030204" pitchFamily="34" charset="0"/>
              </a:rPr>
              <a:t>klasifikaciju digitalnih poslovnih modela</a:t>
            </a:r>
          </a:p>
          <a:p>
            <a:pPr marL="882396" lvl="1" indent="-342900">
              <a:buFont typeface="Arial" panose="020B0604020202020204" pitchFamily="34" charset="0"/>
              <a:buChar char="•"/>
              <a:defRPr/>
            </a:pPr>
            <a:r>
              <a:rPr lang="hr-HR" sz="2000" dirty="0" smtClean="0">
                <a:latin typeface="Arial Rounded MT Bold" panose="020F0704030504030204" pitchFamily="34" charset="0"/>
              </a:rPr>
              <a:t>Razumjeti, </a:t>
            </a:r>
            <a:r>
              <a:rPr lang="hr-HR" sz="2000" dirty="0">
                <a:latin typeface="Arial Rounded MT Bold" panose="020F0704030504030204" pitchFamily="34" charset="0"/>
              </a:rPr>
              <a:t>koristiti </a:t>
            </a:r>
            <a:r>
              <a:rPr lang="hr-HR" sz="2000" dirty="0" smtClean="0">
                <a:latin typeface="Arial Rounded MT Bold" panose="020F0704030504030204" pitchFamily="34" charset="0"/>
              </a:rPr>
              <a:t>i dizajnirati poslovne </a:t>
            </a:r>
            <a:r>
              <a:rPr lang="hr-HR" sz="2000" dirty="0">
                <a:latin typeface="Arial Rounded MT Bold" panose="020F0704030504030204" pitchFamily="34" charset="0"/>
              </a:rPr>
              <a:t>modele</a:t>
            </a:r>
          </a:p>
          <a:p>
            <a:pPr marL="82296" indent="0">
              <a:buFontTx/>
              <a:buNone/>
              <a:defRPr/>
            </a:pPr>
            <a:endParaRPr lang="hr-HR" sz="2000" dirty="0" smtClean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127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773275" y="1846854"/>
            <a:ext cx="9198853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es-ES" sz="2800" dirty="0" err="1" smtClean="0">
                <a:latin typeface="Arial Rounded MT Bold" panose="020F0704030504030204" pitchFamily="34" charset="0"/>
              </a:rPr>
              <a:t>Klasifikacija</a:t>
            </a:r>
            <a:r>
              <a:rPr lang="en-GB" altLang="es-ES" sz="28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digitalnih</a:t>
            </a:r>
            <a:r>
              <a:rPr lang="en-GB" altLang="es-ES" sz="2800" dirty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poslovnih</a:t>
            </a:r>
            <a:r>
              <a:rPr lang="en-GB" altLang="es-ES" sz="2800" dirty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modela</a:t>
            </a:r>
            <a:endParaRPr lang="sk-SK" sz="2000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hr-HR" sz="2000" dirty="0" smtClean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hr-HR" sz="2000" dirty="0">
                <a:latin typeface="Arial Rounded MT Bold" panose="020F0704030504030204" pitchFamily="34" charset="0"/>
              </a:rPr>
              <a:t>Poslovni modeli konteksta </a:t>
            </a:r>
            <a:r>
              <a:rPr lang="hr-HR" sz="2000" dirty="0" smtClean="0">
                <a:latin typeface="Arial Rounded MT Bold" panose="020F0704030504030204" pitchFamily="34" charset="0"/>
              </a:rPr>
              <a:t>- fokusirani </a:t>
            </a:r>
            <a:r>
              <a:rPr lang="hr-HR" sz="2000" dirty="0">
                <a:latin typeface="Arial Rounded MT Bold" panose="020F0704030504030204" pitchFamily="34" charset="0"/>
              </a:rPr>
              <a:t>na klasificiranje i </a:t>
            </a:r>
            <a:r>
              <a:rPr lang="hr-HR" sz="2000" dirty="0" err="1">
                <a:latin typeface="Arial Rounded MT Bold" panose="020F0704030504030204" pitchFamily="34" charset="0"/>
              </a:rPr>
              <a:t>sitematizaciju</a:t>
            </a:r>
            <a:r>
              <a:rPr lang="hr-HR" sz="2000" dirty="0">
                <a:latin typeface="Arial Rounded MT Bold" panose="020F0704030504030204" pitchFamily="34" charset="0"/>
              </a:rPr>
              <a:t> informacija na internetu. Mogu pružati svoj vlastiti sadržaj ili navigaciju te poboljšanje transparentnosti kroz obogaćenje rezultata pretrage. Možda je najpoznatiji Google, ali postoji i cijeli niz sličnih poslovnih </a:t>
            </a:r>
            <a:r>
              <a:rPr lang="hr-HR" sz="2000" dirty="0" smtClean="0">
                <a:latin typeface="Arial Rounded MT Bold" panose="020F0704030504030204" pitchFamily="34" charset="0"/>
              </a:rPr>
              <a:t>modela (</a:t>
            </a:r>
            <a:r>
              <a:rPr lang="hr-HR" sz="2000" dirty="0">
                <a:latin typeface="Arial Rounded MT Bold" panose="020F0704030504030204" pitchFamily="34" charset="0"/>
              </a:rPr>
              <a:t>Y</a:t>
            </a:r>
            <a:r>
              <a:rPr lang="hr-HR" sz="2000" dirty="0" smtClean="0">
                <a:latin typeface="Arial Rounded MT Bold" panose="020F0704030504030204" pitchFamily="34" charset="0"/>
              </a:rPr>
              <a:t>ahoo i Bing).</a:t>
            </a:r>
          </a:p>
          <a:p>
            <a:pPr>
              <a:defRPr/>
            </a:pPr>
            <a:endParaRPr lang="hr-HR" sz="20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sk-SK" altLang="es-ES" sz="2000" dirty="0" err="1">
                <a:latin typeface="Arial Rounded MT Bold" panose="020F0704030504030204" pitchFamily="34" charset="0"/>
              </a:rPr>
              <a:t>Poslovni</a:t>
            </a:r>
            <a:r>
              <a:rPr lang="sk-SK" altLang="es-ES" sz="2000" dirty="0">
                <a:latin typeface="Arial Rounded MT Bold" panose="020F0704030504030204" pitchFamily="34" charset="0"/>
              </a:rPr>
              <a:t> modeli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povezivanja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stvaraju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različite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opcije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razmjene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informacija</a:t>
            </a:r>
            <a:r>
              <a:rPr lang="sk-SK" altLang="es-ES" sz="2000" dirty="0">
                <a:latin typeface="Arial Rounded MT Bold" panose="020F0704030504030204" pitchFamily="34" charset="0"/>
              </a:rPr>
              <a:t> i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interakcije</a:t>
            </a:r>
            <a:r>
              <a:rPr lang="sk-SK" altLang="es-ES" sz="2000" dirty="0">
                <a:latin typeface="Arial Rounded MT Bold" panose="020F0704030504030204" pitchFamily="34" charset="0"/>
              </a:rPr>
              <a:t> na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digitalnim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mrežama</a:t>
            </a:r>
            <a:r>
              <a:rPr lang="sk-SK" altLang="es-ES" sz="2000" dirty="0">
                <a:latin typeface="Arial Rounded MT Bold" panose="020F0704030504030204" pitchFamily="34" charset="0"/>
              </a:rPr>
              <a:t> (Facebook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ili</a:t>
            </a:r>
            <a:r>
              <a:rPr lang="sk-SK" altLang="es-ES" sz="2000" dirty="0">
                <a:latin typeface="Arial Rounded MT Bold" panose="020F0704030504030204" pitchFamily="34" charset="0"/>
              </a:rPr>
              <a:t> Gmail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).</a:t>
            </a:r>
            <a:endParaRPr lang="sk-SK" altLang="es-ES" sz="2000" dirty="0">
              <a:latin typeface="Arial Rounded MT Bold" panose="020F0704030504030204" pitchFamily="34" charset="0"/>
            </a:endParaRPr>
          </a:p>
        </p:txBody>
      </p:sp>
      <p:sp>
        <p:nvSpPr>
          <p:cNvPr id="11" name="TextBox 2">
            <a:extLst>
              <a:ext uri="{FF2B5EF4-FFF2-40B4-BE49-F238E27FC236}">
                <a16:creationId xmlns:a16="http://schemas.microsoft.com/office/drawing/2014/main" id="{34FA5695-5AE8-44A9-9716-4F9016A8596C}"/>
              </a:ext>
            </a:extLst>
          </p:cNvPr>
          <p:cNvSpPr txBox="1"/>
          <p:nvPr/>
        </p:nvSpPr>
        <p:spPr>
          <a:xfrm>
            <a:off x="2773275" y="271166"/>
            <a:ext cx="64131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altLang="it-IT" sz="3600" dirty="0" err="1" smtClean="0">
                <a:latin typeface="Arial Rounded MT Bold" panose="020F0704030504030204" pitchFamily="34" charset="0"/>
              </a:rPr>
              <a:t>Poslovni</a:t>
            </a:r>
            <a:r>
              <a:rPr lang="pl-PL" altLang="it-IT" sz="3600" dirty="0" smtClean="0">
                <a:latin typeface="Arial Rounded MT Bold" panose="020F0704030504030204" pitchFamily="34" charset="0"/>
              </a:rPr>
              <a:t> </a:t>
            </a:r>
            <a:r>
              <a:rPr lang="pl-PL" altLang="it-IT" sz="3600" dirty="0">
                <a:latin typeface="Arial Rounded MT Bold" panose="020F0704030504030204" pitchFamily="34" charset="0"/>
              </a:rPr>
              <a:t>modeli za </a:t>
            </a:r>
            <a:r>
              <a:rPr lang="pl-PL" altLang="it-IT" sz="3600" dirty="0" err="1">
                <a:latin typeface="Arial Rounded MT Bold" panose="020F0704030504030204" pitchFamily="34" charset="0"/>
              </a:rPr>
              <a:t>digitalno</a:t>
            </a:r>
            <a:r>
              <a:rPr lang="pl-PL" altLang="it-IT" sz="3600" dirty="0">
                <a:latin typeface="Arial Rounded MT Bold" panose="020F0704030504030204" pitchFamily="34" charset="0"/>
              </a:rPr>
              <a:t> </a:t>
            </a:r>
            <a:r>
              <a:rPr lang="pl-PL" altLang="it-IT" sz="3600" dirty="0" err="1">
                <a:latin typeface="Arial Rounded MT Bold" panose="020F0704030504030204" pitchFamily="34" charset="0"/>
              </a:rPr>
              <a:t>poduzetništvo</a:t>
            </a:r>
            <a:endParaRPr lang="en-GB" sz="36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730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424140" y="1256359"/>
            <a:ext cx="9198853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es-ES" sz="2800" dirty="0" err="1" smtClean="0">
                <a:latin typeface="Arial Rounded MT Bold" panose="020F0704030504030204" pitchFamily="34" charset="0"/>
              </a:rPr>
              <a:t>Klasifikacija</a:t>
            </a:r>
            <a:r>
              <a:rPr lang="en-GB" altLang="es-ES" sz="28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digitalnih</a:t>
            </a:r>
            <a:r>
              <a:rPr lang="en-GB" altLang="es-ES" sz="2800" dirty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poslovnih</a:t>
            </a:r>
            <a:r>
              <a:rPr lang="en-GB" altLang="es-ES" sz="2800" dirty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 smtClean="0">
                <a:latin typeface="Arial Rounded MT Bold" panose="020F0704030504030204" pitchFamily="34" charset="0"/>
              </a:rPr>
              <a:t>modela</a:t>
            </a:r>
            <a:endParaRPr lang="hr-HR" altLang="es-ES" sz="2800" dirty="0" smtClean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hr-HR" sz="28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sk-SK" sz="2000" dirty="0" err="1">
                <a:latin typeface="Arial Rounded MT Bold" panose="020F0704030504030204" pitchFamily="34" charset="0"/>
              </a:rPr>
              <a:t>Danas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se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sve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više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primjećuje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kretanje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prema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hibridnim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poslovnim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modelima</a:t>
            </a:r>
            <a:r>
              <a:rPr lang="sk-SK" sz="2000" dirty="0">
                <a:latin typeface="Arial Rounded MT Bold" panose="020F0704030504030204" pitchFamily="34" charset="0"/>
              </a:rPr>
              <a:t>. Na </a:t>
            </a:r>
            <a:r>
              <a:rPr lang="sk-SK" sz="2000" dirty="0" err="1">
                <a:latin typeface="Arial Rounded MT Bold" panose="020F0704030504030204" pitchFamily="34" charset="0"/>
              </a:rPr>
              <a:t>primjer</a:t>
            </a:r>
            <a:r>
              <a:rPr lang="sk-SK" sz="2000" dirty="0">
                <a:latin typeface="Arial Rounded MT Bold" panose="020F0704030504030204" pitchFamily="34" charset="0"/>
              </a:rPr>
              <a:t>, Google je </a:t>
            </a:r>
            <a:r>
              <a:rPr lang="sk-SK" sz="2000" dirty="0" err="1">
                <a:latin typeface="Arial Rounded MT Bold" panose="020F0704030504030204" pitchFamily="34" charset="0"/>
              </a:rPr>
              <a:t>nekad</a:t>
            </a:r>
            <a:r>
              <a:rPr lang="sk-SK" sz="2000" dirty="0">
                <a:latin typeface="Arial Rounded MT Bold" panose="020F0704030504030204" pitchFamily="34" charset="0"/>
              </a:rPr>
              <a:t> bio web </a:t>
            </a:r>
            <a:r>
              <a:rPr lang="sk-SK" sz="2000" dirty="0" err="1">
                <a:latin typeface="Arial Rounded MT Bold" panose="020F0704030504030204" pitchFamily="34" charset="0"/>
              </a:rPr>
              <a:t>direktorij</a:t>
            </a:r>
            <a:r>
              <a:rPr lang="sk-SK" sz="2000" dirty="0">
                <a:latin typeface="Arial Rounded MT Bold" panose="020F0704030504030204" pitchFamily="34" charset="0"/>
              </a:rPr>
              <a:t> (segment </a:t>
            </a:r>
            <a:r>
              <a:rPr lang="sk-SK" sz="2000" dirty="0" err="1">
                <a:latin typeface="Arial Rounded MT Bold" panose="020F0704030504030204" pitchFamily="34" charset="0"/>
              </a:rPr>
              <a:t>konteksta</a:t>
            </a:r>
            <a:r>
              <a:rPr lang="sk-SK" sz="2000" dirty="0">
                <a:latin typeface="Arial Rounded MT Bold" panose="020F0704030504030204" pitchFamily="34" charset="0"/>
              </a:rPr>
              <a:t>), </a:t>
            </a:r>
            <a:r>
              <a:rPr lang="sk-SK" sz="2000" dirty="0" err="1">
                <a:latin typeface="Arial Rounded MT Bold" panose="020F0704030504030204" pitchFamily="34" charset="0"/>
              </a:rPr>
              <a:t>ali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posljednjih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nekoliko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godina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nudi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različite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proizvode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koji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se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mogu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povezati</a:t>
            </a:r>
            <a:r>
              <a:rPr lang="sk-SK" sz="2000" dirty="0">
                <a:latin typeface="Arial Rounded MT Bold" panose="020F0704030504030204" pitchFamily="34" charset="0"/>
              </a:rPr>
              <a:t> i s </a:t>
            </a:r>
            <a:r>
              <a:rPr lang="sk-SK" sz="2000" dirty="0" err="1">
                <a:latin typeface="Arial Rounded MT Bold" panose="020F0704030504030204" pitchFamily="34" charset="0"/>
              </a:rPr>
              <a:t>ostalim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segmentima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poslovnog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modela</a:t>
            </a:r>
            <a:r>
              <a:rPr lang="sk-SK" sz="2000" dirty="0" smtClean="0">
                <a:latin typeface="Arial Rounded MT Bold" panose="020F0704030504030204" pitchFamily="34" charset="0"/>
              </a:rPr>
              <a:t>.</a:t>
            </a:r>
          </a:p>
          <a:p>
            <a:pPr>
              <a:defRPr/>
            </a:pPr>
            <a:endParaRPr lang="sk-SK" sz="20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sk-SK" altLang="es-ES" sz="2000" dirty="0">
                <a:latin typeface="Arial Rounded MT Bold" panose="020F0704030504030204" pitchFamily="34" charset="0"/>
              </a:rPr>
              <a:t>Prednosti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hibridnog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poslovnog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modela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sk-SK" altLang="es-ES" sz="2000" dirty="0" err="1" smtClean="0">
                <a:latin typeface="Arial Rounded MT Bold" panose="020F0704030504030204" pitchFamily="34" charset="0"/>
              </a:rPr>
              <a:t>Struktura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troškova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digitalizirane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usluge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karakteristična</a:t>
            </a:r>
            <a:r>
              <a:rPr lang="sk-SK" altLang="es-ES" sz="2000" dirty="0">
                <a:latin typeface="Arial Rounded MT Bold" panose="020F0704030504030204" pitchFamily="34" charset="0"/>
              </a:rPr>
              <a:t> je po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visokim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visokim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fiksnim</a:t>
            </a:r>
            <a:r>
              <a:rPr lang="sk-SK" altLang="es-ES" sz="2000" dirty="0">
                <a:latin typeface="Arial Rounded MT Bold" panose="020F0704030504030204" pitchFamily="34" charset="0"/>
              </a:rPr>
              <a:t> i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niskim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varijabilnim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troškovima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– koristi od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ekonomije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obujma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su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veće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. </a:t>
            </a:r>
            <a:endParaRPr lang="sk-SK" altLang="es-ES" sz="2000" dirty="0">
              <a:latin typeface="Arial Rounded MT Bold" panose="020F07040305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hr-HR" sz="2000" dirty="0" smtClean="0">
                <a:latin typeface="Arial Rounded MT Bold" panose="020F0704030504030204" pitchFamily="34" charset="0"/>
              </a:rPr>
              <a:t>Jedinstvena </a:t>
            </a:r>
            <a:r>
              <a:rPr lang="hr-HR" sz="2000" dirty="0">
                <a:latin typeface="Arial Rounded MT Bold" panose="020F0704030504030204" pitchFamily="34" charset="0"/>
              </a:rPr>
              <a:t>pristupna točka različitim informacijama i uslugama praktično je za korisnike i smanjuje potreban napor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hr-HR" sz="2000" dirty="0" smtClean="0">
                <a:latin typeface="Arial Rounded MT Bold" panose="020F0704030504030204" pitchFamily="34" charset="0"/>
              </a:rPr>
              <a:t>Nove prilike za ostvarivanje profita od paketa usluga ili novih izvora prihoda </a:t>
            </a:r>
          </a:p>
        </p:txBody>
      </p:sp>
      <p:sp>
        <p:nvSpPr>
          <p:cNvPr id="11" name="TextBox 2">
            <a:extLst>
              <a:ext uri="{FF2B5EF4-FFF2-40B4-BE49-F238E27FC236}">
                <a16:creationId xmlns:a16="http://schemas.microsoft.com/office/drawing/2014/main" id="{34FA5695-5AE8-44A9-9716-4F9016A8596C}"/>
              </a:ext>
            </a:extLst>
          </p:cNvPr>
          <p:cNvSpPr txBox="1"/>
          <p:nvPr/>
        </p:nvSpPr>
        <p:spPr>
          <a:xfrm>
            <a:off x="2717950" y="271166"/>
            <a:ext cx="64131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altLang="it-IT" sz="3600" dirty="0" err="1" smtClean="0">
                <a:latin typeface="Arial Rounded MT Bold" panose="020F0704030504030204" pitchFamily="34" charset="0"/>
              </a:rPr>
              <a:t>Poslovni</a:t>
            </a:r>
            <a:r>
              <a:rPr lang="pl-PL" altLang="it-IT" sz="3600" dirty="0" smtClean="0">
                <a:latin typeface="Arial Rounded MT Bold" panose="020F0704030504030204" pitchFamily="34" charset="0"/>
              </a:rPr>
              <a:t> </a:t>
            </a:r>
            <a:r>
              <a:rPr lang="pl-PL" altLang="it-IT" sz="3600" dirty="0">
                <a:latin typeface="Arial Rounded MT Bold" panose="020F0704030504030204" pitchFamily="34" charset="0"/>
              </a:rPr>
              <a:t>modeli za </a:t>
            </a:r>
            <a:r>
              <a:rPr lang="pl-PL" altLang="it-IT" sz="3600" dirty="0" err="1">
                <a:latin typeface="Arial Rounded MT Bold" panose="020F0704030504030204" pitchFamily="34" charset="0"/>
              </a:rPr>
              <a:t>digitalno</a:t>
            </a:r>
            <a:r>
              <a:rPr lang="pl-PL" altLang="it-IT" sz="3600" dirty="0">
                <a:latin typeface="Arial Rounded MT Bold" panose="020F0704030504030204" pitchFamily="34" charset="0"/>
              </a:rPr>
              <a:t> </a:t>
            </a:r>
            <a:r>
              <a:rPr lang="pl-PL" altLang="it-IT" sz="3600" dirty="0" err="1">
                <a:latin typeface="Arial Rounded MT Bold" panose="020F0704030504030204" pitchFamily="34" charset="0"/>
              </a:rPr>
              <a:t>poduzetništvo</a:t>
            </a:r>
            <a:endParaRPr lang="en-GB" sz="36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259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773275" y="1734560"/>
            <a:ext cx="919885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es-ES" sz="2800" dirty="0" err="1" smtClean="0">
                <a:latin typeface="Arial Rounded MT Bold" panose="020F0704030504030204" pitchFamily="34" charset="0"/>
              </a:rPr>
              <a:t>Tipovi</a:t>
            </a:r>
            <a:r>
              <a:rPr lang="en-GB" altLang="es-ES" sz="28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digitalnih</a:t>
            </a:r>
            <a:r>
              <a:rPr lang="en-GB" altLang="es-ES" sz="2800" dirty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poslovnih</a:t>
            </a:r>
            <a:r>
              <a:rPr lang="en-GB" altLang="es-ES" sz="2800" dirty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 smtClean="0">
                <a:latin typeface="Arial Rounded MT Bold" panose="020F0704030504030204" pitchFamily="34" charset="0"/>
              </a:rPr>
              <a:t>modela</a:t>
            </a:r>
            <a:endParaRPr lang="hr-HR" altLang="es-ES" sz="2800" dirty="0" smtClean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sk-SK" altLang="es-ES" sz="2000" dirty="0" smtClean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sk-SK" altLang="es-ES" sz="2000" dirty="0" err="1">
                <a:latin typeface="Arial Rounded MT Bold" panose="020F0704030504030204" pitchFamily="34" charset="0"/>
              </a:rPr>
              <a:t>Najčešći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tipovi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digitalnih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poslovnih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modela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su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Otvoreni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pristup</a:t>
            </a:r>
            <a:r>
              <a:rPr lang="sk-SK" altLang="es-ES" sz="2000" dirty="0">
                <a:latin typeface="Arial Rounded MT Bold" panose="020F0704030504030204" pitchFamily="34" charset="0"/>
              </a:rPr>
              <a:t> (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Open-source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);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Besplatni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model </a:t>
            </a:r>
            <a:r>
              <a:rPr lang="sk-SK" altLang="es-ES" sz="2000" dirty="0">
                <a:latin typeface="Arial Rounded MT Bold" panose="020F0704030504030204" pitchFamily="34" charset="0"/>
              </a:rPr>
              <a:t>(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free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);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Pretplata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>
                <a:latin typeface="Arial Rounded MT Bold" panose="020F0704030504030204" pitchFamily="34" charset="0"/>
              </a:rPr>
              <a:t>(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Subscription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); Na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zahtjev</a:t>
            </a:r>
            <a:r>
              <a:rPr lang="sk-SK" altLang="es-ES" sz="2000" dirty="0">
                <a:latin typeface="Arial Rounded MT Bold" panose="020F0704030504030204" pitchFamily="34" charset="0"/>
              </a:rPr>
              <a:t> (On-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demand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); E-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trgovina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>
                <a:latin typeface="Arial Rounded MT Bold" panose="020F0704030504030204" pitchFamily="34" charset="0"/>
              </a:rPr>
              <a:t>(E-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commerce</a:t>
            </a:r>
            <a:r>
              <a:rPr lang="sk-SK" altLang="es-ES" sz="2000" dirty="0">
                <a:latin typeface="Arial Rounded MT Bold" panose="020F0704030504030204" pitchFamily="34" charset="0"/>
              </a:rPr>
              <a:t>)</a:t>
            </a:r>
          </a:p>
          <a:p>
            <a:pPr>
              <a:defRPr/>
            </a:pPr>
            <a:endParaRPr lang="sk-SK" altLang="es-ES" sz="20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sk-SK" altLang="es-ES" sz="2000" dirty="0" err="1">
                <a:latin typeface="Arial Rounded MT Bold" panose="020F0704030504030204" pitchFamily="34" charset="0"/>
              </a:rPr>
              <a:t>Otvoreni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pristup</a:t>
            </a:r>
            <a:r>
              <a:rPr lang="sk-SK" altLang="es-ES" sz="2000" dirty="0">
                <a:latin typeface="Arial Rounded MT Bold" panose="020F0704030504030204" pitchFamily="34" charset="0"/>
              </a:rPr>
              <a:t> –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softveru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se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može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besplatno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pristupiti</a:t>
            </a:r>
            <a:r>
              <a:rPr lang="sk-SK" altLang="es-ES" sz="2000" dirty="0">
                <a:latin typeface="Arial Rounded MT Bold" panose="020F0704030504030204" pitchFamily="34" charset="0"/>
              </a:rPr>
              <a:t> i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mijenjati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iz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zajednice</a:t>
            </a:r>
            <a:r>
              <a:rPr lang="sk-SK" altLang="es-ES" sz="2000" dirty="0">
                <a:latin typeface="Arial Rounded MT Bold" panose="020F0704030504030204" pitchFamily="34" charset="0"/>
              </a:rPr>
              <a:t> koja ga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podržava</a:t>
            </a:r>
            <a:r>
              <a:rPr lang="sk-SK" altLang="es-ES" sz="2000" dirty="0">
                <a:latin typeface="Arial Rounded MT Bold" panose="020F0704030504030204" pitchFamily="34" charset="0"/>
              </a:rPr>
              <a:t>.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Ovaj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model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se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održati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naplatom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premium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pretplata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ili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povezanih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usluga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.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Ključne</a:t>
            </a:r>
            <a:r>
              <a:rPr lang="sk-SK" altLang="es-ES" sz="2000" dirty="0">
                <a:latin typeface="Arial Rounded MT Bold" panose="020F0704030504030204" pitchFamily="34" charset="0"/>
              </a:rPr>
              <a:t> prednosti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su</a:t>
            </a:r>
            <a:r>
              <a:rPr lang="sk-SK" altLang="es-ES" sz="2000" dirty="0">
                <a:latin typeface="Arial Rounded MT Bold" panose="020F0704030504030204" pitchFamily="34" charset="0"/>
              </a:rPr>
              <a:t>:</a:t>
            </a:r>
          </a:p>
          <a:p>
            <a:pPr>
              <a:defRPr/>
            </a:pPr>
            <a:r>
              <a:rPr lang="sk-SK" altLang="es-ES" sz="2000" dirty="0">
                <a:latin typeface="Arial Rounded MT Bold" panose="020F0704030504030204" pitchFamily="34" charset="0"/>
              </a:rPr>
              <a:t>a)	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Distribucija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putem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besplatnog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licenciranja</a:t>
            </a:r>
            <a:r>
              <a:rPr lang="sk-SK" altLang="es-ES" sz="2000" dirty="0">
                <a:latin typeface="Arial Rounded MT Bold" panose="020F0704030504030204" pitchFamily="34" charset="0"/>
              </a:rPr>
              <a:t> i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brzog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širenja</a:t>
            </a:r>
            <a:r>
              <a:rPr lang="sk-SK" altLang="es-ES" sz="2000" dirty="0">
                <a:latin typeface="Arial Rounded MT Bold" panose="020F0704030504030204" pitchFamily="34" charset="0"/>
              </a:rPr>
              <a:t>.</a:t>
            </a:r>
          </a:p>
          <a:p>
            <a:pPr>
              <a:defRPr/>
            </a:pPr>
            <a:r>
              <a:rPr lang="sk-SK" altLang="es-ES" sz="2000" dirty="0">
                <a:latin typeface="Arial Rounded MT Bold" panose="020F0704030504030204" pitchFamily="34" charset="0"/>
              </a:rPr>
              <a:t>b)	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Brz</a:t>
            </a:r>
            <a:r>
              <a:rPr lang="sk-SK" altLang="es-ES" sz="2000" dirty="0">
                <a:latin typeface="Arial Rounded MT Bold" panose="020F0704030504030204" pitchFamily="34" charset="0"/>
              </a:rPr>
              <a:t> i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učinkovit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razvoj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uz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pomoć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globalne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zajednice</a:t>
            </a:r>
            <a:r>
              <a:rPr lang="sk-SK" altLang="es-ES" sz="2000" dirty="0">
                <a:latin typeface="Arial Rounded MT Bold" panose="020F0704030504030204" pitchFamily="34" charset="0"/>
              </a:rPr>
              <a:t>.</a:t>
            </a:r>
          </a:p>
          <a:p>
            <a:pPr>
              <a:defRPr/>
            </a:pPr>
            <a:r>
              <a:rPr lang="sk-SK" altLang="es-ES" sz="2000" dirty="0">
                <a:latin typeface="Arial Rounded MT Bold" panose="020F0704030504030204" pitchFamily="34" charset="0"/>
              </a:rPr>
              <a:t>c)	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Plaćene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pretplate</a:t>
            </a:r>
            <a:r>
              <a:rPr lang="sk-SK" altLang="es-ES" sz="2000" dirty="0">
                <a:latin typeface="Arial Rounded MT Bold" panose="020F0704030504030204" pitchFamily="34" charset="0"/>
              </a:rPr>
              <a:t> za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premium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ili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poslovne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klijente</a:t>
            </a:r>
            <a:r>
              <a:rPr lang="sk-SK" altLang="es-ES" sz="2000" dirty="0">
                <a:latin typeface="Arial Rounded MT Bold" panose="020F0704030504030204" pitchFamily="34" charset="0"/>
              </a:rPr>
              <a:t>.</a:t>
            </a:r>
          </a:p>
          <a:p>
            <a:pPr>
              <a:defRPr/>
            </a:pPr>
            <a:endParaRPr lang="sk-SK" altLang="es-ES" sz="20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sk-SK" altLang="es-ES" sz="2000" dirty="0" err="1" smtClean="0">
                <a:latin typeface="Arial Rounded MT Bold" panose="020F0704030504030204" pitchFamily="34" charset="0"/>
              </a:rPr>
              <a:t>Ovaj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poslovni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model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implementiraju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Red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Hat</a:t>
            </a:r>
            <a:r>
              <a:rPr lang="sk-SK" altLang="es-ES" sz="2000" dirty="0">
                <a:latin typeface="Arial Rounded MT Bold" panose="020F0704030504030204" pitchFamily="34" charset="0"/>
              </a:rPr>
              <a:t>,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Mozilla</a:t>
            </a:r>
            <a:r>
              <a:rPr lang="sk-SK" altLang="es-ES" sz="2000" dirty="0">
                <a:latin typeface="Arial Rounded MT Bold" panose="020F0704030504030204" pitchFamily="34" charset="0"/>
              </a:rPr>
              <a:t>,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itd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.</a:t>
            </a:r>
            <a:endParaRPr lang="sk-SK" altLang="es-ES" sz="2000" dirty="0">
              <a:latin typeface="Arial Rounded MT Bold" panose="020F0704030504030204" pitchFamily="34" charset="0"/>
            </a:endParaRPr>
          </a:p>
        </p:txBody>
      </p:sp>
      <p:sp>
        <p:nvSpPr>
          <p:cNvPr id="11" name="TextBox 2">
            <a:extLst>
              <a:ext uri="{FF2B5EF4-FFF2-40B4-BE49-F238E27FC236}">
                <a16:creationId xmlns:a16="http://schemas.microsoft.com/office/drawing/2014/main" id="{34FA5695-5AE8-44A9-9716-4F9016A8596C}"/>
              </a:ext>
            </a:extLst>
          </p:cNvPr>
          <p:cNvSpPr txBox="1"/>
          <p:nvPr/>
        </p:nvSpPr>
        <p:spPr>
          <a:xfrm>
            <a:off x="2773275" y="271166"/>
            <a:ext cx="64131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altLang="it-IT" sz="3600" dirty="0" err="1" smtClean="0">
                <a:latin typeface="Arial Rounded MT Bold" panose="020F0704030504030204" pitchFamily="34" charset="0"/>
              </a:rPr>
              <a:t>Poslovni</a:t>
            </a:r>
            <a:r>
              <a:rPr lang="pl-PL" altLang="it-IT" sz="3600" dirty="0" smtClean="0">
                <a:latin typeface="Arial Rounded MT Bold" panose="020F0704030504030204" pitchFamily="34" charset="0"/>
              </a:rPr>
              <a:t> </a:t>
            </a:r>
            <a:r>
              <a:rPr lang="pl-PL" altLang="it-IT" sz="3600" dirty="0">
                <a:latin typeface="Arial Rounded MT Bold" panose="020F0704030504030204" pitchFamily="34" charset="0"/>
              </a:rPr>
              <a:t>modeli za </a:t>
            </a:r>
            <a:r>
              <a:rPr lang="pl-PL" altLang="it-IT" sz="3600" dirty="0" err="1">
                <a:latin typeface="Arial Rounded MT Bold" panose="020F0704030504030204" pitchFamily="34" charset="0"/>
              </a:rPr>
              <a:t>digitalno</a:t>
            </a:r>
            <a:r>
              <a:rPr lang="pl-PL" altLang="it-IT" sz="3600" dirty="0">
                <a:latin typeface="Arial Rounded MT Bold" panose="020F0704030504030204" pitchFamily="34" charset="0"/>
              </a:rPr>
              <a:t> </a:t>
            </a:r>
            <a:r>
              <a:rPr lang="pl-PL" altLang="it-IT" sz="3600" dirty="0" err="1">
                <a:latin typeface="Arial Rounded MT Bold" panose="020F0704030504030204" pitchFamily="34" charset="0"/>
              </a:rPr>
              <a:t>poduzetništvo</a:t>
            </a:r>
            <a:endParaRPr lang="en-GB" sz="36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475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773275" y="1734560"/>
            <a:ext cx="919885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es-ES" sz="2800" dirty="0" err="1" smtClean="0">
                <a:latin typeface="Arial Rounded MT Bold" panose="020F0704030504030204" pitchFamily="34" charset="0"/>
              </a:rPr>
              <a:t>Tipovi</a:t>
            </a:r>
            <a:r>
              <a:rPr lang="en-GB" altLang="es-ES" sz="28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digitalnih</a:t>
            </a:r>
            <a:r>
              <a:rPr lang="en-GB" altLang="es-ES" sz="2800" dirty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poslovnih</a:t>
            </a:r>
            <a:r>
              <a:rPr lang="en-GB" altLang="es-ES" sz="2800" dirty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modela</a:t>
            </a:r>
            <a:endParaRPr lang="sk-SK" sz="2000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sk-SK" altLang="es-ES" sz="2000" dirty="0" smtClean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sk-SK" altLang="es-ES" sz="2000" dirty="0" err="1">
                <a:latin typeface="Arial Rounded MT Bold" panose="020F0704030504030204" pitchFamily="34" charset="0"/>
              </a:rPr>
              <a:t>Besplatni</a:t>
            </a:r>
            <a:r>
              <a:rPr lang="sk-SK" altLang="es-ES" sz="2000" dirty="0">
                <a:latin typeface="Arial Rounded MT Bold" panose="020F0704030504030204" pitchFamily="34" charset="0"/>
              </a:rPr>
              <a:t> model 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-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temelji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se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a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ideji</a:t>
            </a:r>
            <a:r>
              <a:rPr lang="sk-SK" altLang="es-ES" sz="2000" dirty="0">
                <a:latin typeface="Arial Rounded MT Bold" panose="020F0704030504030204" pitchFamily="34" charset="0"/>
              </a:rPr>
              <a:t> da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se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proizvod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daje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besplatno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, a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kad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se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dovoljno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ljudi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uključi</a:t>
            </a:r>
            <a:r>
              <a:rPr lang="sk-SK" altLang="es-ES" sz="2000" dirty="0">
                <a:latin typeface="Arial Rounded MT Bold" panose="020F0704030504030204" pitchFamily="34" charset="0"/>
              </a:rPr>
              <a:t>,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nalazi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se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>
                <a:latin typeface="Arial Rounded MT Bold" panose="020F0704030504030204" pitchFamily="34" charset="0"/>
              </a:rPr>
              <a:t>model po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kojem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će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se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ostvarivati</a:t>
            </a:r>
            <a:r>
              <a:rPr lang="sk-SK" altLang="es-ES" sz="2000" dirty="0">
                <a:latin typeface="Arial Rounded MT Bold" panose="020F0704030504030204" pitchFamily="34" charset="0"/>
              </a:rPr>
              <a:t> profit. </a:t>
            </a:r>
            <a:endParaRPr lang="sk-SK" altLang="es-ES" sz="2000" dirty="0" smtClean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sk-SK" altLang="es-ES" sz="20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sk-SK" sz="2000" dirty="0" err="1">
                <a:latin typeface="Arial Rounded MT Bold" panose="020F0704030504030204" pitchFamily="34" charset="0"/>
              </a:rPr>
              <a:t>Ovaj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poslovni</a:t>
            </a:r>
            <a:r>
              <a:rPr lang="sk-SK" sz="2000" dirty="0">
                <a:latin typeface="Arial Rounded MT Bold" panose="020F0704030504030204" pitchFamily="34" charset="0"/>
              </a:rPr>
              <a:t> model dobro </a:t>
            </a:r>
            <a:r>
              <a:rPr lang="sk-SK" sz="2000" dirty="0" err="1">
                <a:latin typeface="Arial Rounded MT Bold" panose="020F0704030504030204" pitchFamily="34" charset="0"/>
              </a:rPr>
              <a:t>funkcionira</a:t>
            </a:r>
            <a:r>
              <a:rPr lang="sk-SK" sz="2000" dirty="0">
                <a:latin typeface="Arial Rounded MT Bold" panose="020F0704030504030204" pitchFamily="34" charset="0"/>
              </a:rPr>
              <a:t> za </a:t>
            </a:r>
            <a:r>
              <a:rPr lang="sk-SK" sz="2000" dirty="0" err="1">
                <a:latin typeface="Arial Rounded MT Bold" panose="020F0704030504030204" pitchFamily="34" charset="0"/>
              </a:rPr>
              <a:t>proizvode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koji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se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brzo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razvijaju</a:t>
            </a:r>
            <a:r>
              <a:rPr lang="sk-SK" sz="2000" dirty="0">
                <a:latin typeface="Arial Rounded MT Bold" panose="020F0704030504030204" pitchFamily="34" charset="0"/>
              </a:rPr>
              <a:t>, a </a:t>
            </a:r>
            <a:r>
              <a:rPr lang="sk-SK" sz="2000" dirty="0" err="1" smtClean="0">
                <a:latin typeface="Arial Rounded MT Bold" panose="020F0704030504030204" pitchFamily="34" charset="0"/>
              </a:rPr>
              <a:t>poduzeća</a:t>
            </a:r>
            <a:r>
              <a:rPr lang="sk-SK" sz="2000" dirty="0" smtClean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poput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Googlea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ili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Facebooka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tako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su</a:t>
            </a:r>
            <a:r>
              <a:rPr lang="sk-SK" sz="2000" dirty="0">
                <a:latin typeface="Arial Rounded MT Bold" panose="020F0704030504030204" pitchFamily="34" charset="0"/>
              </a:rPr>
              <a:t> i </a:t>
            </a:r>
            <a:r>
              <a:rPr lang="sk-SK" sz="2000" dirty="0" err="1" smtClean="0">
                <a:latin typeface="Arial Rounded MT Bold" panose="020F0704030504030204" pitchFamily="34" charset="0"/>
              </a:rPr>
              <a:t>započele</a:t>
            </a:r>
            <a:r>
              <a:rPr lang="sk-SK" sz="2000" dirty="0" smtClean="0">
                <a:latin typeface="Arial Rounded MT Bold" panose="020F0704030504030204" pitchFamily="34" charset="0"/>
              </a:rPr>
              <a:t>.</a:t>
            </a:r>
            <a:endParaRPr lang="sk-SK" sz="2000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sk-SK" sz="20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pl-PL" altLang="es-ES" sz="2000" dirty="0">
                <a:latin typeface="Arial Rounded MT Bold" panose="020F0704030504030204" pitchFamily="34" charset="0"/>
              </a:rPr>
              <a:t>Postoje </a:t>
            </a:r>
            <a:r>
              <a:rPr lang="pl-PL" altLang="es-ES" sz="2000" dirty="0" err="1">
                <a:latin typeface="Arial Rounded MT Bold" panose="020F0704030504030204" pitchFamily="34" charset="0"/>
              </a:rPr>
              <a:t>razni</a:t>
            </a:r>
            <a:r>
              <a:rPr lang="pl-PL" altLang="es-ES" sz="2000" dirty="0">
                <a:latin typeface="Arial Rounded MT Bold" panose="020F0704030504030204" pitchFamily="34" charset="0"/>
              </a:rPr>
              <a:t> </a:t>
            </a:r>
            <a:r>
              <a:rPr lang="pl-PL" altLang="es-ES" sz="2000" dirty="0" err="1">
                <a:latin typeface="Arial Rounded MT Bold" panose="020F0704030504030204" pitchFamily="34" charset="0"/>
              </a:rPr>
              <a:t>načini</a:t>
            </a:r>
            <a:r>
              <a:rPr lang="pl-PL" altLang="es-ES" sz="2000" dirty="0">
                <a:latin typeface="Arial Rounded MT Bold" panose="020F0704030504030204" pitchFamily="34" charset="0"/>
              </a:rPr>
              <a:t> na koje </a:t>
            </a:r>
            <a:r>
              <a:rPr lang="pl-PL" altLang="es-ES" sz="2000" dirty="0" err="1">
                <a:latin typeface="Arial Rounded MT Bold" panose="020F0704030504030204" pitchFamily="34" charset="0"/>
              </a:rPr>
              <a:t>se</a:t>
            </a:r>
            <a:r>
              <a:rPr lang="pl-PL" altLang="es-ES" sz="2000" dirty="0">
                <a:latin typeface="Arial Rounded MT Bold" panose="020F0704030504030204" pitchFamily="34" charset="0"/>
              </a:rPr>
              <a:t> </a:t>
            </a:r>
            <a:r>
              <a:rPr lang="pl-PL" altLang="es-ES" sz="2000" dirty="0" err="1">
                <a:latin typeface="Arial Rounded MT Bold" panose="020F0704030504030204" pitchFamily="34" charset="0"/>
              </a:rPr>
              <a:t>može</a:t>
            </a:r>
            <a:r>
              <a:rPr lang="pl-PL" altLang="es-ES" sz="2000" dirty="0">
                <a:latin typeface="Arial Rounded MT Bold" panose="020F0704030504030204" pitchFamily="34" charset="0"/>
              </a:rPr>
              <a:t> </a:t>
            </a:r>
            <a:r>
              <a:rPr lang="pl-PL" altLang="es-ES" sz="2000" dirty="0" err="1">
                <a:latin typeface="Arial Rounded MT Bold" panose="020F0704030504030204" pitchFamily="34" charset="0"/>
              </a:rPr>
              <a:t>zaraditi</a:t>
            </a:r>
            <a:r>
              <a:rPr lang="pl-PL" altLang="es-ES" sz="2000" dirty="0">
                <a:latin typeface="Arial Rounded MT Bold" panose="020F0704030504030204" pitchFamily="34" charset="0"/>
              </a:rPr>
              <a:t> od </a:t>
            </a:r>
            <a:r>
              <a:rPr lang="pl-PL" altLang="es-ES" sz="2000" dirty="0" err="1">
                <a:latin typeface="Arial Rounded MT Bold" panose="020F0704030504030204" pitchFamily="34" charset="0"/>
              </a:rPr>
              <a:t>pružene</a:t>
            </a:r>
            <a:r>
              <a:rPr lang="pl-PL" altLang="es-ES" sz="2000" dirty="0">
                <a:latin typeface="Arial Rounded MT Bold" panose="020F0704030504030204" pitchFamily="34" charset="0"/>
              </a:rPr>
              <a:t> </a:t>
            </a:r>
            <a:r>
              <a:rPr lang="pl-PL" altLang="es-ES" sz="2000" dirty="0" err="1">
                <a:latin typeface="Arial Rounded MT Bold" panose="020F0704030504030204" pitchFamily="34" charset="0"/>
              </a:rPr>
              <a:t>usluge</a:t>
            </a:r>
            <a:r>
              <a:rPr lang="pl-PL" altLang="es-ES" sz="2000" dirty="0" smtClean="0">
                <a:latin typeface="Arial Rounded MT Bold" panose="020F0704030504030204" pitchFamily="34" charset="0"/>
              </a:rPr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sk-SK" altLang="es-ES" sz="2000" dirty="0" err="1" smtClean="0">
                <a:latin typeface="Arial Rounded MT Bold" panose="020F0704030504030204" pitchFamily="34" charset="0"/>
              </a:rPr>
              <a:t>Plaćena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verzija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naprednog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proizvoda</a:t>
            </a:r>
            <a:r>
              <a:rPr lang="sk-SK" altLang="es-ES" sz="2000" dirty="0">
                <a:latin typeface="Arial Rounded MT Bold" panose="020F0704030504030204" pitchFamily="34" charset="0"/>
              </a:rPr>
              <a:t> (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freemium</a:t>
            </a:r>
            <a:r>
              <a:rPr lang="sk-SK" altLang="es-ES" sz="2000" dirty="0">
                <a:latin typeface="Arial Rounded MT Bold" panose="020F0704030504030204" pitchFamily="34" charset="0"/>
              </a:rPr>
              <a:t>);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sk-SK" altLang="es-ES" sz="2000" dirty="0" smtClean="0">
                <a:latin typeface="Arial Rounded MT Bold" panose="020F0704030504030204" pitchFamily="34" charset="0"/>
              </a:rPr>
              <a:t>Na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višestranim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platformama</a:t>
            </a:r>
            <a:r>
              <a:rPr lang="sk-SK" altLang="es-ES" sz="2000" dirty="0">
                <a:latin typeface="Arial Rounded MT Bold" panose="020F0704030504030204" pitchFamily="34" charset="0"/>
              </a:rPr>
              <a:t>, jedna strana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dobiva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uslugu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besplatno</a:t>
            </a:r>
            <a:r>
              <a:rPr lang="sk-SK" altLang="es-ES" sz="2000" dirty="0">
                <a:latin typeface="Arial Rounded MT Bold" panose="020F0704030504030204" pitchFamily="34" charset="0"/>
              </a:rPr>
              <a:t> dok je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druga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financira</a:t>
            </a:r>
            <a:r>
              <a:rPr lang="sk-SK" altLang="es-ES" sz="2000" dirty="0">
                <a:latin typeface="Arial Rounded MT Bold" panose="020F0704030504030204" pitchFamily="34" charset="0"/>
              </a:rPr>
              <a:t> (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asimetrični</a:t>
            </a:r>
            <a:r>
              <a:rPr lang="sk-SK" altLang="es-ES" sz="2000" dirty="0">
                <a:latin typeface="Arial Rounded MT Bold" panose="020F0704030504030204" pitchFamily="34" charset="0"/>
              </a:rPr>
              <a:t> model)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sk-SK" altLang="es-ES" sz="2000" dirty="0" err="1" smtClean="0">
                <a:latin typeface="Arial Rounded MT Bold" panose="020F0704030504030204" pitchFamily="34" charset="0"/>
              </a:rPr>
              <a:t>Pružanje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edukacijskih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materijala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ili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nekih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drugih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proizvoda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vezanih</a:t>
            </a:r>
            <a:r>
              <a:rPr lang="sk-SK" altLang="es-ES" sz="2000" dirty="0">
                <a:latin typeface="Arial Rounded MT Bold" panose="020F0704030504030204" pitchFamily="34" charset="0"/>
              </a:rPr>
              <a:t> za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glavni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proizvod</a:t>
            </a:r>
            <a:r>
              <a:rPr lang="sk-SK" altLang="es-ES" sz="2000" dirty="0">
                <a:latin typeface="Arial Rounded MT Bold" panose="020F0704030504030204" pitchFamily="34" charset="0"/>
              </a:rPr>
              <a:t> (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obrazovni</a:t>
            </a:r>
            <a:r>
              <a:rPr lang="sk-SK" altLang="es-ES" sz="2000" dirty="0">
                <a:latin typeface="Arial Rounded MT Bold" panose="020F0704030504030204" pitchFamily="34" charset="0"/>
              </a:rPr>
              <a:t> model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)</a:t>
            </a:r>
            <a:endParaRPr lang="sk-SK" altLang="es-ES" sz="2000" dirty="0">
              <a:latin typeface="Arial Rounded MT Bold" panose="020F0704030504030204" pitchFamily="34" charset="0"/>
            </a:endParaRPr>
          </a:p>
        </p:txBody>
      </p:sp>
      <p:sp>
        <p:nvSpPr>
          <p:cNvPr id="11" name="TextBox 2">
            <a:extLst>
              <a:ext uri="{FF2B5EF4-FFF2-40B4-BE49-F238E27FC236}">
                <a16:creationId xmlns:a16="http://schemas.microsoft.com/office/drawing/2014/main" id="{34FA5695-5AE8-44A9-9716-4F9016A8596C}"/>
              </a:ext>
            </a:extLst>
          </p:cNvPr>
          <p:cNvSpPr txBox="1"/>
          <p:nvPr/>
        </p:nvSpPr>
        <p:spPr>
          <a:xfrm>
            <a:off x="2773275" y="493962"/>
            <a:ext cx="64131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altLang="it-IT" sz="3600" dirty="0" err="1" smtClean="0">
                <a:latin typeface="Arial Rounded MT Bold" panose="020F0704030504030204" pitchFamily="34" charset="0"/>
              </a:rPr>
              <a:t>Poslovni</a:t>
            </a:r>
            <a:r>
              <a:rPr lang="pl-PL" altLang="it-IT" sz="3600" dirty="0" smtClean="0">
                <a:latin typeface="Arial Rounded MT Bold" panose="020F0704030504030204" pitchFamily="34" charset="0"/>
              </a:rPr>
              <a:t> </a:t>
            </a:r>
            <a:r>
              <a:rPr lang="pl-PL" altLang="it-IT" sz="3600" dirty="0">
                <a:latin typeface="Arial Rounded MT Bold" panose="020F0704030504030204" pitchFamily="34" charset="0"/>
              </a:rPr>
              <a:t>modeli za </a:t>
            </a:r>
            <a:r>
              <a:rPr lang="pl-PL" altLang="it-IT" sz="3600" dirty="0" err="1">
                <a:latin typeface="Arial Rounded MT Bold" panose="020F0704030504030204" pitchFamily="34" charset="0"/>
              </a:rPr>
              <a:t>digitalno</a:t>
            </a:r>
            <a:r>
              <a:rPr lang="pl-PL" altLang="it-IT" sz="3600" dirty="0">
                <a:latin typeface="Arial Rounded MT Bold" panose="020F0704030504030204" pitchFamily="34" charset="0"/>
              </a:rPr>
              <a:t> </a:t>
            </a:r>
            <a:r>
              <a:rPr lang="pl-PL" altLang="it-IT" sz="3600" dirty="0" err="1">
                <a:latin typeface="Arial Rounded MT Bold" panose="020F0704030504030204" pitchFamily="34" charset="0"/>
              </a:rPr>
              <a:t>poduzetništvo</a:t>
            </a:r>
            <a:endParaRPr lang="en-GB" sz="36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106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773275" y="1608023"/>
            <a:ext cx="919885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es-ES" sz="2800" dirty="0" err="1" smtClean="0">
                <a:latin typeface="Arial Rounded MT Bold" panose="020F0704030504030204" pitchFamily="34" charset="0"/>
              </a:rPr>
              <a:t>Tipovi</a:t>
            </a:r>
            <a:r>
              <a:rPr lang="en-GB" altLang="es-ES" sz="28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digitalnih</a:t>
            </a:r>
            <a:r>
              <a:rPr lang="en-GB" altLang="es-ES" sz="2800" dirty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poslovnih</a:t>
            </a:r>
            <a:r>
              <a:rPr lang="en-GB" altLang="es-ES" sz="2800" dirty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modela</a:t>
            </a:r>
            <a:endParaRPr lang="sk-SK" sz="2000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sk-SK" altLang="es-ES" sz="2000" dirty="0" smtClean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sk-SK" altLang="es-ES" sz="2000" dirty="0" err="1">
                <a:latin typeface="Arial Rounded MT Bold" panose="020F0704030504030204" pitchFamily="34" charset="0"/>
              </a:rPr>
              <a:t>Pretplata</a:t>
            </a:r>
            <a:r>
              <a:rPr lang="sk-SK" altLang="es-ES" sz="2000" dirty="0">
                <a:latin typeface="Arial Rounded MT Bold" panose="020F0704030504030204" pitchFamily="34" charset="0"/>
              </a:rPr>
              <a:t> -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danas</a:t>
            </a:r>
            <a:r>
              <a:rPr lang="sk-SK" altLang="es-ES" sz="2000" dirty="0">
                <a:latin typeface="Arial Rounded MT Bold" panose="020F0704030504030204" pitchFamily="34" charset="0"/>
              </a:rPr>
              <a:t> ga naširoko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koriste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Netflix</a:t>
            </a:r>
            <a:r>
              <a:rPr lang="sk-SK" altLang="es-ES" sz="2000" dirty="0">
                <a:latin typeface="Arial Rounded MT Bold" panose="020F0704030504030204" pitchFamily="34" charset="0"/>
              </a:rPr>
              <a:t>, Spotify, Amazon Prime, 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Prime,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itd</a:t>
            </a:r>
            <a:r>
              <a:rPr lang="sk-SK" altLang="es-ES" sz="2000" dirty="0">
                <a:latin typeface="Arial Rounded MT Bold" panose="020F0704030504030204" pitchFamily="34" charset="0"/>
              </a:rPr>
              <a:t>.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Kupac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redovito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plaća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pristup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uslugama</a:t>
            </a:r>
            <a:r>
              <a:rPr lang="sk-SK" altLang="es-ES" sz="2000" dirty="0">
                <a:latin typeface="Arial Rounded MT Bold" panose="020F0704030504030204" pitchFamily="34" charset="0"/>
              </a:rPr>
              <a:t>. </a:t>
            </a:r>
            <a:endParaRPr lang="sk-SK" altLang="es-ES" sz="2000" dirty="0" smtClean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sk-SK" altLang="es-ES" sz="20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sk-SK" altLang="es-ES" sz="2000" dirty="0" smtClean="0">
                <a:latin typeface="Arial Rounded MT Bold" panose="020F0704030504030204" pitchFamily="34" charset="0"/>
              </a:rPr>
              <a:t>Prednosti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ovog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modela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:</a:t>
            </a:r>
            <a:endParaRPr lang="sk-SK" altLang="es-ES" sz="2000" dirty="0">
              <a:latin typeface="Arial Rounded MT Bold" panose="020F07040305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sk-SK" altLang="es-ES" sz="2000" dirty="0" err="1" smtClean="0">
                <a:latin typeface="Arial Rounded MT Bold" panose="020F0704030504030204" pitchFamily="34" charset="0"/>
              </a:rPr>
              <a:t>Lojalna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>
                <a:latin typeface="Arial Rounded MT Bold" panose="020F0704030504030204" pitchFamily="34" charset="0"/>
              </a:rPr>
              <a:t>baza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kupaca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sk-SK" altLang="es-ES" sz="2000" dirty="0" err="1" smtClean="0">
                <a:latin typeface="Arial Rounded MT Bold" panose="020F0704030504030204" pitchFamily="34" charset="0"/>
              </a:rPr>
              <a:t>Predvidljivi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>
                <a:latin typeface="Arial Rounded MT Bold" panose="020F0704030504030204" pitchFamily="34" charset="0"/>
              </a:rPr>
              <a:t>i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kontinuirani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prihodi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sk-SK" altLang="es-ES" sz="2000" dirty="0" err="1" smtClean="0">
                <a:latin typeface="Arial Rounded MT Bold" panose="020F0704030504030204" pitchFamily="34" charset="0"/>
              </a:rPr>
              <a:t>Jasniji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>
                <a:latin typeface="Arial Rounded MT Bold" panose="020F0704030504030204" pitchFamily="34" charset="0"/>
              </a:rPr>
              <a:t>i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pristupačniji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segmenti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kupaca</a:t>
            </a:r>
            <a:endParaRPr lang="sk-SK" altLang="es-ES" sz="2000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sk-SK" altLang="es-ES" sz="2000" dirty="0" smtClean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sk-SK" altLang="es-ES" sz="2000" dirty="0" err="1">
                <a:latin typeface="Arial Rounded MT Bold" panose="020F0704030504030204" pitchFamily="34" charset="0"/>
              </a:rPr>
              <a:t>Stvaranje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originalnog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sadržaja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ključ</a:t>
            </a:r>
            <a:r>
              <a:rPr lang="sk-SK" altLang="es-ES" sz="2000" dirty="0">
                <a:latin typeface="Arial Rounded MT Bold" panose="020F0704030504030204" pitchFamily="34" charset="0"/>
              </a:rPr>
              <a:t> je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zadržavanja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postojećih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kupaca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ili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pretplatnika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koje</a:t>
            </a:r>
            <a:r>
              <a:rPr lang="sk-SK" altLang="es-ES" sz="2000" dirty="0">
                <a:latin typeface="Arial Rounded MT Bold" panose="020F0704030504030204" pitchFamily="34" charset="0"/>
              </a:rPr>
              <a:t> treba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potaknuti</a:t>
            </a:r>
            <a:r>
              <a:rPr lang="sk-SK" altLang="es-ES" sz="2000" dirty="0">
                <a:latin typeface="Arial Rounded MT Bold" panose="020F0704030504030204" pitchFamily="34" charset="0"/>
              </a:rPr>
              <a:t> na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daljnje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obnavljanje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pretplate</a:t>
            </a:r>
            <a:r>
              <a:rPr lang="sk-SK" altLang="es-ES" sz="2000" dirty="0">
                <a:latin typeface="Arial Rounded MT Bold" panose="020F0704030504030204" pitchFamily="34" charset="0"/>
              </a:rPr>
              <a:t>.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Obično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su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potrebna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značajna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ulaganja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kako</a:t>
            </a:r>
            <a:r>
              <a:rPr lang="sk-SK" altLang="es-ES" sz="2000" dirty="0">
                <a:latin typeface="Arial Rounded MT Bold" panose="020F0704030504030204" pitchFamily="34" charset="0"/>
              </a:rPr>
              <a:t> bi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se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održala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infrastruktura</a:t>
            </a:r>
            <a:r>
              <a:rPr lang="sk-SK" altLang="es-ES" sz="2000" dirty="0">
                <a:latin typeface="Arial Rounded MT Bold" panose="020F0704030504030204" pitchFamily="34" charset="0"/>
              </a:rPr>
              <a:t>,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kupcima</a:t>
            </a:r>
            <a:r>
              <a:rPr lang="sk-SK" altLang="es-ES" sz="2000" dirty="0">
                <a:latin typeface="Arial Rounded MT Bold" panose="020F0704030504030204" pitchFamily="34" charset="0"/>
              </a:rPr>
              <a:t> ponudilo ono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što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žele</a:t>
            </a:r>
            <a:r>
              <a:rPr lang="sk-SK" altLang="es-ES" sz="2000" dirty="0">
                <a:latin typeface="Arial Rounded MT Bold" panose="020F0704030504030204" pitchFamily="34" charset="0"/>
              </a:rPr>
              <a:t> i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kako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bi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se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posredovalo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u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velikom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korisničkom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iskustvu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.</a:t>
            </a:r>
            <a:endParaRPr lang="sk-SK" altLang="es-ES" sz="2000" dirty="0">
              <a:latin typeface="Arial Rounded MT Bold" panose="020F0704030504030204" pitchFamily="34" charset="0"/>
            </a:endParaRPr>
          </a:p>
        </p:txBody>
      </p:sp>
      <p:sp>
        <p:nvSpPr>
          <p:cNvPr id="11" name="TextBox 2">
            <a:extLst>
              <a:ext uri="{FF2B5EF4-FFF2-40B4-BE49-F238E27FC236}">
                <a16:creationId xmlns:a16="http://schemas.microsoft.com/office/drawing/2014/main" id="{34FA5695-5AE8-44A9-9716-4F9016A8596C}"/>
              </a:ext>
            </a:extLst>
          </p:cNvPr>
          <p:cNvSpPr txBox="1"/>
          <p:nvPr/>
        </p:nvSpPr>
        <p:spPr>
          <a:xfrm>
            <a:off x="2773275" y="271166"/>
            <a:ext cx="64131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altLang="it-IT" sz="3600" dirty="0" err="1" smtClean="0">
                <a:latin typeface="Arial Rounded MT Bold" panose="020F0704030504030204" pitchFamily="34" charset="0"/>
              </a:rPr>
              <a:t>Poslovni</a:t>
            </a:r>
            <a:r>
              <a:rPr lang="pl-PL" altLang="it-IT" sz="3600" dirty="0" smtClean="0">
                <a:latin typeface="Arial Rounded MT Bold" panose="020F0704030504030204" pitchFamily="34" charset="0"/>
              </a:rPr>
              <a:t> </a:t>
            </a:r>
            <a:r>
              <a:rPr lang="pl-PL" altLang="it-IT" sz="3600" dirty="0">
                <a:latin typeface="Arial Rounded MT Bold" panose="020F0704030504030204" pitchFamily="34" charset="0"/>
              </a:rPr>
              <a:t>modeli za </a:t>
            </a:r>
            <a:r>
              <a:rPr lang="pl-PL" altLang="it-IT" sz="3600" dirty="0" err="1">
                <a:latin typeface="Arial Rounded MT Bold" panose="020F0704030504030204" pitchFamily="34" charset="0"/>
              </a:rPr>
              <a:t>digitalno</a:t>
            </a:r>
            <a:r>
              <a:rPr lang="pl-PL" altLang="it-IT" sz="3600" dirty="0">
                <a:latin typeface="Arial Rounded MT Bold" panose="020F0704030504030204" pitchFamily="34" charset="0"/>
              </a:rPr>
              <a:t> </a:t>
            </a:r>
            <a:r>
              <a:rPr lang="pl-PL" altLang="it-IT" sz="3600" dirty="0" err="1">
                <a:latin typeface="Arial Rounded MT Bold" panose="020F0704030504030204" pitchFamily="34" charset="0"/>
              </a:rPr>
              <a:t>poduzetništvo</a:t>
            </a:r>
            <a:endParaRPr lang="en-GB" sz="36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3170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773275" y="1734560"/>
            <a:ext cx="9198853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es-ES" sz="2800" dirty="0" err="1" smtClean="0">
                <a:latin typeface="Arial Rounded MT Bold" panose="020F0704030504030204" pitchFamily="34" charset="0"/>
              </a:rPr>
              <a:t>Tipovi</a:t>
            </a:r>
            <a:r>
              <a:rPr lang="en-GB" altLang="es-ES" sz="28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digitalnih</a:t>
            </a:r>
            <a:r>
              <a:rPr lang="en-GB" altLang="es-ES" sz="2800" dirty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poslovnih</a:t>
            </a:r>
            <a:r>
              <a:rPr lang="en-GB" altLang="es-ES" sz="2800" dirty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modela</a:t>
            </a:r>
            <a:endParaRPr lang="sk-SK" sz="2000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sk-SK" altLang="es-ES" sz="2000" dirty="0" smtClean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sk-SK" altLang="es-ES" sz="2000" dirty="0">
                <a:latin typeface="Arial Rounded MT Bold" panose="020F0704030504030204" pitchFamily="34" charset="0"/>
              </a:rPr>
              <a:t>On-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demand</a:t>
            </a:r>
            <a:r>
              <a:rPr lang="sk-SK" altLang="es-ES" sz="2000" dirty="0">
                <a:latin typeface="Arial Rounded MT Bold" panose="020F0704030504030204" pitchFamily="34" charset="0"/>
              </a:rPr>
              <a:t> model –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omogućuje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ljudima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pristup</a:t>
            </a:r>
            <a:r>
              <a:rPr lang="sk-SK" altLang="es-ES" sz="2000" dirty="0">
                <a:latin typeface="Arial Rounded MT Bold" panose="020F0704030504030204" pitchFamily="34" charset="0"/>
              </a:rPr>
              <a:t> potrebnom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sadržaju</a:t>
            </a:r>
            <a:r>
              <a:rPr lang="sk-SK" altLang="es-ES" sz="2000" dirty="0">
                <a:latin typeface="Arial Rounded MT Bold" panose="020F0704030504030204" pitchFamily="34" charset="0"/>
              </a:rPr>
              <a:t> u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različitim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vremenskim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intervalima</a:t>
            </a:r>
            <a:r>
              <a:rPr lang="sk-SK" altLang="es-ES" sz="2000" dirty="0">
                <a:latin typeface="Arial Rounded MT Bold" panose="020F0704030504030204" pitchFamily="34" charset="0"/>
              </a:rPr>
              <a:t>.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Primjerice</a:t>
            </a:r>
            <a:r>
              <a:rPr lang="sk-SK" altLang="es-ES" sz="2000" dirty="0">
                <a:latin typeface="Arial Rounded MT Bold" panose="020F0704030504030204" pitchFamily="34" charset="0"/>
              </a:rPr>
              <a:t>,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tvrtke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poput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Ubera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ili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Lyfta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omogućavaju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ljudima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komunikaciju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po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želji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>
                <a:latin typeface="Arial Rounded MT Bold" panose="020F0704030504030204" pitchFamily="34" charset="0"/>
              </a:rPr>
              <a:t>i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izvršavaju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transakcije</a:t>
            </a:r>
            <a:r>
              <a:rPr lang="sk-SK" altLang="es-ES" sz="2000" dirty="0">
                <a:latin typeface="Arial Rounded MT Bold" panose="020F0704030504030204" pitchFamily="34" charset="0"/>
              </a:rPr>
              <a:t> za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usluge</a:t>
            </a:r>
            <a:r>
              <a:rPr lang="sk-SK" altLang="es-ES" sz="2000" dirty="0">
                <a:latin typeface="Arial Rounded MT Bold" panose="020F0704030504030204" pitchFamily="34" charset="0"/>
              </a:rPr>
              <a:t> dok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naplaćuju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naknadu</a:t>
            </a:r>
            <a:r>
              <a:rPr lang="sk-SK" altLang="es-ES" sz="2000" dirty="0">
                <a:latin typeface="Arial Rounded MT Bold" panose="020F0704030504030204" pitchFamily="34" charset="0"/>
              </a:rPr>
              <a:t> s obje strane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transakcije</a:t>
            </a:r>
            <a:r>
              <a:rPr lang="sk-SK" altLang="es-ES" sz="2000" dirty="0">
                <a:latin typeface="Arial Rounded MT Bold" panose="020F0704030504030204" pitchFamily="34" charset="0"/>
              </a:rPr>
              <a:t>.</a:t>
            </a:r>
          </a:p>
          <a:p>
            <a:pPr>
              <a:defRPr/>
            </a:pPr>
            <a:endParaRPr lang="sk-SK" altLang="es-ES" sz="2000" dirty="0" smtClean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sk-SK" altLang="es-ES" sz="2000" dirty="0">
                <a:latin typeface="Arial Rounded MT Bold" panose="020F0704030504030204" pitchFamily="34" charset="0"/>
              </a:rPr>
              <a:t>E-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trgovina</a:t>
            </a:r>
            <a:r>
              <a:rPr lang="sk-SK" altLang="es-ES" sz="2000" dirty="0">
                <a:latin typeface="Arial Rounded MT Bold" panose="020F0704030504030204" pitchFamily="34" charset="0"/>
              </a:rPr>
              <a:t> –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temelji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se</a:t>
            </a:r>
            <a:r>
              <a:rPr lang="sk-SK" altLang="es-ES" sz="2000" dirty="0">
                <a:latin typeface="Arial Rounded MT Bold" panose="020F0704030504030204" pitchFamily="34" charset="0"/>
              </a:rPr>
              <a:t> na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internetskoj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trgovini</a:t>
            </a:r>
            <a:r>
              <a:rPr lang="sk-SK" altLang="es-ES" sz="2000" dirty="0">
                <a:latin typeface="Arial Rounded MT Bold" panose="020F0704030504030204" pitchFamily="34" charset="0"/>
              </a:rPr>
              <a:t> koja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se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može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provoditi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preko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računala</a:t>
            </a:r>
            <a:r>
              <a:rPr lang="sk-SK" altLang="es-ES" sz="2000" dirty="0">
                <a:latin typeface="Arial Rounded MT Bold" panose="020F0704030504030204" pitchFamily="34" charset="0"/>
              </a:rPr>
              <a:t>, tableta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ili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pametnih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telefona</a:t>
            </a:r>
            <a:r>
              <a:rPr lang="sk-SK" altLang="es-ES" sz="2000" dirty="0">
                <a:latin typeface="Arial Rounded MT Bold" panose="020F0704030504030204" pitchFamily="34" charset="0"/>
              </a:rPr>
              <a:t>, a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uključuje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knjige</a:t>
            </a:r>
            <a:r>
              <a:rPr lang="sk-SK" altLang="es-ES" sz="2000" dirty="0">
                <a:latin typeface="Arial Rounded MT Bold" panose="020F0704030504030204" pitchFamily="34" charset="0"/>
              </a:rPr>
              <a:t>,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glazbu</a:t>
            </a:r>
            <a:r>
              <a:rPr lang="sk-SK" altLang="es-ES" sz="2000" dirty="0">
                <a:latin typeface="Arial Rounded MT Bold" panose="020F0704030504030204" pitchFamily="34" charset="0"/>
              </a:rPr>
              <a:t>,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ulaznice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ili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financijske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usluge</a:t>
            </a:r>
            <a:r>
              <a:rPr lang="sk-SK" altLang="es-ES" sz="2000" dirty="0">
                <a:latin typeface="Arial Rounded MT Bold" panose="020F0704030504030204" pitchFamily="34" charset="0"/>
              </a:rPr>
              <a:t>.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Poslovni</a:t>
            </a:r>
            <a:r>
              <a:rPr lang="sk-SK" altLang="es-ES" sz="2000" dirty="0">
                <a:latin typeface="Arial Rounded MT Bold" panose="020F0704030504030204" pitchFamily="34" charset="0"/>
              </a:rPr>
              <a:t> model e-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trgovine</a:t>
            </a:r>
            <a:r>
              <a:rPr lang="sk-SK" altLang="es-ES" sz="2000" dirty="0">
                <a:latin typeface="Arial Rounded MT Bold" panose="020F0704030504030204" pitchFamily="34" charset="0"/>
              </a:rPr>
              <a:t> pomaže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uspostaviti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široku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prisutnost</a:t>
            </a:r>
            <a:r>
              <a:rPr lang="sk-SK" altLang="es-ES" sz="2000" dirty="0">
                <a:latin typeface="Arial Rounded MT Bold" panose="020F0704030504030204" pitchFamily="34" charset="0"/>
              </a:rPr>
              <a:t> na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tržištu</a:t>
            </a:r>
            <a:r>
              <a:rPr lang="sk-SK" altLang="es-ES" sz="2000" dirty="0">
                <a:latin typeface="Arial Rounded MT Bold" panose="020F0704030504030204" pitchFamily="34" charset="0"/>
              </a:rPr>
              <a:t> s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jeftinijim</a:t>
            </a:r>
            <a:r>
              <a:rPr lang="sk-SK" altLang="es-ES" sz="2000" dirty="0">
                <a:latin typeface="Arial Rounded MT Bold" panose="020F0704030504030204" pitchFamily="34" charset="0"/>
              </a:rPr>
              <a:t> i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učinkovitijim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distribucijskim</a:t>
            </a:r>
            <a:r>
              <a:rPr lang="sk-SK" altLang="es-ES" sz="2000" dirty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kanalima</a:t>
            </a:r>
            <a:r>
              <a:rPr lang="sk-SK" altLang="es-ES" sz="2000" dirty="0">
                <a:latin typeface="Arial Rounded MT Bold" panose="020F0704030504030204" pitchFamily="34" charset="0"/>
              </a:rPr>
              <a:t>. </a:t>
            </a:r>
            <a:r>
              <a:rPr lang="sk-SK" altLang="es-ES" sz="2000" dirty="0" err="1">
                <a:latin typeface="Arial Rounded MT Bold" panose="020F0704030504030204" pitchFamily="34" charset="0"/>
              </a:rPr>
              <a:t>Primjer</a:t>
            </a:r>
            <a:r>
              <a:rPr lang="sk-SK" altLang="es-ES" sz="2000" dirty="0">
                <a:latin typeface="Arial Rounded MT Bold" panose="020F0704030504030204" pitchFamily="34" charset="0"/>
              </a:rPr>
              <a:t> je 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Amazon, eBay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ili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sk-SK" altLang="es-ES" sz="2000" dirty="0" err="1" smtClean="0">
                <a:latin typeface="Arial Rounded MT Bold" panose="020F0704030504030204" pitchFamily="34" charset="0"/>
              </a:rPr>
              <a:t>Etsy</a:t>
            </a:r>
            <a:r>
              <a:rPr lang="sk-SK" altLang="es-ES" sz="2000" dirty="0" smtClean="0">
                <a:latin typeface="Arial Rounded MT Bold" panose="020F0704030504030204" pitchFamily="34" charset="0"/>
              </a:rPr>
              <a:t>.</a:t>
            </a:r>
            <a:endParaRPr lang="sk-SK" altLang="es-ES" sz="2000" dirty="0">
              <a:latin typeface="Arial Rounded MT Bold" panose="020F0704030504030204" pitchFamily="34" charset="0"/>
            </a:endParaRPr>
          </a:p>
        </p:txBody>
      </p:sp>
      <p:sp>
        <p:nvSpPr>
          <p:cNvPr id="11" name="TextBox 2">
            <a:extLst>
              <a:ext uri="{FF2B5EF4-FFF2-40B4-BE49-F238E27FC236}">
                <a16:creationId xmlns:a16="http://schemas.microsoft.com/office/drawing/2014/main" id="{34FA5695-5AE8-44A9-9716-4F9016A8596C}"/>
              </a:ext>
            </a:extLst>
          </p:cNvPr>
          <p:cNvSpPr txBox="1"/>
          <p:nvPr/>
        </p:nvSpPr>
        <p:spPr>
          <a:xfrm>
            <a:off x="2773275" y="232732"/>
            <a:ext cx="64131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altLang="it-IT" sz="3600" dirty="0" err="1">
                <a:latin typeface="Arial Rounded MT Bold" panose="020F0704030504030204" pitchFamily="34" charset="0"/>
              </a:rPr>
              <a:t>Poslovni</a:t>
            </a:r>
            <a:r>
              <a:rPr lang="pl-PL" altLang="it-IT" sz="3600" dirty="0">
                <a:latin typeface="Arial Rounded MT Bold" panose="020F0704030504030204" pitchFamily="34" charset="0"/>
              </a:rPr>
              <a:t> modeli za </a:t>
            </a:r>
            <a:r>
              <a:rPr lang="pl-PL" altLang="it-IT" sz="3600" dirty="0" err="1">
                <a:latin typeface="Arial Rounded MT Bold" panose="020F0704030504030204" pitchFamily="34" charset="0"/>
              </a:rPr>
              <a:t>digitalno</a:t>
            </a:r>
            <a:r>
              <a:rPr lang="pl-PL" altLang="it-IT" sz="3600" dirty="0">
                <a:latin typeface="Arial Rounded MT Bold" panose="020F0704030504030204" pitchFamily="34" charset="0"/>
              </a:rPr>
              <a:t> </a:t>
            </a:r>
            <a:r>
              <a:rPr lang="pl-PL" altLang="it-IT" sz="3600" dirty="0" err="1">
                <a:latin typeface="Arial Rounded MT Bold" panose="020F0704030504030204" pitchFamily="34" charset="0"/>
              </a:rPr>
              <a:t>poduzetništvo</a:t>
            </a:r>
            <a:endParaRPr lang="en-GB" sz="36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570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773275" y="1734560"/>
            <a:ext cx="9198853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es-ES" sz="2800" dirty="0" err="1" smtClean="0">
                <a:latin typeface="Arial Rounded MT Bold" panose="020F0704030504030204" pitchFamily="34" charset="0"/>
              </a:rPr>
              <a:t>Dizajn</a:t>
            </a:r>
            <a:r>
              <a:rPr lang="en-GB" altLang="es-ES" sz="28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poslovnih</a:t>
            </a:r>
            <a:r>
              <a:rPr lang="en-GB" altLang="es-ES" sz="2800" dirty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modela</a:t>
            </a:r>
            <a:r>
              <a:rPr lang="en-GB" altLang="es-ES" sz="2800" dirty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za</a:t>
            </a:r>
            <a:r>
              <a:rPr lang="en-GB" altLang="es-ES" sz="2800" dirty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digitalno</a:t>
            </a:r>
            <a:r>
              <a:rPr lang="en-GB" altLang="es-ES" sz="2800" dirty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poduzetništvo</a:t>
            </a:r>
            <a:endParaRPr lang="sk-SK" sz="2000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hr-HR" sz="2000" dirty="0" smtClean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hr-HR" sz="2000" dirty="0" smtClean="0">
                <a:latin typeface="Arial Rounded MT Bold" panose="020F0704030504030204" pitchFamily="34" charset="0"/>
              </a:rPr>
              <a:t>Pronaći pravi digitalni poslovni model </a:t>
            </a:r>
            <a:r>
              <a:rPr lang="hr-HR" sz="2000" dirty="0">
                <a:latin typeface="Arial Rounded MT Bold" panose="020F0704030504030204" pitchFamily="34" charset="0"/>
              </a:rPr>
              <a:t>je složen proces. Cilj svakog poduzeća je stvoriti </a:t>
            </a:r>
            <a:r>
              <a:rPr lang="hr-HR" sz="2000" dirty="0" smtClean="0">
                <a:latin typeface="Arial Rounded MT Bold" panose="020F0704030504030204" pitchFamily="34" charset="0"/>
              </a:rPr>
              <a:t>atraktivan</a:t>
            </a:r>
            <a:r>
              <a:rPr lang="hr-HR" sz="2000" dirty="0">
                <a:latin typeface="Arial Rounded MT Bold" panose="020F0704030504030204" pitchFamily="34" charset="0"/>
              </a:rPr>
              <a:t> </a:t>
            </a:r>
            <a:r>
              <a:rPr lang="hr-HR" sz="2000" dirty="0" smtClean="0">
                <a:latin typeface="Arial Rounded MT Bold" panose="020F0704030504030204" pitchFamily="34" charset="0"/>
              </a:rPr>
              <a:t>i ponovljiv </a:t>
            </a:r>
            <a:r>
              <a:rPr lang="hr-HR" sz="2000" dirty="0">
                <a:latin typeface="Arial Rounded MT Bold" panose="020F0704030504030204" pitchFamily="34" charset="0"/>
              </a:rPr>
              <a:t>poslovni model što zahtijeva postupak istraživanja tržišta koji će uskladiti poslovanje s </a:t>
            </a:r>
            <a:r>
              <a:rPr lang="hr-HR" sz="2000" dirty="0" smtClean="0">
                <a:latin typeface="Arial Rounded MT Bold" panose="020F0704030504030204" pitchFamily="34" charset="0"/>
              </a:rPr>
              <a:t>okolinom. </a:t>
            </a:r>
            <a:endParaRPr lang="hr-HR" sz="2000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hr-HR" sz="2000" dirty="0" smtClean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sk-SK" sz="2000" dirty="0" err="1" smtClean="0">
                <a:latin typeface="Arial Rounded MT Bold" panose="020F0704030504030204" pitchFamily="34" charset="0"/>
              </a:rPr>
              <a:t>Piramida</a:t>
            </a:r>
            <a:r>
              <a:rPr lang="sk-SK" sz="2000" dirty="0" smtClean="0">
                <a:latin typeface="Arial Rounded MT Bold" panose="020F0704030504030204" pitchFamily="34" charset="0"/>
              </a:rPr>
              <a:t> </a:t>
            </a:r>
            <a:r>
              <a:rPr lang="sk-SK" sz="2000" dirty="0" err="1" smtClean="0">
                <a:latin typeface="Arial Rounded MT Bold" panose="020F0704030504030204" pitchFamily="34" charset="0"/>
              </a:rPr>
              <a:t>poslovnog</a:t>
            </a:r>
            <a:r>
              <a:rPr lang="sk-SK" sz="2000" dirty="0" smtClean="0">
                <a:latin typeface="Arial Rounded MT Bold" panose="020F0704030504030204" pitchFamily="34" charset="0"/>
              </a:rPr>
              <a:t> </a:t>
            </a:r>
            <a:r>
              <a:rPr lang="sk-SK" sz="2000" dirty="0" err="1" smtClean="0">
                <a:latin typeface="Arial Rounded MT Bold" panose="020F0704030504030204" pitchFamily="34" charset="0"/>
              </a:rPr>
              <a:t>pothvata</a:t>
            </a:r>
            <a:r>
              <a:rPr lang="sk-SK" sz="2000" dirty="0">
                <a:latin typeface="Arial Rounded MT Bold" panose="020F0704030504030204" pitchFamily="34" charset="0"/>
              </a:rPr>
              <a:t> je koncept </a:t>
            </a:r>
            <a:r>
              <a:rPr lang="sk-SK" sz="2000" dirty="0" err="1">
                <a:latin typeface="Arial Rounded MT Bold" panose="020F0704030504030204" pitchFamily="34" charset="0"/>
              </a:rPr>
              <a:t>koji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strukturira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postupak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istraživanja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tržišta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kako</a:t>
            </a:r>
            <a:r>
              <a:rPr lang="sk-SK" sz="2000" dirty="0">
                <a:latin typeface="Arial Rounded MT Bold" panose="020F0704030504030204" pitchFamily="34" charset="0"/>
              </a:rPr>
              <a:t> bi </a:t>
            </a:r>
            <a:r>
              <a:rPr lang="sk-SK" sz="2000" dirty="0" err="1">
                <a:latin typeface="Arial Rounded MT Bold" panose="020F0704030504030204" pitchFamily="34" charset="0"/>
              </a:rPr>
              <a:t>se</a:t>
            </a:r>
            <a:r>
              <a:rPr lang="sk-SK" sz="2000" dirty="0">
                <a:latin typeface="Arial Rounded MT Bold" panose="020F0704030504030204" pitchFamily="34" charset="0"/>
              </a:rPr>
              <a:t> utvrdilo </a:t>
            </a:r>
            <a:r>
              <a:rPr lang="sk-SK" sz="2000" dirty="0" err="1">
                <a:latin typeface="Arial Rounded MT Bold" panose="020F0704030504030204" pitchFamily="34" charset="0"/>
              </a:rPr>
              <a:t>odgovara</a:t>
            </a:r>
            <a:r>
              <a:rPr lang="sk-SK" sz="2000" dirty="0">
                <a:latin typeface="Arial Rounded MT Bold" panose="020F0704030504030204" pitchFamily="34" charset="0"/>
              </a:rPr>
              <a:t> li </a:t>
            </a:r>
            <a:r>
              <a:rPr lang="sk-SK" sz="2000" dirty="0" err="1">
                <a:latin typeface="Arial Rounded MT Bold" panose="020F0704030504030204" pitchFamily="34" charset="0"/>
              </a:rPr>
              <a:t>poslovni</a:t>
            </a:r>
            <a:r>
              <a:rPr lang="sk-SK" sz="2000" dirty="0">
                <a:latin typeface="Arial Rounded MT Bold" panose="020F0704030504030204" pitchFamily="34" charset="0"/>
              </a:rPr>
              <a:t> model </a:t>
            </a:r>
            <a:r>
              <a:rPr lang="sk-SK" sz="2000" dirty="0" err="1">
                <a:latin typeface="Arial Rounded MT Bold" panose="020F0704030504030204" pitchFamily="34" charset="0"/>
              </a:rPr>
              <a:t>okolini</a:t>
            </a:r>
            <a:r>
              <a:rPr lang="sk-SK" sz="2000" dirty="0">
                <a:latin typeface="Arial Rounded MT Bold" panose="020F0704030504030204" pitchFamily="34" charset="0"/>
              </a:rPr>
              <a:t>. Model </a:t>
            </a:r>
            <a:r>
              <a:rPr lang="sk-SK" sz="2000" dirty="0" err="1">
                <a:latin typeface="Arial Rounded MT Bold" panose="020F0704030504030204" pitchFamily="34" charset="0"/>
              </a:rPr>
              <a:t>strukturira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ključne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poslovne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pretpostavke</a:t>
            </a:r>
            <a:r>
              <a:rPr lang="sk-SK" sz="2000" dirty="0">
                <a:latin typeface="Arial Rounded MT Bold" panose="020F0704030504030204" pitchFamily="34" charset="0"/>
              </a:rPr>
              <a:t>, a </a:t>
            </a:r>
            <a:r>
              <a:rPr lang="sk-SK" sz="2000" dirty="0" err="1">
                <a:latin typeface="Arial Rounded MT Bold" panose="020F0704030504030204" pitchFamily="34" charset="0"/>
              </a:rPr>
              <a:t>one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koje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su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najvažniije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nalaze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se</a:t>
            </a:r>
            <a:r>
              <a:rPr lang="sk-SK" sz="2000" dirty="0">
                <a:latin typeface="Arial Rounded MT Bold" panose="020F0704030504030204" pitchFamily="34" charset="0"/>
              </a:rPr>
              <a:t> na dnu </a:t>
            </a:r>
            <a:r>
              <a:rPr lang="sk-SK" sz="2000" dirty="0" err="1">
                <a:latin typeface="Arial Rounded MT Bold" panose="020F0704030504030204" pitchFamily="34" charset="0"/>
              </a:rPr>
              <a:t>piramide</a:t>
            </a:r>
            <a:r>
              <a:rPr lang="sk-SK" sz="2000" dirty="0">
                <a:latin typeface="Arial Rounded MT Bold" panose="020F0704030504030204" pitchFamily="34" charset="0"/>
              </a:rPr>
              <a:t>. </a:t>
            </a:r>
          </a:p>
        </p:txBody>
      </p:sp>
      <p:sp>
        <p:nvSpPr>
          <p:cNvPr id="11" name="TextBox 2">
            <a:extLst>
              <a:ext uri="{FF2B5EF4-FFF2-40B4-BE49-F238E27FC236}">
                <a16:creationId xmlns:a16="http://schemas.microsoft.com/office/drawing/2014/main" id="{34FA5695-5AE8-44A9-9716-4F9016A8596C}"/>
              </a:ext>
            </a:extLst>
          </p:cNvPr>
          <p:cNvSpPr txBox="1"/>
          <p:nvPr/>
        </p:nvSpPr>
        <p:spPr>
          <a:xfrm>
            <a:off x="2717950" y="54344"/>
            <a:ext cx="64131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altLang="it-IT" sz="3600" dirty="0" err="1">
                <a:latin typeface="Arial Rounded MT Bold" panose="020F0704030504030204" pitchFamily="34" charset="0"/>
              </a:rPr>
              <a:t>Poslovni</a:t>
            </a:r>
            <a:r>
              <a:rPr lang="pl-PL" altLang="it-IT" sz="3600" dirty="0">
                <a:latin typeface="Arial Rounded MT Bold" panose="020F0704030504030204" pitchFamily="34" charset="0"/>
              </a:rPr>
              <a:t> modeli za </a:t>
            </a:r>
            <a:r>
              <a:rPr lang="pl-PL" altLang="it-IT" sz="3600" dirty="0" err="1">
                <a:latin typeface="Arial Rounded MT Bold" panose="020F0704030504030204" pitchFamily="34" charset="0"/>
              </a:rPr>
              <a:t>digitalno</a:t>
            </a:r>
            <a:r>
              <a:rPr lang="pl-PL" altLang="it-IT" sz="3600" dirty="0">
                <a:latin typeface="Arial Rounded MT Bold" panose="020F0704030504030204" pitchFamily="34" charset="0"/>
              </a:rPr>
              <a:t> </a:t>
            </a:r>
            <a:r>
              <a:rPr lang="pl-PL" altLang="it-IT" sz="3600" dirty="0" err="1">
                <a:latin typeface="Arial Rounded MT Bold" panose="020F0704030504030204" pitchFamily="34" charset="0"/>
              </a:rPr>
              <a:t>poduzetništvo</a:t>
            </a:r>
            <a:endParaRPr lang="en-GB" sz="36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583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773275" y="1734560"/>
            <a:ext cx="9198853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es-ES" sz="2800" dirty="0" err="1" smtClean="0">
                <a:latin typeface="Arial Rounded MT Bold" panose="020F0704030504030204" pitchFamily="34" charset="0"/>
              </a:rPr>
              <a:t>Dizajn</a:t>
            </a:r>
            <a:r>
              <a:rPr lang="en-GB" altLang="es-ES" sz="28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poslovnih</a:t>
            </a:r>
            <a:r>
              <a:rPr lang="en-GB" altLang="es-ES" sz="2800" dirty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modela</a:t>
            </a:r>
            <a:r>
              <a:rPr lang="en-GB" altLang="es-ES" sz="2800" dirty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za</a:t>
            </a:r>
            <a:r>
              <a:rPr lang="en-GB" altLang="es-ES" sz="2800" dirty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digitalno</a:t>
            </a:r>
            <a:r>
              <a:rPr lang="en-GB" altLang="es-ES" sz="2800" dirty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 smtClean="0">
                <a:latin typeface="Arial Rounded MT Bold" panose="020F0704030504030204" pitchFamily="34" charset="0"/>
              </a:rPr>
              <a:t>poduzetništvo</a:t>
            </a:r>
            <a:endParaRPr lang="hr-HR" altLang="es-ES" sz="2800" dirty="0" smtClean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hr-HR" sz="28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sk-SK" dirty="0" err="1" smtClean="0">
                <a:latin typeface="Arial Rounded MT Bold" panose="020F0704030504030204" pitchFamily="34" charset="0"/>
              </a:rPr>
              <a:t>Venture</a:t>
            </a:r>
            <a:r>
              <a:rPr lang="sk-SK" dirty="0" smtClean="0">
                <a:latin typeface="Arial Rounded MT Bold" panose="020F0704030504030204" pitchFamily="34" charset="0"/>
              </a:rPr>
              <a:t> </a:t>
            </a:r>
            <a:r>
              <a:rPr lang="sk-SK" dirty="0" err="1">
                <a:latin typeface="Arial Rounded MT Bold" panose="020F0704030504030204" pitchFamily="34" charset="0"/>
              </a:rPr>
              <a:t>pyramid</a:t>
            </a:r>
            <a:r>
              <a:rPr lang="sk-SK" dirty="0">
                <a:latin typeface="Arial Rounded MT Bold" panose="020F0704030504030204" pitchFamily="34" charset="0"/>
              </a:rPr>
              <a:t> (</a:t>
            </a:r>
            <a:r>
              <a:rPr lang="en-GB" dirty="0" err="1">
                <a:latin typeface="Arial Rounded MT Bold" panose="020F0704030504030204" pitchFamily="34" charset="0"/>
              </a:rPr>
              <a:t>Göcke</a:t>
            </a:r>
            <a:r>
              <a:rPr lang="en-GB" dirty="0">
                <a:latin typeface="Arial Rounded MT Bold" panose="020F0704030504030204" pitchFamily="34" charset="0"/>
              </a:rPr>
              <a:t>, 2017</a:t>
            </a:r>
            <a:r>
              <a:rPr lang="sk-SK" dirty="0">
                <a:latin typeface="Arial Rounded MT Bold" panose="020F0704030504030204" pitchFamily="34" charset="0"/>
              </a:rPr>
              <a:t>)</a:t>
            </a:r>
          </a:p>
          <a:p>
            <a:pPr>
              <a:defRPr/>
            </a:pPr>
            <a:endParaRPr lang="sk-SK" sz="2000" dirty="0">
              <a:latin typeface="Arial Rounded MT Bold" panose="020F0704030504030204" pitchFamily="34" charset="0"/>
            </a:endParaRPr>
          </a:p>
        </p:txBody>
      </p:sp>
      <p:sp>
        <p:nvSpPr>
          <p:cNvPr id="11" name="TextBox 2">
            <a:extLst>
              <a:ext uri="{FF2B5EF4-FFF2-40B4-BE49-F238E27FC236}">
                <a16:creationId xmlns:a16="http://schemas.microsoft.com/office/drawing/2014/main" id="{34FA5695-5AE8-44A9-9716-4F9016A8596C}"/>
              </a:ext>
            </a:extLst>
          </p:cNvPr>
          <p:cNvSpPr txBox="1"/>
          <p:nvPr/>
        </p:nvSpPr>
        <p:spPr>
          <a:xfrm>
            <a:off x="2642369" y="271166"/>
            <a:ext cx="64131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altLang="it-IT" sz="3600" dirty="0" err="1">
                <a:latin typeface="Arial Rounded MT Bold" panose="020F0704030504030204" pitchFamily="34" charset="0"/>
              </a:rPr>
              <a:t>Poslovni</a:t>
            </a:r>
            <a:r>
              <a:rPr lang="pl-PL" altLang="it-IT" sz="3600" dirty="0">
                <a:latin typeface="Arial Rounded MT Bold" panose="020F0704030504030204" pitchFamily="34" charset="0"/>
              </a:rPr>
              <a:t> modeli za </a:t>
            </a:r>
            <a:r>
              <a:rPr lang="pl-PL" altLang="it-IT" sz="3600" dirty="0" err="1">
                <a:latin typeface="Arial Rounded MT Bold" panose="020F0704030504030204" pitchFamily="34" charset="0"/>
              </a:rPr>
              <a:t>digitalno</a:t>
            </a:r>
            <a:r>
              <a:rPr lang="pl-PL" altLang="it-IT" sz="3600" dirty="0">
                <a:latin typeface="Arial Rounded MT Bold" panose="020F0704030504030204" pitchFamily="34" charset="0"/>
              </a:rPr>
              <a:t> </a:t>
            </a:r>
            <a:r>
              <a:rPr lang="pl-PL" altLang="it-IT" sz="3600" dirty="0" err="1">
                <a:latin typeface="Arial Rounded MT Bold" panose="020F0704030504030204" pitchFamily="34" charset="0"/>
              </a:rPr>
              <a:t>poduzetništvo</a:t>
            </a:r>
            <a:endParaRPr lang="en-GB" sz="3600" dirty="0">
              <a:latin typeface="Arial Rounded MT Bold" panose="020F0704030504030204" pitchFamily="34" charset="0"/>
            </a:endParaRPr>
          </a:p>
        </p:txBody>
      </p:sp>
      <p:pic>
        <p:nvPicPr>
          <p:cNvPr id="10" name="Obrázok 9">
            <a:extLst>
              <a:ext uri="{FF2B5EF4-FFF2-40B4-BE49-F238E27FC236}">
                <a16:creationId xmlns:a16="http://schemas.microsoft.com/office/drawing/2014/main" id="{FE196062-F437-40C9-948F-2537EB455248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2423" y="3003407"/>
            <a:ext cx="9266708" cy="3242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829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773275" y="1734560"/>
            <a:ext cx="9198853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es-ES" sz="2800" dirty="0" err="1" smtClean="0">
                <a:latin typeface="Arial Rounded MT Bold" panose="020F0704030504030204" pitchFamily="34" charset="0"/>
              </a:rPr>
              <a:t>Dizajn</a:t>
            </a:r>
            <a:r>
              <a:rPr lang="en-GB" altLang="es-ES" sz="28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poslovnih</a:t>
            </a:r>
            <a:r>
              <a:rPr lang="en-GB" altLang="es-ES" sz="2800" dirty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modela</a:t>
            </a:r>
            <a:r>
              <a:rPr lang="en-GB" altLang="es-ES" sz="2800" dirty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za</a:t>
            </a:r>
            <a:r>
              <a:rPr lang="en-GB" altLang="es-ES" sz="2800" dirty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digitalno</a:t>
            </a:r>
            <a:r>
              <a:rPr lang="en-GB" altLang="es-ES" sz="2800" dirty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poduzetništvo</a:t>
            </a:r>
            <a:endParaRPr lang="sk-SK" sz="2800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hr-HR" sz="2000" dirty="0" smtClean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hr-HR" sz="2000" dirty="0">
                <a:latin typeface="Arial Rounded MT Bold" panose="020F0704030504030204" pitchFamily="34" charset="0"/>
              </a:rPr>
              <a:t>Dio piramide koji se nalazi na dnu je tržišna atraktivnost koja se fokusira na potencijalne kupce, posebno na privlačenje novih i rast broja kupaca. </a:t>
            </a:r>
          </a:p>
          <a:p>
            <a:pPr>
              <a:defRPr/>
            </a:pPr>
            <a:endParaRPr lang="sk-SK" sz="2000" dirty="0" smtClean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sk-SK" sz="20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sk-SK" sz="2000" dirty="0">
                <a:latin typeface="Arial Rounded MT Bold" panose="020F0704030504030204" pitchFamily="34" charset="0"/>
              </a:rPr>
              <a:t>C</a:t>
            </a:r>
            <a:r>
              <a:rPr lang="en-GB" sz="2000" dirty="0" err="1">
                <a:latin typeface="Arial Rounded MT Bold" panose="020F0704030504030204" pitchFamily="34" charset="0"/>
              </a:rPr>
              <a:t>ustomer</a:t>
            </a:r>
            <a:r>
              <a:rPr lang="en-GB" sz="2000" dirty="0">
                <a:latin typeface="Arial Rounded MT Bold" panose="020F0704030504030204" pitchFamily="34" charset="0"/>
              </a:rPr>
              <a:t>-problem fit </a:t>
            </a:r>
            <a:r>
              <a:rPr lang="pl-PL" sz="2000" dirty="0" err="1">
                <a:latin typeface="Arial Rounded MT Bold" panose="020F0704030504030204" pitchFamily="34" charset="0"/>
              </a:rPr>
              <a:t>predstavlja</a:t>
            </a:r>
            <a:r>
              <a:rPr lang="pl-PL" sz="2000" dirty="0">
                <a:latin typeface="Arial Rounded MT Bold" panose="020F0704030504030204" pitchFamily="34" charset="0"/>
              </a:rPr>
              <a:t> </a:t>
            </a:r>
            <a:r>
              <a:rPr lang="pl-PL" sz="2000" dirty="0" err="1">
                <a:latin typeface="Arial Rounded MT Bold" panose="020F0704030504030204" pitchFamily="34" charset="0"/>
              </a:rPr>
              <a:t>pitanje</a:t>
            </a:r>
            <a:r>
              <a:rPr lang="pl-PL" sz="2000" dirty="0">
                <a:latin typeface="Arial Rounded MT Bold" panose="020F0704030504030204" pitchFamily="34" charset="0"/>
              </a:rPr>
              <a:t> „</a:t>
            </a:r>
            <a:r>
              <a:rPr lang="pl-PL" sz="2000" dirty="0" err="1">
                <a:latin typeface="Arial Rounded MT Bold" panose="020F0704030504030204" pitchFamily="34" charset="0"/>
              </a:rPr>
              <a:t>što</a:t>
            </a:r>
            <a:r>
              <a:rPr lang="pl-PL" sz="2000" dirty="0">
                <a:latin typeface="Arial Rounded MT Bold" panose="020F0704030504030204" pitchFamily="34" charset="0"/>
              </a:rPr>
              <a:t> je problem </a:t>
            </a:r>
            <a:r>
              <a:rPr lang="pl-PL" sz="2000" dirty="0" err="1">
                <a:latin typeface="Arial Rounded MT Bold" panose="020F0704030504030204" pitchFamily="34" charset="0"/>
              </a:rPr>
              <a:t>potencijalnih</a:t>
            </a:r>
            <a:r>
              <a:rPr lang="pl-PL" sz="2000" dirty="0">
                <a:latin typeface="Arial Rounded MT Bold" panose="020F0704030504030204" pitchFamily="34" charset="0"/>
              </a:rPr>
              <a:t> </a:t>
            </a:r>
            <a:r>
              <a:rPr lang="pl-PL" sz="2000" dirty="0" err="1">
                <a:latin typeface="Arial Rounded MT Bold" panose="020F0704030504030204" pitchFamily="34" charset="0"/>
              </a:rPr>
              <a:t>kupaca</a:t>
            </a:r>
            <a:r>
              <a:rPr lang="pl-PL" sz="2000" dirty="0">
                <a:latin typeface="Arial Rounded MT Bold" panose="020F0704030504030204" pitchFamily="34" charset="0"/>
              </a:rPr>
              <a:t>“</a:t>
            </a:r>
            <a:endParaRPr lang="hr-HR" sz="2000" dirty="0" smtClean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hr-HR" sz="20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sk-SK" sz="2000" dirty="0" err="1">
                <a:latin typeface="Arial Rounded MT Bold" panose="020F0704030504030204" pitchFamily="34" charset="0"/>
              </a:rPr>
              <a:t>Sljedeći</a:t>
            </a:r>
            <a:r>
              <a:rPr lang="sk-SK" sz="2000" dirty="0">
                <a:latin typeface="Arial Rounded MT Bold" panose="020F0704030504030204" pitchFamily="34" charset="0"/>
              </a:rPr>
              <a:t> je </a:t>
            </a:r>
            <a:r>
              <a:rPr lang="sk-SK" sz="2000" dirty="0" err="1">
                <a:latin typeface="Arial Rounded MT Bold" panose="020F0704030504030204" pitchFamily="34" charset="0"/>
              </a:rPr>
              <a:t>dio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rješenje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problema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gdje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se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pokušava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saznati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jesu</a:t>
            </a:r>
            <a:r>
              <a:rPr lang="sk-SK" sz="2000" dirty="0">
                <a:latin typeface="Arial Rounded MT Bold" panose="020F0704030504030204" pitchFamily="34" charset="0"/>
              </a:rPr>
              <a:t> li kupci </a:t>
            </a:r>
            <a:r>
              <a:rPr lang="sk-SK" sz="2000" dirty="0" err="1">
                <a:latin typeface="Arial Rounded MT Bold" panose="020F0704030504030204" pitchFamily="34" charset="0"/>
              </a:rPr>
              <a:t>zadovoljni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 smtClean="0">
                <a:latin typeface="Arial Rounded MT Bold" panose="020F0704030504030204" pitchFamily="34" charset="0"/>
              </a:rPr>
              <a:t>ponuđenim</a:t>
            </a:r>
            <a:r>
              <a:rPr lang="sk-SK" sz="2000" dirty="0" smtClean="0">
                <a:latin typeface="Arial Rounded MT Bold" panose="020F0704030504030204" pitchFamily="34" charset="0"/>
              </a:rPr>
              <a:t> </a:t>
            </a:r>
            <a:r>
              <a:rPr lang="sk-SK" sz="2000" dirty="0" err="1" smtClean="0">
                <a:latin typeface="Arial Rounded MT Bold" panose="020F0704030504030204" pitchFamily="34" charset="0"/>
              </a:rPr>
              <a:t>rješenjem</a:t>
            </a:r>
            <a:r>
              <a:rPr lang="sk-SK" sz="2000" dirty="0" smtClean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jesu</a:t>
            </a:r>
            <a:r>
              <a:rPr lang="sk-SK" sz="2000" dirty="0">
                <a:latin typeface="Arial Rounded MT Bold" panose="020F0704030504030204" pitchFamily="34" charset="0"/>
              </a:rPr>
              <a:t> li </a:t>
            </a:r>
            <a:r>
              <a:rPr lang="sk-SK" sz="2000" dirty="0" err="1">
                <a:latin typeface="Arial Rounded MT Bold" panose="020F0704030504030204" pitchFamily="34" charset="0"/>
              </a:rPr>
              <a:t>spremni</a:t>
            </a:r>
            <a:r>
              <a:rPr lang="sk-SK" sz="2000" dirty="0">
                <a:latin typeface="Arial Rounded MT Bold" panose="020F0704030504030204" pitchFamily="34" charset="0"/>
              </a:rPr>
              <a:t> za </a:t>
            </a:r>
            <a:r>
              <a:rPr lang="sk-SK" sz="2000" dirty="0" err="1">
                <a:latin typeface="Arial Rounded MT Bold" panose="020F0704030504030204" pitchFamily="34" charset="0"/>
              </a:rPr>
              <a:t>njega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platiti</a:t>
            </a:r>
            <a:r>
              <a:rPr lang="sk-SK" sz="2000" dirty="0" smtClean="0">
                <a:latin typeface="Arial Rounded MT Bold" panose="020F0704030504030204" pitchFamily="34" charset="0"/>
              </a:rPr>
              <a:t>.</a:t>
            </a:r>
            <a:endParaRPr lang="sk-SK" sz="2000" dirty="0">
              <a:latin typeface="Arial Rounded MT Bold" panose="020F0704030504030204" pitchFamily="34" charset="0"/>
            </a:endParaRPr>
          </a:p>
        </p:txBody>
      </p:sp>
      <p:sp>
        <p:nvSpPr>
          <p:cNvPr id="11" name="TextBox 2">
            <a:extLst>
              <a:ext uri="{FF2B5EF4-FFF2-40B4-BE49-F238E27FC236}">
                <a16:creationId xmlns:a16="http://schemas.microsoft.com/office/drawing/2014/main" id="{34FA5695-5AE8-44A9-9716-4F9016A8596C}"/>
              </a:ext>
            </a:extLst>
          </p:cNvPr>
          <p:cNvSpPr txBox="1"/>
          <p:nvPr/>
        </p:nvSpPr>
        <p:spPr>
          <a:xfrm>
            <a:off x="2773275" y="271166"/>
            <a:ext cx="64131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altLang="it-IT" sz="3600" dirty="0" err="1">
                <a:latin typeface="Arial Rounded MT Bold" panose="020F0704030504030204" pitchFamily="34" charset="0"/>
              </a:rPr>
              <a:t>Poslovni</a:t>
            </a:r>
            <a:r>
              <a:rPr lang="pl-PL" altLang="it-IT" sz="3600" dirty="0">
                <a:latin typeface="Arial Rounded MT Bold" panose="020F0704030504030204" pitchFamily="34" charset="0"/>
              </a:rPr>
              <a:t> modeli za </a:t>
            </a:r>
            <a:r>
              <a:rPr lang="pl-PL" altLang="it-IT" sz="3600" dirty="0" err="1">
                <a:latin typeface="Arial Rounded MT Bold" panose="020F0704030504030204" pitchFamily="34" charset="0"/>
              </a:rPr>
              <a:t>digitalno</a:t>
            </a:r>
            <a:r>
              <a:rPr lang="pl-PL" altLang="it-IT" sz="3600" dirty="0">
                <a:latin typeface="Arial Rounded MT Bold" panose="020F0704030504030204" pitchFamily="34" charset="0"/>
              </a:rPr>
              <a:t> </a:t>
            </a:r>
            <a:r>
              <a:rPr lang="pl-PL" altLang="it-IT" sz="3600" dirty="0" err="1">
                <a:latin typeface="Arial Rounded MT Bold" panose="020F0704030504030204" pitchFamily="34" charset="0"/>
              </a:rPr>
              <a:t>poduzetništvo</a:t>
            </a:r>
            <a:endParaRPr lang="en-GB" sz="36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900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773275" y="1734560"/>
            <a:ext cx="9198853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es-ES" sz="2800" dirty="0" err="1" smtClean="0">
                <a:latin typeface="Arial Rounded MT Bold" panose="020F0704030504030204" pitchFamily="34" charset="0"/>
              </a:rPr>
              <a:t>Dizajn</a:t>
            </a:r>
            <a:r>
              <a:rPr lang="en-GB" altLang="es-ES" sz="28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poslovnih</a:t>
            </a:r>
            <a:r>
              <a:rPr lang="en-GB" altLang="es-ES" sz="2800" dirty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modela</a:t>
            </a:r>
            <a:r>
              <a:rPr lang="en-GB" altLang="es-ES" sz="2800" dirty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za</a:t>
            </a:r>
            <a:r>
              <a:rPr lang="en-GB" altLang="es-ES" sz="2800" dirty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digitalno</a:t>
            </a:r>
            <a:r>
              <a:rPr lang="en-GB" altLang="es-ES" sz="2800" dirty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poduzetništvo</a:t>
            </a:r>
            <a:endParaRPr lang="sk-SK" sz="2800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hr-HR" sz="2000" dirty="0" smtClean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hr-HR" sz="2000" dirty="0" smtClean="0">
                <a:latin typeface="Arial Rounded MT Bold" panose="020F0704030504030204" pitchFamily="34" charset="0"/>
              </a:rPr>
              <a:t>P</a:t>
            </a:r>
            <a:r>
              <a:rPr lang="en-GB" sz="2000" dirty="0" err="1" smtClean="0">
                <a:latin typeface="Arial Rounded MT Bold" panose="020F0704030504030204" pitchFamily="34" charset="0"/>
              </a:rPr>
              <a:t>roduct</a:t>
            </a:r>
            <a:r>
              <a:rPr lang="en-GB" sz="2000" dirty="0" smtClean="0">
                <a:latin typeface="Arial Rounded MT Bold" panose="020F0704030504030204" pitchFamily="34" charset="0"/>
              </a:rPr>
              <a:t>-market fit</a:t>
            </a:r>
            <a:r>
              <a:rPr lang="hr-HR" sz="2000" dirty="0">
                <a:latin typeface="Arial Rounded MT Bold" panose="020F0704030504030204" pitchFamily="34" charset="0"/>
              </a:rPr>
              <a:t> - proizvod je plasiran kupcima i provjerava se je li zamijećen na što ukazuje prihod koji ostvaruje, zadržava li </a:t>
            </a:r>
            <a:r>
              <a:rPr lang="hr-HR" sz="2000" dirty="0" err="1">
                <a:latin typeface="Arial Rounded MT Bold" panose="020F0704030504030204" pitchFamily="34" charset="0"/>
              </a:rPr>
              <a:t>kupace</a:t>
            </a:r>
            <a:r>
              <a:rPr lang="hr-HR" sz="2000" dirty="0">
                <a:latin typeface="Arial Rounded MT Bold" panose="020F0704030504030204" pitchFamily="34" charset="0"/>
              </a:rPr>
              <a:t> i ima li preporuke. </a:t>
            </a:r>
            <a:endParaRPr lang="hr-HR" sz="2000" dirty="0" smtClean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hr-HR" sz="20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sk-SK" sz="2000" dirty="0" smtClean="0">
                <a:latin typeface="Arial Rounded MT Bold" panose="020F0704030504030204" pitchFamily="34" charset="0"/>
              </a:rPr>
              <a:t>Business model fit – </a:t>
            </a:r>
            <a:r>
              <a:rPr lang="sk-SK" sz="2000" dirty="0" err="1" smtClean="0">
                <a:latin typeface="Arial Rounded MT Bold" panose="020F0704030504030204" pitchFamily="34" charset="0"/>
              </a:rPr>
              <a:t>potrebno</a:t>
            </a:r>
            <a:r>
              <a:rPr lang="sk-SK" sz="2000" dirty="0" smtClean="0">
                <a:latin typeface="Arial Rounded MT Bold" panose="020F0704030504030204" pitchFamily="34" charset="0"/>
              </a:rPr>
              <a:t> je </a:t>
            </a:r>
            <a:r>
              <a:rPr lang="sk-SK" sz="2000" dirty="0" err="1">
                <a:latin typeface="Arial Rounded MT Bold" panose="020F0704030504030204" pitchFamily="34" charset="0"/>
              </a:rPr>
              <a:t>potvrditi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djelovanje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poslovnog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modela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te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identificirati</a:t>
            </a:r>
            <a:r>
              <a:rPr lang="sk-SK" sz="2000" dirty="0">
                <a:latin typeface="Arial Rounded MT Bold" panose="020F0704030504030204" pitchFamily="34" charset="0"/>
              </a:rPr>
              <a:t> porast </a:t>
            </a:r>
            <a:r>
              <a:rPr lang="sk-SK" sz="2000" dirty="0" err="1">
                <a:latin typeface="Arial Rounded MT Bold" panose="020F0704030504030204" pitchFamily="34" charset="0"/>
              </a:rPr>
              <a:t>dobiti</a:t>
            </a:r>
            <a:r>
              <a:rPr lang="sk-SK" sz="2000" dirty="0">
                <a:latin typeface="Arial Rounded MT Bold" panose="020F0704030504030204" pitchFamily="34" charset="0"/>
              </a:rPr>
              <a:t> od </a:t>
            </a:r>
            <a:r>
              <a:rPr lang="sk-SK" sz="2000" dirty="0" err="1">
                <a:latin typeface="Arial Rounded MT Bold" panose="020F0704030504030204" pitchFamily="34" charset="0"/>
              </a:rPr>
              <a:t>novih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korisnika</a:t>
            </a:r>
            <a:r>
              <a:rPr lang="sk-SK" sz="2000" dirty="0">
                <a:latin typeface="Arial Rounded MT Bold" panose="020F0704030504030204" pitchFamily="34" charset="0"/>
              </a:rPr>
              <a:t>. </a:t>
            </a:r>
            <a:endParaRPr lang="sk-SK" sz="2000" dirty="0" smtClean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sk-SK" sz="20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sk-SK" sz="2000" dirty="0">
                <a:latin typeface="Arial Rounded MT Bold" panose="020F0704030504030204" pitchFamily="34" charset="0"/>
              </a:rPr>
              <a:t>Na vrhu </a:t>
            </a:r>
            <a:r>
              <a:rPr lang="sk-SK" sz="2000" dirty="0" err="1">
                <a:latin typeface="Arial Rounded MT Bold" panose="020F0704030504030204" pitchFamily="34" charset="0"/>
              </a:rPr>
              <a:t>piramide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potrebno</a:t>
            </a:r>
            <a:r>
              <a:rPr lang="sk-SK" sz="2000" dirty="0">
                <a:latin typeface="Arial Rounded MT Bold" panose="020F0704030504030204" pitchFamily="34" charset="0"/>
              </a:rPr>
              <a:t> je </a:t>
            </a:r>
            <a:r>
              <a:rPr lang="sk-SK" sz="2000" dirty="0" err="1">
                <a:latin typeface="Arial Rounded MT Bold" panose="020F0704030504030204" pitchFamily="34" charset="0"/>
              </a:rPr>
              <a:t>prilagoditi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poslovni</a:t>
            </a:r>
            <a:r>
              <a:rPr lang="sk-SK" sz="2000" dirty="0">
                <a:latin typeface="Arial Rounded MT Bold" panose="020F0704030504030204" pitchFamily="34" charset="0"/>
              </a:rPr>
              <a:t> model </a:t>
            </a:r>
            <a:r>
              <a:rPr lang="sk-SK" sz="2000" dirty="0" err="1">
                <a:latin typeface="Arial Rounded MT Bold" panose="020F0704030504030204" pitchFamily="34" charset="0"/>
              </a:rPr>
              <a:t>lokalnom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kontekstu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te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otkriti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koji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se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elementi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mogu</a:t>
            </a:r>
            <a:r>
              <a:rPr lang="sk-SK" sz="2000" dirty="0">
                <a:latin typeface="Arial Rounded MT Bold" panose="020F0704030504030204" pitchFamily="34" charset="0"/>
              </a:rPr>
              <a:t> </a:t>
            </a:r>
            <a:r>
              <a:rPr lang="sk-SK" sz="2000" dirty="0" err="1">
                <a:latin typeface="Arial Rounded MT Bold" panose="020F0704030504030204" pitchFamily="34" charset="0"/>
              </a:rPr>
              <a:t>standardizirati</a:t>
            </a:r>
            <a:r>
              <a:rPr lang="sk-SK" sz="2000" dirty="0" smtClean="0">
                <a:latin typeface="Arial Rounded MT Bold" panose="020F0704030504030204" pitchFamily="34" charset="0"/>
              </a:rPr>
              <a:t>.</a:t>
            </a:r>
            <a:endParaRPr lang="sk-SK" sz="2000" dirty="0">
              <a:latin typeface="Arial Rounded MT Bold" panose="020F0704030504030204" pitchFamily="34" charset="0"/>
            </a:endParaRPr>
          </a:p>
        </p:txBody>
      </p:sp>
      <p:sp>
        <p:nvSpPr>
          <p:cNvPr id="11" name="TextBox 2">
            <a:extLst>
              <a:ext uri="{FF2B5EF4-FFF2-40B4-BE49-F238E27FC236}">
                <a16:creationId xmlns:a16="http://schemas.microsoft.com/office/drawing/2014/main" id="{34FA5695-5AE8-44A9-9716-4F9016A8596C}"/>
              </a:ext>
            </a:extLst>
          </p:cNvPr>
          <p:cNvSpPr txBox="1"/>
          <p:nvPr/>
        </p:nvSpPr>
        <p:spPr>
          <a:xfrm>
            <a:off x="2773275" y="271166"/>
            <a:ext cx="64131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altLang="it-IT" sz="3600" dirty="0" err="1">
                <a:latin typeface="Arial Rounded MT Bold" panose="020F0704030504030204" pitchFamily="34" charset="0"/>
              </a:rPr>
              <a:t>Poslovni</a:t>
            </a:r>
            <a:r>
              <a:rPr lang="pl-PL" altLang="it-IT" sz="3600" dirty="0">
                <a:latin typeface="Arial Rounded MT Bold" panose="020F0704030504030204" pitchFamily="34" charset="0"/>
              </a:rPr>
              <a:t> modeli za </a:t>
            </a:r>
            <a:r>
              <a:rPr lang="pl-PL" altLang="it-IT" sz="3600" dirty="0" err="1">
                <a:latin typeface="Arial Rounded MT Bold" panose="020F0704030504030204" pitchFamily="34" charset="0"/>
              </a:rPr>
              <a:t>digitalno</a:t>
            </a:r>
            <a:r>
              <a:rPr lang="pl-PL" altLang="it-IT" sz="3600" dirty="0">
                <a:latin typeface="Arial Rounded MT Bold" panose="020F0704030504030204" pitchFamily="34" charset="0"/>
              </a:rPr>
              <a:t> </a:t>
            </a:r>
            <a:r>
              <a:rPr lang="pl-PL" altLang="it-IT" sz="3600" dirty="0" err="1">
                <a:latin typeface="Arial Rounded MT Bold" panose="020F0704030504030204" pitchFamily="34" charset="0"/>
              </a:rPr>
              <a:t>poduzetništvo</a:t>
            </a:r>
            <a:endParaRPr lang="en-GB" sz="36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7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86BF1E-B8F2-4B6C-A76B-D8673E0CF73D}"/>
              </a:ext>
            </a:extLst>
          </p:cNvPr>
          <p:cNvSpPr txBox="1"/>
          <p:nvPr/>
        </p:nvSpPr>
        <p:spPr>
          <a:xfrm>
            <a:off x="2773275" y="462439"/>
            <a:ext cx="58521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it-IT" sz="3200" dirty="0" err="1" smtClean="0">
                <a:latin typeface="Arial Rounded MT Bold" panose="020F0704030504030204" pitchFamily="34" charset="0"/>
              </a:rPr>
              <a:t>Uvod</a:t>
            </a:r>
            <a:r>
              <a:rPr lang="en-GB" altLang="it-IT" sz="3200" dirty="0" smtClean="0">
                <a:latin typeface="Arial Rounded MT Bold" panose="020F0704030504030204" pitchFamily="34" charset="0"/>
              </a:rPr>
              <a:t> </a:t>
            </a:r>
            <a:r>
              <a:rPr lang="en-GB" altLang="it-IT" sz="3200" dirty="0">
                <a:latin typeface="Arial Rounded MT Bold" panose="020F0704030504030204" pitchFamily="34" charset="0"/>
              </a:rPr>
              <a:t>u </a:t>
            </a:r>
            <a:r>
              <a:rPr lang="en-GB" altLang="it-IT" sz="3200" dirty="0" err="1">
                <a:latin typeface="Arial Rounded MT Bold" panose="020F0704030504030204" pitchFamily="34" charset="0"/>
              </a:rPr>
              <a:t>poslovne</a:t>
            </a:r>
            <a:r>
              <a:rPr lang="en-GB" altLang="it-IT" sz="3200" dirty="0">
                <a:latin typeface="Arial Rounded MT Bold" panose="020F0704030504030204" pitchFamily="34" charset="0"/>
              </a:rPr>
              <a:t> </a:t>
            </a:r>
            <a:r>
              <a:rPr lang="en-GB" altLang="it-IT" sz="3200" dirty="0" err="1" smtClean="0">
                <a:latin typeface="Arial Rounded MT Bold" panose="020F0704030504030204" pitchFamily="34" charset="0"/>
              </a:rPr>
              <a:t>modele</a:t>
            </a:r>
            <a:endParaRPr lang="en-GB" altLang="it-IT" sz="3200" dirty="0">
              <a:latin typeface="Arial Rounded MT Bold" panose="020F0704030504030204" pitchFamily="34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773275" y="1846274"/>
            <a:ext cx="9198853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hr-HR" altLang="es-ES" sz="2800" dirty="0" smtClean="0">
                <a:latin typeface="Arial Rounded MT Bold" panose="020F0704030504030204" pitchFamily="34" charset="0"/>
              </a:rPr>
              <a:t>Poslovni m</a:t>
            </a:r>
            <a:r>
              <a:rPr lang="en-GB" altLang="es-ES" sz="2800" dirty="0" err="1" smtClean="0">
                <a:latin typeface="Arial Rounded MT Bold" panose="020F0704030504030204" pitchFamily="34" charset="0"/>
              </a:rPr>
              <a:t>odel</a:t>
            </a:r>
            <a:r>
              <a:rPr lang="hr-HR" altLang="es-ES" sz="2800" dirty="0" smtClean="0">
                <a:latin typeface="Arial Rounded MT Bold" panose="020F0704030504030204" pitchFamily="34" charset="0"/>
              </a:rPr>
              <a:t>i</a:t>
            </a:r>
            <a:endParaRPr lang="en-GB" altLang="es-ES" sz="2800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hr-HR" altLang="es-ES" sz="2000" dirty="0" smtClean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sz="2000" dirty="0">
                <a:latin typeface="Arial Rounded MT Bold" panose="020F0704030504030204" pitchFamily="34" charset="0"/>
              </a:rPr>
              <a:t>U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kreiranju</a:t>
            </a:r>
            <a:r>
              <a:rPr lang="en-GB" altLang="es-ES" sz="2000" dirty="0">
                <a:latin typeface="Arial Rounded MT Bold" panose="020F0704030504030204" pitchFamily="34" charset="0"/>
              </a:rPr>
              <a:t> novo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poslovnog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pothvata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ponekad</a:t>
            </a:r>
            <a:r>
              <a:rPr lang="en-GB" altLang="es-ES" sz="2000" dirty="0">
                <a:latin typeface="Arial Rounded MT Bold" panose="020F0704030504030204" pitchFamily="34" charset="0"/>
              </a:rPr>
              <a:t> se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previše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fokusira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na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proizvod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i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zaboravlja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na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širi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kontekst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poslovanja</a:t>
            </a:r>
            <a:r>
              <a:rPr lang="en-GB" altLang="es-ES" sz="2000" dirty="0">
                <a:latin typeface="Arial Rounded MT Bold" panose="020F0704030504030204" pitchFamily="34" charset="0"/>
              </a:rPr>
              <a:t> („od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stabla</a:t>
            </a:r>
            <a:r>
              <a:rPr lang="en-GB" altLang="es-ES" sz="2000" dirty="0">
                <a:latin typeface="Arial Rounded MT Bold" panose="020F0704030504030204" pitchFamily="34" charset="0"/>
              </a:rPr>
              <a:t> se ne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može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vidjeti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šuma</a:t>
            </a:r>
            <a:r>
              <a:rPr lang="en-GB" altLang="es-ES" sz="2000" dirty="0">
                <a:latin typeface="Arial Rounded MT Bold" panose="020F0704030504030204" pitchFamily="34" charset="0"/>
              </a:rPr>
              <a:t>“).</a:t>
            </a:r>
          </a:p>
          <a:p>
            <a:pPr>
              <a:defRPr/>
            </a:pPr>
            <a:endParaRPr lang="hr-HR" altLang="es-ES" sz="2000" dirty="0" smtClean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sz="2000" dirty="0" err="1" smtClean="0">
                <a:latin typeface="Arial Rounded MT Bold" panose="020F0704030504030204" pitchFamily="34" charset="0"/>
              </a:rPr>
              <a:t>Nije</a:t>
            </a:r>
            <a:r>
              <a:rPr lang="hr-HR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 smtClean="0">
                <a:latin typeface="Arial Rounded MT Bold" panose="020F0704030504030204" pitchFamily="34" charset="0"/>
              </a:rPr>
              <a:t>proizvod</a:t>
            </a:r>
            <a:r>
              <a:rPr lang="en-GB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jedino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što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čini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poslovanje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uspješnim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već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cjelokupno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djelovanje</a:t>
            </a:r>
            <a:r>
              <a:rPr lang="en-GB" altLang="es-ES" sz="2000" dirty="0">
                <a:latin typeface="Arial Rounded MT Bold" panose="020F0704030504030204" pitchFamily="34" charset="0"/>
              </a:rPr>
              <a:t> –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kako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posao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stvara</a:t>
            </a:r>
            <a:r>
              <a:rPr lang="en-GB" altLang="es-ES" sz="2000" dirty="0">
                <a:latin typeface="Arial Rounded MT Bold" panose="020F0704030504030204" pitchFamily="34" charset="0"/>
              </a:rPr>
              <a:t>,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isporučuje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i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zadržava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vrijednost</a:t>
            </a:r>
            <a:r>
              <a:rPr lang="en-GB" altLang="es-ES" sz="2000" dirty="0">
                <a:latin typeface="Arial Rounded MT Bold" panose="020F0704030504030204" pitchFamily="34" charset="0"/>
              </a:rPr>
              <a:t>, a to je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poslovni</a:t>
            </a:r>
            <a:r>
              <a:rPr lang="en-GB" altLang="es-ES" sz="2000" dirty="0">
                <a:latin typeface="Arial Rounded MT Bold" panose="020F0704030504030204" pitchFamily="34" charset="0"/>
              </a:rPr>
              <a:t> model.</a:t>
            </a:r>
          </a:p>
          <a:p>
            <a:pPr>
              <a:defRPr/>
            </a:pPr>
            <a:endParaRPr lang="hr-HR" altLang="es-ES" sz="2000" dirty="0" smtClean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sz="2000" dirty="0">
                <a:latin typeface="Arial Rounded MT Bold" panose="020F0704030504030204" pitchFamily="34" charset="0"/>
              </a:rPr>
              <a:t>Dobro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osmišljen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poslovni</a:t>
            </a:r>
            <a:r>
              <a:rPr lang="en-GB" altLang="es-ES" sz="2000" dirty="0">
                <a:latin typeface="Arial Rounded MT Bold" panose="020F0704030504030204" pitchFamily="34" charset="0"/>
              </a:rPr>
              <a:t> model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može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biti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ključ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uspjeha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smtClean="0">
                <a:latin typeface="Arial Rounded MT Bold" panose="020F0704030504030204" pitchFamily="34" charset="0"/>
              </a:rPr>
              <a:t>start-</a:t>
            </a:r>
            <a:r>
              <a:rPr lang="en-GB" altLang="es-ES" sz="2000" dirty="0" err="1" smtClean="0">
                <a:latin typeface="Arial Rounded MT Bold" panose="020F0704030504030204" pitchFamily="34" charset="0"/>
              </a:rPr>
              <a:t>upa</a:t>
            </a:r>
            <a:endParaRPr lang="en-GB" altLang="es-ES" sz="2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036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773275" y="1734560"/>
            <a:ext cx="9198853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es-ES" sz="2800" dirty="0" err="1" smtClean="0">
                <a:latin typeface="Arial Rounded MT Bold" panose="020F0704030504030204" pitchFamily="34" charset="0"/>
              </a:rPr>
              <a:t>Dizajn</a:t>
            </a:r>
            <a:r>
              <a:rPr lang="en-GB" altLang="es-ES" sz="28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poslovnih</a:t>
            </a:r>
            <a:r>
              <a:rPr lang="en-GB" altLang="es-ES" sz="2800" dirty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modela</a:t>
            </a:r>
            <a:r>
              <a:rPr lang="en-GB" altLang="es-ES" sz="2800" dirty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za</a:t>
            </a:r>
            <a:r>
              <a:rPr lang="en-GB" altLang="es-ES" sz="2800" dirty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digitalno</a:t>
            </a:r>
            <a:r>
              <a:rPr lang="en-GB" altLang="es-ES" sz="2800" dirty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poduzetništvo</a:t>
            </a:r>
            <a:endParaRPr lang="sk-SK" sz="2800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hr-HR" sz="2000" dirty="0" smtClean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hr-HR" sz="2000" dirty="0">
                <a:latin typeface="Arial Rounded MT Bold" panose="020F0704030504030204" pitchFamily="34" charset="0"/>
              </a:rPr>
              <a:t>U mnogim se slučajevima inovacija događa kombiniranjem aspekata postojećih poslovnih modela kako bi se stvorila jedinstvena formula. </a:t>
            </a:r>
            <a:endParaRPr lang="hr-HR" sz="2000" dirty="0" smtClean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hr-HR" sz="20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hr-HR" sz="2000" dirty="0" smtClean="0">
                <a:latin typeface="Arial Rounded MT Bold" panose="020F0704030504030204" pitchFamily="34" charset="0"/>
              </a:rPr>
              <a:t>Na </a:t>
            </a:r>
            <a:r>
              <a:rPr lang="hr-HR" sz="2000" dirty="0">
                <a:latin typeface="Arial Rounded MT Bold" panose="020F0704030504030204" pitchFamily="34" charset="0"/>
              </a:rPr>
              <a:t>primjer, Google je sklapao poslove za oglašavanje na svojim stranicama za pretraživanje koristeći svoje trgovce baš kao i tradicionalna poduzeća. Rast se ubrzao kada je Google konačno predstavio svoje dvije primarne platforme za oglašavanje (</a:t>
            </a:r>
            <a:r>
              <a:rPr lang="hr-HR" sz="2000" dirty="0" err="1">
                <a:latin typeface="Arial Rounded MT Bold" panose="020F0704030504030204" pitchFamily="34" charset="0"/>
              </a:rPr>
              <a:t>AdWords</a:t>
            </a:r>
            <a:r>
              <a:rPr lang="hr-HR" sz="2000" dirty="0">
                <a:latin typeface="Arial Rounded MT Bold" panose="020F0704030504030204" pitchFamily="34" charset="0"/>
              </a:rPr>
              <a:t> i </a:t>
            </a:r>
            <a:r>
              <a:rPr lang="hr-HR" sz="2000" dirty="0" err="1">
                <a:latin typeface="Arial Rounded MT Bold" panose="020F0704030504030204" pitchFamily="34" charset="0"/>
              </a:rPr>
              <a:t>AdSense</a:t>
            </a:r>
            <a:r>
              <a:rPr lang="hr-HR" sz="2000" dirty="0">
                <a:latin typeface="Arial Rounded MT Bold" panose="020F0704030504030204" pitchFamily="34" charset="0"/>
              </a:rPr>
              <a:t>). </a:t>
            </a:r>
            <a:endParaRPr lang="hr-HR" sz="2000" dirty="0" smtClean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hr-HR" sz="20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hr-HR" sz="2000" dirty="0" smtClean="0">
                <a:latin typeface="Arial Rounded MT Bold" panose="020F0704030504030204" pitchFamily="34" charset="0"/>
              </a:rPr>
              <a:t>Također</a:t>
            </a:r>
            <a:r>
              <a:rPr lang="hr-HR" sz="2000" dirty="0">
                <a:latin typeface="Arial Rounded MT Bold" panose="020F0704030504030204" pitchFamily="34" charset="0"/>
              </a:rPr>
              <a:t>, </a:t>
            </a:r>
            <a:r>
              <a:rPr lang="hr-HR" sz="2000" dirty="0" err="1">
                <a:latin typeface="Arial Rounded MT Bold" panose="020F0704030504030204" pitchFamily="34" charset="0"/>
              </a:rPr>
              <a:t>Netflix</a:t>
            </a:r>
            <a:r>
              <a:rPr lang="hr-HR" sz="2000" dirty="0">
                <a:latin typeface="Arial Rounded MT Bold" panose="020F0704030504030204" pitchFamily="34" charset="0"/>
              </a:rPr>
              <a:t> je prije nego što je postao </a:t>
            </a:r>
            <a:r>
              <a:rPr lang="hr-HR" sz="2000" dirty="0" err="1">
                <a:latin typeface="Arial Rounded MT Bold" panose="020F0704030504030204" pitchFamily="34" charset="0"/>
              </a:rPr>
              <a:t>streaming</a:t>
            </a:r>
            <a:r>
              <a:rPr lang="hr-HR" sz="2000" dirty="0">
                <a:latin typeface="Arial Rounded MT Bold" panose="020F0704030504030204" pitchFamily="34" charset="0"/>
              </a:rPr>
              <a:t> platforma bio poduzeće za iznajmljivanje DVD-a, ali kad je </a:t>
            </a:r>
            <a:r>
              <a:rPr lang="hr-HR" sz="2000" dirty="0" err="1">
                <a:latin typeface="Arial Rounded MT Bold" panose="020F0704030504030204" pitchFamily="34" charset="0"/>
              </a:rPr>
              <a:t>streaming</a:t>
            </a:r>
            <a:r>
              <a:rPr lang="hr-HR" sz="2000" dirty="0">
                <a:latin typeface="Arial Rounded MT Bold" panose="020F0704030504030204" pitchFamily="34" charset="0"/>
              </a:rPr>
              <a:t> postao održiv, njegov poslovni model se razvio</a:t>
            </a:r>
            <a:r>
              <a:rPr lang="hr-HR" sz="2000" dirty="0" smtClean="0">
                <a:latin typeface="Arial Rounded MT Bold" panose="020F0704030504030204" pitchFamily="34" charset="0"/>
              </a:rPr>
              <a:t>.</a:t>
            </a:r>
            <a:endParaRPr lang="hr-HR" sz="2000" dirty="0">
              <a:latin typeface="Arial Rounded MT Bold" panose="020F0704030504030204" pitchFamily="34" charset="0"/>
            </a:endParaRPr>
          </a:p>
        </p:txBody>
      </p:sp>
      <p:sp>
        <p:nvSpPr>
          <p:cNvPr id="11" name="TextBox 2">
            <a:extLst>
              <a:ext uri="{FF2B5EF4-FFF2-40B4-BE49-F238E27FC236}">
                <a16:creationId xmlns:a16="http://schemas.microsoft.com/office/drawing/2014/main" id="{34FA5695-5AE8-44A9-9716-4F9016A8596C}"/>
              </a:ext>
            </a:extLst>
          </p:cNvPr>
          <p:cNvSpPr txBox="1"/>
          <p:nvPr/>
        </p:nvSpPr>
        <p:spPr>
          <a:xfrm>
            <a:off x="2773275" y="271166"/>
            <a:ext cx="64131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altLang="it-IT" sz="3600" dirty="0" err="1">
                <a:latin typeface="Arial Rounded MT Bold" panose="020F0704030504030204" pitchFamily="34" charset="0"/>
              </a:rPr>
              <a:t>Poslovni</a:t>
            </a:r>
            <a:r>
              <a:rPr lang="pl-PL" altLang="it-IT" sz="3600" dirty="0">
                <a:latin typeface="Arial Rounded MT Bold" panose="020F0704030504030204" pitchFamily="34" charset="0"/>
              </a:rPr>
              <a:t> modeli za </a:t>
            </a:r>
            <a:r>
              <a:rPr lang="pl-PL" altLang="it-IT" sz="3600" dirty="0" err="1">
                <a:latin typeface="Arial Rounded MT Bold" panose="020F0704030504030204" pitchFamily="34" charset="0"/>
              </a:rPr>
              <a:t>digitalno</a:t>
            </a:r>
            <a:r>
              <a:rPr lang="pl-PL" altLang="it-IT" sz="3600" dirty="0">
                <a:latin typeface="Arial Rounded MT Bold" panose="020F0704030504030204" pitchFamily="34" charset="0"/>
              </a:rPr>
              <a:t> </a:t>
            </a:r>
            <a:r>
              <a:rPr lang="pl-PL" altLang="it-IT" sz="3600" dirty="0" err="1">
                <a:latin typeface="Arial Rounded MT Bold" panose="020F0704030504030204" pitchFamily="34" charset="0"/>
              </a:rPr>
              <a:t>poduzetništvo</a:t>
            </a:r>
            <a:endParaRPr lang="en-GB" sz="36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095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773275" y="1734560"/>
            <a:ext cx="9198853" cy="4263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es-ES" sz="2800" dirty="0" err="1" smtClean="0">
                <a:latin typeface="Arial Rounded MT Bold" panose="020F0704030504030204" pitchFamily="34" charset="0"/>
              </a:rPr>
              <a:t>Dizajn</a:t>
            </a:r>
            <a:r>
              <a:rPr lang="en-GB" altLang="es-ES" sz="28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poslovnih</a:t>
            </a:r>
            <a:r>
              <a:rPr lang="en-GB" altLang="es-ES" sz="2800" dirty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modela</a:t>
            </a:r>
            <a:r>
              <a:rPr lang="en-GB" altLang="es-ES" sz="2800" dirty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za</a:t>
            </a:r>
            <a:r>
              <a:rPr lang="en-GB" altLang="es-ES" sz="2800" dirty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digitalno</a:t>
            </a:r>
            <a:r>
              <a:rPr lang="en-GB" altLang="es-ES" sz="2800" dirty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latin typeface="Arial Rounded MT Bold" panose="020F0704030504030204" pitchFamily="34" charset="0"/>
              </a:rPr>
              <a:t>poduzetništvo</a:t>
            </a:r>
            <a:endParaRPr lang="sk-SK" sz="2800" dirty="0">
              <a:latin typeface="Arial Rounded MT Bold" panose="020F07040305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r-HR" sz="2000" dirty="0" smtClean="0">
              <a:latin typeface="Arial Rounded MT Bold" panose="020F07040305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000" dirty="0">
                <a:latin typeface="Arial Rounded MT Bold" panose="020F0704030504030204" pitchFamily="34" charset="0"/>
              </a:rPr>
              <a:t>Modul daje pregled poslovnih modela, alata koji se koriste za opis poslovnog modela, kao i informacije koji su to digitalni poslovni modeli, njihova klasifikacija i njihove različite vrste. </a:t>
            </a:r>
            <a:endParaRPr lang="hr-HR" sz="2000" dirty="0" smtClean="0">
              <a:latin typeface="Arial Rounded MT Bold" panose="020F07040305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r-HR" sz="2000" dirty="0" smtClean="0">
              <a:latin typeface="Arial Rounded MT Bold" panose="020F07040305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000" dirty="0" smtClean="0">
                <a:latin typeface="Arial Rounded MT Bold" panose="020F0704030504030204" pitchFamily="34" charset="0"/>
              </a:rPr>
              <a:t>Za digitalno poduzetništvo treba pronaći vlastiti obrazac jedinstvenog poslovnog modela koji će omogućiti određenom poslovanju rast i uspjeh.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hr-HR" sz="2800" dirty="0" smtClean="0">
              <a:latin typeface="Arial Rounded MT Bold" panose="020F07040305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r-HR" sz="2800" dirty="0" smtClean="0">
                <a:latin typeface="Arial Rounded MT Bold" panose="020F0704030504030204" pitchFamily="34" charset="0"/>
              </a:rPr>
              <a:t>Sretno</a:t>
            </a:r>
            <a:r>
              <a:rPr lang="en-GB" sz="2800" dirty="0" smtClean="0">
                <a:latin typeface="Arial Rounded MT Bold" panose="020F0704030504030204" pitchFamily="34" charset="0"/>
              </a:rPr>
              <a:t>!</a:t>
            </a:r>
            <a:endParaRPr lang="sk-SK" sz="2800" dirty="0">
              <a:latin typeface="Arial Rounded MT Bold" panose="020F0704030504030204" pitchFamily="34" charset="0"/>
            </a:endParaRPr>
          </a:p>
        </p:txBody>
      </p:sp>
      <p:sp>
        <p:nvSpPr>
          <p:cNvPr id="11" name="TextBox 2">
            <a:extLst>
              <a:ext uri="{FF2B5EF4-FFF2-40B4-BE49-F238E27FC236}">
                <a16:creationId xmlns:a16="http://schemas.microsoft.com/office/drawing/2014/main" id="{34FA5695-5AE8-44A9-9716-4F9016A8596C}"/>
              </a:ext>
            </a:extLst>
          </p:cNvPr>
          <p:cNvSpPr txBox="1"/>
          <p:nvPr/>
        </p:nvSpPr>
        <p:spPr>
          <a:xfrm>
            <a:off x="2773275" y="271166"/>
            <a:ext cx="64131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altLang="it-IT" sz="3600" dirty="0" err="1">
                <a:latin typeface="Arial Rounded MT Bold" panose="020F0704030504030204" pitchFamily="34" charset="0"/>
              </a:rPr>
              <a:t>Poslovni</a:t>
            </a:r>
            <a:r>
              <a:rPr lang="pl-PL" altLang="it-IT" sz="3600" dirty="0">
                <a:latin typeface="Arial Rounded MT Bold" panose="020F0704030504030204" pitchFamily="34" charset="0"/>
              </a:rPr>
              <a:t> modeli za </a:t>
            </a:r>
            <a:r>
              <a:rPr lang="pl-PL" altLang="it-IT" sz="3600" dirty="0" err="1">
                <a:latin typeface="Arial Rounded MT Bold" panose="020F0704030504030204" pitchFamily="34" charset="0"/>
              </a:rPr>
              <a:t>digitalno</a:t>
            </a:r>
            <a:r>
              <a:rPr lang="pl-PL" altLang="it-IT" sz="3600" dirty="0">
                <a:latin typeface="Arial Rounded MT Bold" panose="020F0704030504030204" pitchFamily="34" charset="0"/>
              </a:rPr>
              <a:t> </a:t>
            </a:r>
            <a:r>
              <a:rPr lang="pl-PL" altLang="it-IT" sz="3600" dirty="0" err="1">
                <a:latin typeface="Arial Rounded MT Bold" panose="020F0704030504030204" pitchFamily="34" charset="0"/>
              </a:rPr>
              <a:t>poduzetništvo</a:t>
            </a:r>
            <a:endParaRPr lang="en-GB" sz="36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931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86BF1E-B8F2-4B6C-A76B-D8673E0CF73D}"/>
              </a:ext>
            </a:extLst>
          </p:cNvPr>
          <p:cNvSpPr txBox="1"/>
          <p:nvPr/>
        </p:nvSpPr>
        <p:spPr>
          <a:xfrm>
            <a:off x="2611782" y="391488"/>
            <a:ext cx="58521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it-IT" sz="3200" dirty="0" err="1">
                <a:latin typeface="Arial Rounded MT Bold" panose="020F0704030504030204" pitchFamily="34" charset="0"/>
              </a:rPr>
              <a:t>Uvod</a:t>
            </a:r>
            <a:r>
              <a:rPr lang="en-GB" altLang="it-IT" sz="3200" dirty="0">
                <a:latin typeface="Arial Rounded MT Bold" panose="020F0704030504030204" pitchFamily="34" charset="0"/>
              </a:rPr>
              <a:t> u </a:t>
            </a:r>
            <a:r>
              <a:rPr lang="en-GB" altLang="it-IT" sz="3200" dirty="0" err="1">
                <a:latin typeface="Arial Rounded MT Bold" panose="020F0704030504030204" pitchFamily="34" charset="0"/>
              </a:rPr>
              <a:t>poslovne</a:t>
            </a:r>
            <a:r>
              <a:rPr lang="en-GB" altLang="it-IT" sz="3200" dirty="0">
                <a:latin typeface="Arial Rounded MT Bold" panose="020F0704030504030204" pitchFamily="34" charset="0"/>
              </a:rPr>
              <a:t> </a:t>
            </a:r>
            <a:r>
              <a:rPr lang="en-GB" altLang="it-IT" sz="3200" dirty="0" err="1">
                <a:latin typeface="Arial Rounded MT Bold" panose="020F0704030504030204" pitchFamily="34" charset="0"/>
              </a:rPr>
              <a:t>modele</a:t>
            </a:r>
            <a:endParaRPr lang="en-GB" altLang="it-IT" sz="3200" dirty="0">
              <a:latin typeface="Arial Rounded MT Bold" panose="020F0704030504030204" pitchFamily="34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430375" y="1476900"/>
            <a:ext cx="919885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es-ES" sz="2800" dirty="0" err="1" smtClean="0">
                <a:latin typeface="Arial Rounded MT Bold" panose="020F0704030504030204" pitchFamily="34" charset="0"/>
              </a:rPr>
              <a:t>Uvod</a:t>
            </a:r>
            <a:r>
              <a:rPr lang="en-GB" altLang="es-ES" sz="2800" dirty="0" smtClean="0">
                <a:latin typeface="Arial Rounded MT Bold" panose="020F0704030504030204" pitchFamily="34" charset="0"/>
              </a:rPr>
              <a:t> u </a:t>
            </a:r>
            <a:r>
              <a:rPr lang="en-GB" altLang="es-ES" sz="2800" dirty="0" err="1" smtClean="0">
                <a:latin typeface="Arial Rounded MT Bold" panose="020F0704030504030204" pitchFamily="34" charset="0"/>
              </a:rPr>
              <a:t>poslovne</a:t>
            </a:r>
            <a:r>
              <a:rPr lang="en-GB" altLang="es-ES" sz="28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 smtClean="0">
                <a:latin typeface="Arial Rounded MT Bold" panose="020F0704030504030204" pitchFamily="34" charset="0"/>
              </a:rPr>
              <a:t>modele</a:t>
            </a:r>
            <a:endParaRPr lang="en-GB" altLang="es-ES" sz="2800" dirty="0" smtClean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hr-HR" altLang="es-ES" sz="2000" dirty="0" smtClean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hr-HR" altLang="es-ES" sz="2000" dirty="0" smtClean="0">
                <a:latin typeface="Arial Rounded MT Bold" panose="020F0704030504030204" pitchFamily="34" charset="0"/>
              </a:rPr>
              <a:t>Poslovni model je način na koji poduzeće stvara, isporučuje i zadržava vrijednost (Osterwalder &amp; Pigneur, 2010). Drugim riječima, poslovni model objašnjava kako će poduzeće raditi. </a:t>
            </a:r>
          </a:p>
          <a:p>
            <a:pPr>
              <a:defRPr/>
            </a:pPr>
            <a:endParaRPr lang="hr-HR" altLang="es-ES" sz="2000" dirty="0" smtClean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sz="2000" dirty="0" err="1">
                <a:latin typeface="Arial Rounded MT Bold" panose="020F0704030504030204" pitchFamily="34" charset="0"/>
              </a:rPr>
              <a:t>Mnoga</a:t>
            </a:r>
            <a:r>
              <a:rPr lang="en-GB" altLang="es-ES" sz="2000" dirty="0">
                <a:latin typeface="Arial Rounded MT Bold" panose="020F0704030504030204" pitchFamily="34" charset="0"/>
              </a:rPr>
              <a:t> se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pitanja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javljaju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pri</a:t>
            </a:r>
            <a:r>
              <a:rPr lang="en-GB" altLang="es-ES" sz="2000" dirty="0">
                <a:latin typeface="Arial Rounded MT Bold" panose="020F0704030504030204" pitchFamily="34" charset="0"/>
              </a:rPr>
              <a:t> 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definiranju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novog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 smtClean="0">
                <a:latin typeface="Arial Rounded MT Bold" panose="020F0704030504030204" pitchFamily="34" charset="0"/>
              </a:rPr>
              <a:t>poduzeća</a:t>
            </a:r>
            <a:r>
              <a:rPr lang="hr-HR" altLang="es-ES" sz="2000" dirty="0" smtClean="0">
                <a:latin typeface="Arial Rounded MT Bold" panose="020F0704030504030204" pitchFamily="34" charset="0"/>
              </a:rPr>
              <a:t> -</a:t>
            </a:r>
            <a:r>
              <a:rPr lang="en-GB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>
                <a:latin typeface="Arial Rounded MT Bold" panose="020F0704030504030204" pitchFamily="34" charset="0"/>
              </a:rPr>
              <a:t>o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proizvodu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i</a:t>
            </a:r>
            <a:r>
              <a:rPr lang="en-GB" altLang="es-ES" sz="2000" dirty="0">
                <a:latin typeface="Arial Rounded MT Bold" panose="020F0704030504030204" pitchFamily="34" charset="0"/>
              </a:rPr>
              <a:t>/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ili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usluzi</a:t>
            </a:r>
            <a:r>
              <a:rPr lang="en-GB" altLang="es-ES" sz="2000" dirty="0">
                <a:latin typeface="Arial Rounded MT Bold" panose="020F0704030504030204" pitchFamily="34" charset="0"/>
              </a:rPr>
              <a:t>; o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kupcima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i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njihovim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potrebama</a:t>
            </a:r>
            <a:r>
              <a:rPr lang="en-GB" altLang="es-ES" sz="2000" dirty="0">
                <a:latin typeface="Arial Rounded MT Bold" panose="020F0704030504030204" pitchFamily="34" charset="0"/>
              </a:rPr>
              <a:t>; o </a:t>
            </a:r>
            <a:r>
              <a:rPr lang="en-GB" altLang="es-ES" sz="2000" dirty="0" err="1" smtClean="0">
                <a:latin typeface="Arial Rounded MT Bold" panose="020F0704030504030204" pitchFamily="34" charset="0"/>
              </a:rPr>
              <a:t>konkurentima</a:t>
            </a:r>
            <a:r>
              <a:rPr lang="en-GB" altLang="es-ES" sz="2000" dirty="0" smtClean="0">
                <a:latin typeface="Arial Rounded MT Bold" panose="020F0704030504030204" pitchFamily="34" charset="0"/>
              </a:rPr>
              <a:t>; </a:t>
            </a:r>
            <a:r>
              <a:rPr lang="en-GB" altLang="es-ES" sz="2000" dirty="0">
                <a:latin typeface="Arial Rounded MT Bold" panose="020F0704030504030204" pitchFamily="34" charset="0"/>
              </a:rPr>
              <a:t>o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tržišnim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 smtClean="0">
                <a:latin typeface="Arial Rounded MT Bold" panose="020F0704030504030204" pitchFamily="34" charset="0"/>
              </a:rPr>
              <a:t>trendovima</a:t>
            </a:r>
            <a:r>
              <a:rPr lang="en-GB" altLang="es-ES" sz="2000" dirty="0" smtClean="0">
                <a:latin typeface="Arial Rounded MT Bold" panose="020F0704030504030204" pitchFamily="34" charset="0"/>
              </a:rPr>
              <a:t>;</a:t>
            </a:r>
            <a:r>
              <a:rPr lang="hr-HR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smtClean="0">
                <a:latin typeface="Arial Rounded MT Bold" panose="020F0704030504030204" pitchFamily="34" charset="0"/>
              </a:rPr>
              <a:t>o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zaposlenicima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i</a:t>
            </a:r>
            <a:r>
              <a:rPr lang="en-GB" altLang="es-ES" sz="2000" dirty="0">
                <a:latin typeface="Arial Rounded MT Bold" panose="020F0704030504030204" pitchFamily="34" charset="0"/>
              </a:rPr>
              <a:t>…. o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zaradi</a:t>
            </a:r>
            <a:r>
              <a:rPr lang="en-GB" altLang="es-ES" sz="2000" dirty="0">
                <a:latin typeface="Arial Rounded MT Bold" panose="020F0704030504030204" pitchFamily="34" charset="0"/>
              </a:rPr>
              <a:t>,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prihodima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i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profitu</a:t>
            </a:r>
            <a:r>
              <a:rPr lang="en-GB" altLang="es-ES" sz="2000" dirty="0">
                <a:latin typeface="Arial Rounded MT Bold" panose="020F0704030504030204" pitchFamily="34" charset="0"/>
              </a:rPr>
              <a:t>.</a:t>
            </a:r>
          </a:p>
          <a:p>
            <a:pPr>
              <a:defRPr/>
            </a:pPr>
            <a:endParaRPr lang="hr-HR" altLang="es-ES" sz="2000" dirty="0" smtClean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sz="2000" dirty="0" err="1">
                <a:latin typeface="Arial Rounded MT Bold" panose="020F0704030504030204" pitchFamily="34" charset="0"/>
              </a:rPr>
              <a:t>Izrada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poslovnog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modela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vodi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poduzetnika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kroz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proces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odgovaranja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na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postavljena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pitanja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i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pomaže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pokriti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sve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važne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aspekte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budućeg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poslovanja</a:t>
            </a:r>
            <a:r>
              <a:rPr lang="en-GB" altLang="es-ES" sz="2000" dirty="0">
                <a:latin typeface="Arial Rounded MT Bold" panose="020F0704030504030204" pitchFamily="34" charset="0"/>
              </a:rPr>
              <a:t>.</a:t>
            </a:r>
            <a:endParaRPr lang="en-GB" altLang="es-ES" sz="2000" dirty="0" smtClean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sz="2000" dirty="0" smtClean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hr-HR" altLang="es-ES" sz="2000" dirty="0" smtClean="0">
                <a:latin typeface="Arial Rounded MT Bold" panose="020F0704030504030204" pitchFamily="34" charset="0"/>
              </a:rPr>
              <a:t>Poslovni model </a:t>
            </a:r>
            <a:r>
              <a:rPr lang="en-GB" altLang="es-ES" sz="2000" dirty="0" smtClean="0">
                <a:latin typeface="Arial Rounded MT Bold" panose="020F0704030504030204" pitchFamily="34" charset="0"/>
              </a:rPr>
              <a:t>≠ </a:t>
            </a:r>
            <a:r>
              <a:rPr lang="hr-HR" altLang="es-ES" sz="2000" dirty="0" smtClean="0">
                <a:latin typeface="Arial Rounded MT Bold" panose="020F0704030504030204" pitchFamily="34" charset="0"/>
              </a:rPr>
              <a:t>Poslovni </a:t>
            </a:r>
            <a:r>
              <a:rPr lang="en-GB" altLang="es-ES" sz="2000" dirty="0" smtClean="0">
                <a:latin typeface="Arial Rounded MT Bold" panose="020F0704030504030204" pitchFamily="34" charset="0"/>
              </a:rPr>
              <a:t>plan</a:t>
            </a:r>
            <a:endParaRPr lang="en-GB" altLang="es-ES" sz="2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103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86BF1E-B8F2-4B6C-A76B-D8673E0CF73D}"/>
              </a:ext>
            </a:extLst>
          </p:cNvPr>
          <p:cNvSpPr txBox="1"/>
          <p:nvPr/>
        </p:nvSpPr>
        <p:spPr>
          <a:xfrm>
            <a:off x="2773275" y="578943"/>
            <a:ext cx="58521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it-IT" sz="3200" dirty="0" err="1">
                <a:latin typeface="Arial Rounded MT Bold" panose="020F0704030504030204" pitchFamily="34" charset="0"/>
              </a:rPr>
              <a:t>Uvod</a:t>
            </a:r>
            <a:r>
              <a:rPr lang="en-GB" altLang="it-IT" sz="3200" dirty="0">
                <a:latin typeface="Arial Rounded MT Bold" panose="020F0704030504030204" pitchFamily="34" charset="0"/>
              </a:rPr>
              <a:t> u </a:t>
            </a:r>
            <a:r>
              <a:rPr lang="en-GB" altLang="it-IT" sz="3200" dirty="0" err="1">
                <a:latin typeface="Arial Rounded MT Bold" panose="020F0704030504030204" pitchFamily="34" charset="0"/>
              </a:rPr>
              <a:t>poslovne</a:t>
            </a:r>
            <a:r>
              <a:rPr lang="en-GB" altLang="it-IT" sz="3200" dirty="0">
                <a:latin typeface="Arial Rounded MT Bold" panose="020F0704030504030204" pitchFamily="34" charset="0"/>
              </a:rPr>
              <a:t> </a:t>
            </a:r>
            <a:r>
              <a:rPr lang="en-GB" altLang="it-IT" sz="3200" dirty="0" err="1">
                <a:latin typeface="Arial Rounded MT Bold" panose="020F0704030504030204" pitchFamily="34" charset="0"/>
              </a:rPr>
              <a:t>modele</a:t>
            </a:r>
            <a:endParaRPr lang="en-GB" altLang="it-IT" sz="3200" dirty="0">
              <a:latin typeface="Arial Rounded MT Bold" panose="020F0704030504030204" pitchFamily="34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773275" y="1846274"/>
            <a:ext cx="9198853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es-ES" sz="2800" dirty="0" smtClean="0">
                <a:latin typeface="Arial Rounded MT Bold" panose="020F0704030504030204" pitchFamily="34" charset="0"/>
              </a:rPr>
              <a:t>Business </a:t>
            </a:r>
            <a:r>
              <a:rPr lang="en-GB" altLang="es-ES" sz="2800" dirty="0">
                <a:latin typeface="Arial Rounded MT Bold" panose="020F0704030504030204" pitchFamily="34" charset="0"/>
              </a:rPr>
              <a:t>Model Canvas</a:t>
            </a:r>
          </a:p>
          <a:p>
            <a:pPr>
              <a:defRPr/>
            </a:pPr>
            <a:endParaRPr lang="en-GB" altLang="es-ES" sz="28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pl-PL" altLang="es-ES" sz="2000" dirty="0" smtClean="0">
                <a:latin typeface="Arial Rounded MT Bold" panose="020F0704030504030204" pitchFamily="34" charset="0"/>
              </a:rPr>
              <a:t>Vizualna </a:t>
            </a:r>
            <a:r>
              <a:rPr lang="pl-PL" altLang="es-ES" sz="2000" dirty="0">
                <a:latin typeface="Arial Rounded MT Bold" panose="020F0704030504030204" pitchFamily="34" charset="0"/>
              </a:rPr>
              <a:t>prezentacija poslovnog modela </a:t>
            </a:r>
            <a:r>
              <a:rPr lang="pl-PL" altLang="es-ES" sz="2000" dirty="0" smtClean="0">
                <a:latin typeface="Arial Rounded MT Bold" panose="020F0704030504030204" pitchFamily="34" charset="0"/>
              </a:rPr>
              <a:t>u formatu od jedne stranice.</a:t>
            </a:r>
            <a:endParaRPr lang="hr-HR" altLang="es-ES" sz="2000" dirty="0" smtClean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hr-HR" altLang="es-ES" sz="2000" dirty="0" smtClean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sz="2000" dirty="0">
                <a:latin typeface="Arial Rounded MT Bold" panose="020F0704030504030204" pitchFamily="34" charset="0"/>
              </a:rPr>
              <a:t>je „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zajednički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jezik</a:t>
            </a:r>
            <a:r>
              <a:rPr lang="en-GB" altLang="es-ES" sz="2000" dirty="0">
                <a:latin typeface="Arial Rounded MT Bold" panose="020F0704030504030204" pitchFamily="34" charset="0"/>
              </a:rPr>
              <a:t>“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svima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koji</a:t>
            </a:r>
            <a:r>
              <a:rPr lang="en-GB" altLang="es-ES" sz="2000" dirty="0">
                <a:latin typeface="Arial Rounded MT Bold" panose="020F0704030504030204" pitchFamily="34" charset="0"/>
              </a:rPr>
              <a:t> se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bave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poslovnim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modelima</a:t>
            </a:r>
            <a:r>
              <a:rPr lang="en-GB" altLang="es-ES" sz="2000" dirty="0">
                <a:latin typeface="Arial Rounded MT Bold" panose="020F0704030504030204" pitchFamily="34" charset="0"/>
              </a:rPr>
              <a:t>,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tj</a:t>
            </a:r>
            <a:r>
              <a:rPr lang="en-GB" altLang="es-ES" sz="2000" dirty="0">
                <a:latin typeface="Arial Rounded MT Bold" panose="020F0704030504030204" pitchFamily="34" charset="0"/>
              </a:rPr>
              <a:t>.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postao</a:t>
            </a:r>
            <a:r>
              <a:rPr lang="en-GB" altLang="es-ES" sz="2000" dirty="0">
                <a:latin typeface="Arial Rounded MT Bold" panose="020F0704030504030204" pitchFamily="34" charset="0"/>
              </a:rPr>
              <a:t> je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uobičajen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i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dominantni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alat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pri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definiranju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poslovnog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 smtClean="0">
                <a:latin typeface="Arial Rounded MT Bold" panose="020F0704030504030204" pitchFamily="34" charset="0"/>
              </a:rPr>
              <a:t>modela</a:t>
            </a:r>
            <a:r>
              <a:rPr lang="hr-HR" altLang="es-ES" sz="2000" dirty="0" smtClean="0">
                <a:latin typeface="Arial Rounded MT Bold" panose="020F0704030504030204" pitchFamily="34" charset="0"/>
              </a:rPr>
              <a:t>.</a:t>
            </a:r>
            <a:endParaRPr lang="en-GB" altLang="es-ES" sz="2000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hr-HR" altLang="es-ES" sz="2000" dirty="0" smtClean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hr-HR" altLang="es-ES" sz="2000" dirty="0" smtClean="0">
                <a:latin typeface="Arial Rounded MT Bold" panose="020F0704030504030204" pitchFamily="34" charset="0"/>
              </a:rPr>
              <a:t>P</a:t>
            </a:r>
            <a:r>
              <a:rPr lang="en-GB" altLang="es-ES" sz="2000" dirty="0" err="1" smtClean="0">
                <a:latin typeface="Arial Rounded MT Bold" panose="020F0704030504030204" pitchFamily="34" charset="0"/>
              </a:rPr>
              <a:t>omaže</a:t>
            </a:r>
            <a:r>
              <a:rPr lang="en-GB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poduzetniku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ukratko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skicirati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ključne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elemente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poslovanja</a:t>
            </a:r>
            <a:r>
              <a:rPr lang="en-GB" altLang="es-ES" sz="2000" dirty="0">
                <a:latin typeface="Arial Rounded MT Bold" panose="020F0704030504030204" pitchFamily="34" charset="0"/>
              </a:rPr>
              <a:t>.</a:t>
            </a:r>
          </a:p>
          <a:p>
            <a:pPr>
              <a:defRPr/>
            </a:pPr>
            <a:endParaRPr lang="hr-HR" altLang="es-ES" sz="2000" dirty="0" smtClean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hr-HR" altLang="es-ES" sz="2000" dirty="0" err="1" smtClean="0">
                <a:latin typeface="Arial Rounded MT Bold" panose="020F0704030504030204" pitchFamily="34" charset="0"/>
              </a:rPr>
              <a:t>J</a:t>
            </a:r>
            <a:r>
              <a:rPr lang="en-GB" altLang="es-ES" sz="2000" dirty="0" err="1" smtClean="0">
                <a:latin typeface="Arial Rounded MT Bold" panose="020F0704030504030204" pitchFamily="34" charset="0"/>
              </a:rPr>
              <a:t>ednostavan</a:t>
            </a:r>
            <a:r>
              <a:rPr lang="en-GB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>
                <a:latin typeface="Arial Rounded MT Bold" panose="020F0704030504030204" pitchFamily="34" charset="0"/>
              </a:rPr>
              <a:t>(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ali</a:t>
            </a:r>
            <a:r>
              <a:rPr lang="en-GB" altLang="es-ES" sz="2000" dirty="0">
                <a:latin typeface="Arial Rounded MT Bold" panose="020F0704030504030204" pitchFamily="34" charset="0"/>
              </a:rPr>
              <a:t> ne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prejednostavan</a:t>
            </a:r>
            <a:r>
              <a:rPr lang="en-GB" altLang="es-ES" sz="2000" dirty="0">
                <a:latin typeface="Arial Rounded MT Bold" panose="020F0704030504030204" pitchFamily="34" charset="0"/>
              </a:rPr>
              <a:t>),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važan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i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intuitivno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razumljiv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 smtClean="0">
                <a:latin typeface="Arial Rounded MT Bold" panose="020F0704030504030204" pitchFamily="34" charset="0"/>
              </a:rPr>
              <a:t>dokument</a:t>
            </a:r>
            <a:r>
              <a:rPr lang="hr-HR" altLang="es-ES" sz="2000" dirty="0" smtClean="0">
                <a:latin typeface="Arial Rounded MT Bold" panose="020F0704030504030204" pitchFamily="34" charset="0"/>
              </a:rPr>
              <a:t>.</a:t>
            </a:r>
          </a:p>
          <a:p>
            <a:pPr>
              <a:defRPr/>
            </a:pPr>
            <a:endParaRPr lang="en-GB" altLang="es-ES" sz="20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hr-HR" altLang="es-ES" sz="2000" dirty="0" smtClean="0">
                <a:latin typeface="Arial Rounded MT Bold" panose="020F0704030504030204" pitchFamily="34" charset="0"/>
              </a:rPr>
              <a:t>L</a:t>
            </a:r>
            <a:r>
              <a:rPr lang="en-GB" altLang="es-ES" sz="2000" dirty="0" err="1" smtClean="0">
                <a:latin typeface="Arial Rounded MT Bold" panose="020F0704030504030204" pitchFamily="34" charset="0"/>
              </a:rPr>
              <a:t>agano</a:t>
            </a:r>
            <a:r>
              <a:rPr lang="hr-HR" altLang="es-ES" sz="2000" dirty="0" smtClean="0">
                <a:latin typeface="Arial Rounded MT Bold" panose="020F0704030504030204" pitchFamily="34" charset="0"/>
              </a:rPr>
              <a:t> je</a:t>
            </a:r>
            <a:r>
              <a:rPr lang="en-GB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 smtClean="0">
                <a:latin typeface="Arial Rounded MT Bold" panose="020F0704030504030204" pitchFamily="34" charset="0"/>
              </a:rPr>
              <a:t>razumjeti</a:t>
            </a:r>
            <a:r>
              <a:rPr lang="hr-HR" altLang="es-ES" sz="2000" dirty="0" smtClean="0">
                <a:latin typeface="Arial Rounded MT Bold" panose="020F0704030504030204" pitchFamily="34" charset="0"/>
              </a:rPr>
              <a:t> ga</a:t>
            </a:r>
            <a:r>
              <a:rPr lang="en-GB" altLang="es-ES" sz="2000" dirty="0" smtClean="0">
                <a:latin typeface="Arial Rounded MT Bold" panose="020F0704030504030204" pitchFamily="34" charset="0"/>
              </a:rPr>
              <a:t>, </a:t>
            </a:r>
            <a:r>
              <a:rPr lang="hr-HR" altLang="es-ES" sz="2000" dirty="0" smtClean="0">
                <a:latin typeface="Arial Rounded MT Bold" panose="020F0704030504030204" pitchFamily="34" charset="0"/>
              </a:rPr>
              <a:t>ali </a:t>
            </a:r>
            <a:r>
              <a:rPr lang="en-GB" altLang="es-ES" sz="2000" dirty="0" err="1" smtClean="0">
                <a:latin typeface="Arial Rounded MT Bold" panose="020F0704030504030204" pitchFamily="34" charset="0"/>
              </a:rPr>
              <a:t>njegovu</a:t>
            </a:r>
            <a:r>
              <a:rPr lang="en-GB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izradu</a:t>
            </a:r>
            <a:r>
              <a:rPr lang="en-GB" altLang="es-ES" sz="2000" dirty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err="1" smtClean="0">
                <a:latin typeface="Arial Rounded MT Bold" panose="020F0704030504030204" pitchFamily="34" charset="0"/>
              </a:rPr>
              <a:t>teško</a:t>
            </a:r>
            <a:r>
              <a:rPr lang="hr-HR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en-GB" altLang="es-ES" sz="2000" dirty="0" smtClean="0">
                <a:latin typeface="Arial Rounded MT Bold" panose="020F0704030504030204" pitchFamily="34" charset="0"/>
              </a:rPr>
              <a:t>je </a:t>
            </a:r>
            <a:r>
              <a:rPr lang="en-GB" altLang="es-ES" sz="2000" dirty="0" err="1" smtClean="0">
                <a:latin typeface="Arial Rounded MT Bold" panose="020F0704030504030204" pitchFamily="34" charset="0"/>
              </a:rPr>
              <a:t>savladati</a:t>
            </a:r>
            <a:r>
              <a:rPr lang="hr-HR" altLang="es-ES" sz="2000" dirty="0">
                <a:latin typeface="Arial Rounded MT Bold" panose="020F0704030504030204" pitchFamily="34" charset="0"/>
              </a:rPr>
              <a:t> </a:t>
            </a:r>
            <a:endParaRPr lang="en-GB" altLang="es-ES" sz="2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165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86BF1E-B8F2-4B6C-A76B-D8673E0CF73D}"/>
              </a:ext>
            </a:extLst>
          </p:cNvPr>
          <p:cNvSpPr txBox="1"/>
          <p:nvPr/>
        </p:nvSpPr>
        <p:spPr>
          <a:xfrm>
            <a:off x="2576205" y="371263"/>
            <a:ext cx="58521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it-IT" sz="3200" dirty="0" err="1">
                <a:latin typeface="Arial Rounded MT Bold" panose="020F0704030504030204" pitchFamily="34" charset="0"/>
              </a:rPr>
              <a:t>Uvod</a:t>
            </a:r>
            <a:r>
              <a:rPr lang="en-GB" altLang="it-IT" sz="3200" dirty="0">
                <a:latin typeface="Arial Rounded MT Bold" panose="020F0704030504030204" pitchFamily="34" charset="0"/>
              </a:rPr>
              <a:t> u </a:t>
            </a:r>
            <a:r>
              <a:rPr lang="en-GB" altLang="it-IT" sz="3200" dirty="0" err="1">
                <a:latin typeface="Arial Rounded MT Bold" panose="020F0704030504030204" pitchFamily="34" charset="0"/>
              </a:rPr>
              <a:t>poslovne</a:t>
            </a:r>
            <a:r>
              <a:rPr lang="en-GB" altLang="it-IT" sz="3200" dirty="0">
                <a:latin typeface="Arial Rounded MT Bold" panose="020F0704030504030204" pitchFamily="34" charset="0"/>
              </a:rPr>
              <a:t> </a:t>
            </a:r>
            <a:r>
              <a:rPr lang="en-GB" altLang="it-IT" sz="3200" dirty="0" err="1">
                <a:latin typeface="Arial Rounded MT Bold" panose="020F0704030504030204" pitchFamily="34" charset="0"/>
              </a:rPr>
              <a:t>modele</a:t>
            </a:r>
            <a:endParaRPr lang="en-GB" altLang="it-IT" sz="3200" dirty="0">
              <a:latin typeface="Arial Rounded MT Bold" panose="020F0704030504030204" pitchFamily="34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576205" y="1231300"/>
            <a:ext cx="9198853" cy="444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es-ES" sz="2800" dirty="0" smtClean="0">
                <a:latin typeface="Arial Rounded MT Bold" panose="020F0704030504030204" pitchFamily="34" charset="0"/>
              </a:rPr>
              <a:t>Business </a:t>
            </a:r>
            <a:r>
              <a:rPr lang="en-GB" altLang="es-ES" sz="2800" dirty="0">
                <a:latin typeface="Arial Rounded MT Bold" panose="020F0704030504030204" pitchFamily="34" charset="0"/>
              </a:rPr>
              <a:t>Model Canvas</a:t>
            </a:r>
          </a:p>
          <a:p>
            <a:pPr>
              <a:defRPr/>
            </a:pPr>
            <a:endParaRPr lang="en-GB" altLang="es-ES" sz="28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sz="2000" dirty="0">
                <a:latin typeface="Arial Rounded MT Bold" panose="020F0704030504030204" pitchFamily="34" charset="0"/>
              </a:rPr>
              <a:t>9 </a:t>
            </a:r>
            <a:r>
              <a:rPr lang="hr-HR" altLang="es-ES" sz="2000" dirty="0" smtClean="0">
                <a:latin typeface="Arial Rounded MT Bold" panose="020F0704030504030204" pitchFamily="34" charset="0"/>
              </a:rPr>
              <a:t>temeljnih blokova izrade koji pokrivaju glavna područja poslovanja: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hr-HR" sz="20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Noto Sans Symbols"/>
              </a:rPr>
              <a:t>Segmenti korisnika (Customer segments)</a:t>
            </a:r>
            <a:endParaRPr lang="en-US" sz="2000" dirty="0">
              <a:latin typeface="Noto Sans Symbols"/>
              <a:ea typeface="Noto Sans Symbols"/>
              <a:cs typeface="Noto Sans Symbols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hr-HR" sz="20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Noto Sans Symbols"/>
              </a:rPr>
              <a:t>Ponuda vrijednosti (Value proposition)</a:t>
            </a:r>
            <a:endParaRPr lang="en-US" sz="2000" dirty="0">
              <a:latin typeface="Noto Sans Symbols"/>
              <a:ea typeface="Noto Sans Symbols"/>
              <a:cs typeface="Noto Sans Symbols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hr-HR" sz="20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Noto Sans Symbols"/>
              </a:rPr>
              <a:t>Kanali (Channels)</a:t>
            </a:r>
            <a:endParaRPr lang="en-US" sz="2000" dirty="0">
              <a:latin typeface="Noto Sans Symbols"/>
              <a:ea typeface="Noto Sans Symbols"/>
              <a:cs typeface="Noto Sans Symbols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hr-HR" sz="20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Noto Sans Symbols"/>
              </a:rPr>
              <a:t>Odnosi s korisnicima (Customer relationship)</a:t>
            </a:r>
            <a:endParaRPr lang="en-US" sz="2000" dirty="0">
              <a:latin typeface="Noto Sans Symbols"/>
              <a:ea typeface="Noto Sans Symbols"/>
              <a:cs typeface="Noto Sans Symbols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hr-HR" sz="20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Noto Sans Symbols"/>
              </a:rPr>
              <a:t>Prihodi (Revenue streams)</a:t>
            </a:r>
            <a:endParaRPr lang="en-US" sz="2000" dirty="0">
              <a:latin typeface="Noto Sans Symbols"/>
              <a:ea typeface="Noto Sans Symbols"/>
              <a:cs typeface="Noto Sans Symbols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hr-HR" sz="20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Noto Sans Symbols"/>
              </a:rPr>
              <a:t>Ključni resursi (Key resources)</a:t>
            </a:r>
            <a:endParaRPr lang="en-US" sz="2000" dirty="0">
              <a:latin typeface="Noto Sans Symbols"/>
              <a:ea typeface="Noto Sans Symbols"/>
              <a:cs typeface="Noto Sans Symbols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hr-HR" sz="20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Noto Sans Symbols"/>
              </a:rPr>
              <a:t>Ključne aktivnosti (Key activities)</a:t>
            </a:r>
            <a:endParaRPr lang="en-US" sz="2000" dirty="0">
              <a:latin typeface="Noto Sans Symbols"/>
              <a:ea typeface="Noto Sans Symbols"/>
              <a:cs typeface="Noto Sans Symbols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hr-HR" sz="20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Noto Sans Symbols"/>
              </a:rPr>
              <a:t>Ključni partneri (Key partners)</a:t>
            </a:r>
            <a:endParaRPr lang="en-US" sz="2000" dirty="0">
              <a:latin typeface="Noto Sans Symbols"/>
              <a:ea typeface="Noto Sans Symbols"/>
              <a:cs typeface="Noto Sans Symbols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●"/>
            </a:pPr>
            <a:r>
              <a:rPr lang="hr-HR" sz="20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Noto Sans Symbols"/>
              </a:rPr>
              <a:t>Struktura troškova (Cost structure</a:t>
            </a:r>
            <a:r>
              <a:rPr lang="hr-HR" sz="2000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Noto Sans Symbols"/>
              </a:rPr>
              <a:t>)</a:t>
            </a:r>
            <a:endParaRPr lang="en-US" sz="2000" dirty="0">
              <a:latin typeface="Noto Sans Symbols"/>
              <a:ea typeface="Noto Sans Symbols"/>
              <a:cs typeface="Noto Sans Symbols"/>
            </a:endParaRPr>
          </a:p>
        </p:txBody>
      </p:sp>
    </p:spTree>
    <p:extLst>
      <p:ext uri="{BB962C8B-B14F-4D97-AF65-F5344CB8AC3E}">
        <p14:creationId xmlns:p14="http://schemas.microsoft.com/office/powerpoint/2010/main" val="4220790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86BF1E-B8F2-4B6C-A76B-D8673E0CF73D}"/>
              </a:ext>
            </a:extLst>
          </p:cNvPr>
          <p:cNvSpPr txBox="1"/>
          <p:nvPr/>
        </p:nvSpPr>
        <p:spPr>
          <a:xfrm>
            <a:off x="2629366" y="435509"/>
            <a:ext cx="58521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it-IT" sz="3200" dirty="0" err="1">
                <a:latin typeface="Arial Rounded MT Bold" panose="020F0704030504030204" pitchFamily="34" charset="0"/>
              </a:rPr>
              <a:t>Uvod</a:t>
            </a:r>
            <a:r>
              <a:rPr lang="en-GB" altLang="it-IT" sz="3200" dirty="0">
                <a:latin typeface="Arial Rounded MT Bold" panose="020F0704030504030204" pitchFamily="34" charset="0"/>
              </a:rPr>
              <a:t> u </a:t>
            </a:r>
            <a:r>
              <a:rPr lang="en-GB" altLang="it-IT" sz="3200" dirty="0" err="1">
                <a:latin typeface="Arial Rounded MT Bold" panose="020F0704030504030204" pitchFamily="34" charset="0"/>
              </a:rPr>
              <a:t>poslovne</a:t>
            </a:r>
            <a:r>
              <a:rPr lang="en-GB" altLang="it-IT" sz="3200" dirty="0">
                <a:latin typeface="Arial Rounded MT Bold" panose="020F0704030504030204" pitchFamily="34" charset="0"/>
              </a:rPr>
              <a:t> </a:t>
            </a:r>
            <a:r>
              <a:rPr lang="en-GB" altLang="it-IT" sz="3200" dirty="0" err="1">
                <a:latin typeface="Arial Rounded MT Bold" panose="020F0704030504030204" pitchFamily="34" charset="0"/>
              </a:rPr>
              <a:t>modele</a:t>
            </a:r>
            <a:endParaRPr lang="en-GB" altLang="it-IT" sz="3200" dirty="0">
              <a:latin typeface="Arial Rounded MT Bold" panose="020F070403050403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6704" y="1813959"/>
            <a:ext cx="6144035" cy="4342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286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86BF1E-B8F2-4B6C-A76B-D8673E0CF73D}"/>
              </a:ext>
            </a:extLst>
          </p:cNvPr>
          <p:cNvSpPr txBox="1"/>
          <p:nvPr/>
        </p:nvSpPr>
        <p:spPr>
          <a:xfrm>
            <a:off x="2773275" y="483040"/>
            <a:ext cx="58521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it-IT" sz="3200" dirty="0" err="1">
                <a:latin typeface="Arial Rounded MT Bold" panose="020F0704030504030204" pitchFamily="34" charset="0"/>
              </a:rPr>
              <a:t>Uvod</a:t>
            </a:r>
            <a:r>
              <a:rPr lang="en-GB" altLang="it-IT" sz="3200" dirty="0">
                <a:latin typeface="Arial Rounded MT Bold" panose="020F0704030504030204" pitchFamily="34" charset="0"/>
              </a:rPr>
              <a:t> u </a:t>
            </a:r>
            <a:r>
              <a:rPr lang="en-GB" altLang="it-IT" sz="3200" dirty="0" err="1">
                <a:latin typeface="Arial Rounded MT Bold" panose="020F0704030504030204" pitchFamily="34" charset="0"/>
              </a:rPr>
              <a:t>poslovne</a:t>
            </a:r>
            <a:r>
              <a:rPr lang="en-GB" altLang="it-IT" sz="3200" dirty="0">
                <a:latin typeface="Arial Rounded MT Bold" panose="020F0704030504030204" pitchFamily="34" charset="0"/>
              </a:rPr>
              <a:t> </a:t>
            </a:r>
            <a:r>
              <a:rPr lang="en-GB" altLang="it-IT" sz="3200" dirty="0" err="1">
                <a:latin typeface="Arial Rounded MT Bold" panose="020F0704030504030204" pitchFamily="34" charset="0"/>
              </a:rPr>
              <a:t>modele</a:t>
            </a:r>
            <a:endParaRPr lang="en-GB" altLang="it-IT" sz="3200" dirty="0">
              <a:latin typeface="Arial Rounded MT Bold" panose="020F0704030504030204" pitchFamily="34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773275" y="1502483"/>
            <a:ext cx="9198853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es-ES" sz="2800" dirty="0" smtClean="0">
                <a:latin typeface="Arial Rounded MT Bold" panose="020F0704030504030204" pitchFamily="34" charset="0"/>
              </a:rPr>
              <a:t>Business </a:t>
            </a:r>
            <a:r>
              <a:rPr lang="en-GB" altLang="es-ES" sz="2800" dirty="0">
                <a:latin typeface="Arial Rounded MT Bold" panose="020F0704030504030204" pitchFamily="34" charset="0"/>
              </a:rPr>
              <a:t>Model Canvas</a:t>
            </a:r>
          </a:p>
          <a:p>
            <a:pPr>
              <a:defRPr/>
            </a:pPr>
            <a:endParaRPr lang="en-GB" altLang="es-ES" sz="16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hr-HR" altLang="es-ES" sz="2000" dirty="0">
                <a:latin typeface="Arial Rounded MT Bold" panose="020F0704030504030204" pitchFamily="34" charset="0"/>
              </a:rPr>
              <a:t>Segmenti korisnika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hr-HR" altLang="es-ES" sz="2000" dirty="0" smtClean="0">
                <a:latin typeface="Arial Rounded MT Bold" panose="020F0704030504030204" pitchFamily="34" charset="0"/>
              </a:rPr>
              <a:t>Grupe </a:t>
            </a:r>
            <a:r>
              <a:rPr lang="hr-HR" altLang="es-ES" sz="2000" dirty="0">
                <a:latin typeface="Arial Rounded MT Bold" panose="020F0704030504030204" pitchFamily="34" charset="0"/>
              </a:rPr>
              <a:t>korisnika ili  organizacije koje poduzeće želi dosegnuti i poslužiti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hr-HR" altLang="es-ES" sz="2000" dirty="0" smtClean="0">
                <a:latin typeface="Arial Rounded MT Bold" panose="020F0704030504030204" pitchFamily="34" charset="0"/>
              </a:rPr>
              <a:t>Potrebno </a:t>
            </a:r>
            <a:r>
              <a:rPr lang="hr-HR" altLang="es-ES" sz="2000" dirty="0">
                <a:latin typeface="Arial Rounded MT Bold" panose="020F0704030504030204" pitchFamily="34" charset="0"/>
              </a:rPr>
              <a:t>je dizajnirati cjelokupni poslovni model oko snažnog razumijevanja specifičnih potreba potrošača</a:t>
            </a:r>
          </a:p>
          <a:p>
            <a:pPr>
              <a:defRPr/>
            </a:pPr>
            <a:endParaRPr lang="hr-HR" altLang="es-ES" sz="2000" dirty="0" smtClean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hr-HR" altLang="es-ES" sz="2000" dirty="0" smtClean="0">
                <a:latin typeface="Arial Rounded MT Bold" panose="020F0704030504030204" pitchFamily="34" charset="0"/>
              </a:rPr>
              <a:t>Sustav</a:t>
            </a:r>
            <a:r>
              <a:rPr lang="en-US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2000" dirty="0" err="1">
                <a:latin typeface="Arial Rounded MT Bold" panose="020F0704030504030204" pitchFamily="34" charset="0"/>
              </a:rPr>
              <a:t>vrijednosti</a:t>
            </a:r>
            <a:endParaRPr lang="en-US" altLang="es-ES" sz="2000" dirty="0">
              <a:latin typeface="Arial Rounded MT Bold" panose="020F07040305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altLang="es-ES" sz="2000" dirty="0" err="1" smtClean="0">
                <a:latin typeface="Arial Rounded MT Bold" panose="020F0704030504030204" pitchFamily="34" charset="0"/>
              </a:rPr>
              <a:t>Vrijednost</a:t>
            </a:r>
            <a:r>
              <a:rPr lang="en-US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2000" dirty="0" err="1">
                <a:latin typeface="Arial Rounded MT Bold" panose="020F0704030504030204" pitchFamily="34" charset="0"/>
              </a:rPr>
              <a:t>koju</a:t>
            </a:r>
            <a:r>
              <a:rPr lang="en-US" altLang="es-ES" sz="2000" dirty="0">
                <a:latin typeface="Arial Rounded MT Bold" panose="020F0704030504030204" pitchFamily="34" charset="0"/>
              </a:rPr>
              <a:t> </a:t>
            </a:r>
            <a:r>
              <a:rPr lang="en-US" altLang="es-ES" sz="2000" dirty="0" err="1">
                <a:latin typeface="Arial Rounded MT Bold" panose="020F0704030504030204" pitchFamily="34" charset="0"/>
              </a:rPr>
              <a:t>poduzeće</a:t>
            </a:r>
            <a:r>
              <a:rPr lang="en-US" altLang="es-ES" sz="2000" dirty="0">
                <a:latin typeface="Arial Rounded MT Bold" panose="020F0704030504030204" pitchFamily="34" charset="0"/>
              </a:rPr>
              <a:t> </a:t>
            </a:r>
            <a:r>
              <a:rPr lang="en-US" altLang="es-ES" sz="2000" dirty="0" err="1">
                <a:latin typeface="Arial Rounded MT Bold" panose="020F0704030504030204" pitchFamily="34" charset="0"/>
              </a:rPr>
              <a:t>stvara</a:t>
            </a:r>
            <a:r>
              <a:rPr lang="en-US" altLang="es-ES" sz="2000" dirty="0">
                <a:latin typeface="Arial Rounded MT Bold" panose="020F0704030504030204" pitchFamily="34" charset="0"/>
              </a:rPr>
              <a:t> (</a:t>
            </a:r>
            <a:r>
              <a:rPr lang="en-US" altLang="es-ES" sz="2000" dirty="0" err="1">
                <a:latin typeface="Arial Rounded MT Bold" panose="020F0704030504030204" pitchFamily="34" charset="0"/>
              </a:rPr>
              <a:t>npr</a:t>
            </a:r>
            <a:r>
              <a:rPr lang="en-US" altLang="es-ES" sz="2000" dirty="0">
                <a:latin typeface="Arial Rounded MT Bold" panose="020F0704030504030204" pitchFamily="34" charset="0"/>
              </a:rPr>
              <a:t>. </a:t>
            </a:r>
            <a:r>
              <a:rPr lang="en-US" altLang="es-ES" sz="2000" dirty="0" err="1">
                <a:latin typeface="Arial Rounded MT Bold" panose="020F0704030504030204" pitchFamily="34" charset="0"/>
              </a:rPr>
              <a:t>rješavanjem</a:t>
            </a:r>
            <a:r>
              <a:rPr lang="en-US" altLang="es-ES" sz="2000" dirty="0">
                <a:latin typeface="Arial Rounded MT Bold" panose="020F0704030504030204" pitchFamily="34" charset="0"/>
              </a:rPr>
              <a:t> </a:t>
            </a:r>
            <a:r>
              <a:rPr lang="en-US" altLang="es-ES" sz="2000" dirty="0" err="1">
                <a:latin typeface="Arial Rounded MT Bold" panose="020F0704030504030204" pitchFamily="34" charset="0"/>
              </a:rPr>
              <a:t>nekog</a:t>
            </a:r>
            <a:r>
              <a:rPr lang="en-US" altLang="es-ES" sz="2000" dirty="0">
                <a:latin typeface="Arial Rounded MT Bold" panose="020F0704030504030204" pitchFamily="34" charset="0"/>
              </a:rPr>
              <a:t> </a:t>
            </a:r>
            <a:r>
              <a:rPr lang="en-US" altLang="es-ES" sz="2000" dirty="0" err="1">
                <a:latin typeface="Arial Rounded MT Bold" panose="020F0704030504030204" pitchFamily="34" charset="0"/>
              </a:rPr>
              <a:t>problema</a:t>
            </a:r>
            <a:r>
              <a:rPr lang="en-US" altLang="es-ES" sz="2000" dirty="0">
                <a:latin typeface="Arial Rounded MT Bold" panose="020F0704030504030204" pitchFamily="34" charset="0"/>
              </a:rPr>
              <a:t> </a:t>
            </a:r>
            <a:r>
              <a:rPr lang="en-US" altLang="es-ES" sz="2000" dirty="0" err="1">
                <a:latin typeface="Arial Rounded MT Bold" panose="020F0704030504030204" pitchFamily="34" charset="0"/>
              </a:rPr>
              <a:t>ili</a:t>
            </a:r>
            <a:r>
              <a:rPr lang="en-US" altLang="es-ES" sz="2000" dirty="0">
                <a:latin typeface="Arial Rounded MT Bold" panose="020F0704030504030204" pitchFamily="34" charset="0"/>
              </a:rPr>
              <a:t> </a:t>
            </a:r>
            <a:r>
              <a:rPr lang="en-US" altLang="es-ES" sz="2000" dirty="0" err="1">
                <a:latin typeface="Arial Rounded MT Bold" panose="020F0704030504030204" pitchFamily="34" charset="0"/>
              </a:rPr>
              <a:t>zadovoljenjem</a:t>
            </a:r>
            <a:r>
              <a:rPr lang="en-US" altLang="es-ES" sz="2000" dirty="0">
                <a:latin typeface="Arial Rounded MT Bold" panose="020F0704030504030204" pitchFamily="34" charset="0"/>
              </a:rPr>
              <a:t> </a:t>
            </a:r>
            <a:r>
              <a:rPr lang="en-US" altLang="es-ES" sz="2000" dirty="0" err="1">
                <a:latin typeface="Arial Rounded MT Bold" panose="020F0704030504030204" pitchFamily="34" charset="0"/>
              </a:rPr>
              <a:t>neke</a:t>
            </a:r>
            <a:r>
              <a:rPr lang="en-US" altLang="es-ES" sz="2000" dirty="0">
                <a:latin typeface="Arial Rounded MT Bold" panose="020F0704030504030204" pitchFamily="34" charset="0"/>
              </a:rPr>
              <a:t> </a:t>
            </a:r>
            <a:r>
              <a:rPr lang="en-US" altLang="es-ES" sz="2000" dirty="0" err="1">
                <a:latin typeface="Arial Rounded MT Bold" panose="020F0704030504030204" pitchFamily="34" charset="0"/>
              </a:rPr>
              <a:t>potrebe</a:t>
            </a:r>
            <a:r>
              <a:rPr lang="en-US" altLang="es-ES" sz="2000" dirty="0">
                <a:latin typeface="Arial Rounded MT Bold" panose="020F0704030504030204" pitchFamily="34" charset="0"/>
              </a:rPr>
              <a:t>) u </a:t>
            </a:r>
            <a:r>
              <a:rPr lang="en-US" altLang="es-ES" sz="2000" dirty="0" err="1">
                <a:latin typeface="Arial Rounded MT Bold" panose="020F0704030504030204" pitchFamily="34" charset="0"/>
              </a:rPr>
              <a:t>segmentu</a:t>
            </a:r>
            <a:r>
              <a:rPr lang="en-US" altLang="es-ES" sz="2000" dirty="0">
                <a:latin typeface="Arial Rounded MT Bold" panose="020F0704030504030204" pitchFamily="34" charset="0"/>
              </a:rPr>
              <a:t> </a:t>
            </a:r>
            <a:r>
              <a:rPr lang="en-US" altLang="es-ES" sz="2000" dirty="0" err="1">
                <a:latin typeface="Arial Rounded MT Bold" panose="020F0704030504030204" pitchFamily="34" charset="0"/>
              </a:rPr>
              <a:t>potrošača</a:t>
            </a:r>
            <a:r>
              <a:rPr lang="en-US" altLang="es-ES" sz="2000" dirty="0">
                <a:latin typeface="Arial Rounded MT Bold" panose="020F0704030504030204" pitchFamily="34" charset="0"/>
              </a:rPr>
              <a:t> </a:t>
            </a:r>
            <a:r>
              <a:rPr lang="en-US" altLang="es-ES" sz="2000" dirty="0" err="1">
                <a:latin typeface="Arial Rounded MT Bold" panose="020F0704030504030204" pitchFamily="34" charset="0"/>
              </a:rPr>
              <a:t>zahvaljujući</a:t>
            </a:r>
            <a:r>
              <a:rPr lang="en-US" altLang="es-ES" sz="2000" dirty="0">
                <a:latin typeface="Arial Rounded MT Bold" panose="020F0704030504030204" pitchFamily="34" charset="0"/>
              </a:rPr>
              <a:t> </a:t>
            </a:r>
            <a:r>
              <a:rPr lang="en-US" altLang="es-ES" sz="2000" dirty="0" err="1">
                <a:latin typeface="Arial Rounded MT Bold" panose="020F0704030504030204" pitchFamily="34" charset="0"/>
              </a:rPr>
              <a:t>svojem</a:t>
            </a:r>
            <a:r>
              <a:rPr lang="en-US" altLang="es-ES" sz="2000" dirty="0">
                <a:latin typeface="Arial Rounded MT Bold" panose="020F0704030504030204" pitchFamily="34" charset="0"/>
              </a:rPr>
              <a:t> </a:t>
            </a:r>
            <a:r>
              <a:rPr lang="en-US" altLang="es-ES" sz="2000" dirty="0" err="1">
                <a:latin typeface="Arial Rounded MT Bold" panose="020F0704030504030204" pitchFamily="34" charset="0"/>
              </a:rPr>
              <a:t>setu</a:t>
            </a:r>
            <a:r>
              <a:rPr lang="en-US" altLang="es-ES" sz="2000" dirty="0">
                <a:latin typeface="Arial Rounded MT Bold" panose="020F0704030504030204" pitchFamily="34" charset="0"/>
              </a:rPr>
              <a:t> </a:t>
            </a:r>
            <a:r>
              <a:rPr lang="en-US" altLang="es-ES" sz="2000" dirty="0" err="1">
                <a:latin typeface="Arial Rounded MT Bold" panose="020F0704030504030204" pitchFamily="34" charset="0"/>
              </a:rPr>
              <a:t>proizvoda</a:t>
            </a:r>
            <a:r>
              <a:rPr lang="en-US" altLang="es-ES" sz="2000" dirty="0">
                <a:latin typeface="Arial Rounded MT Bold" panose="020F0704030504030204" pitchFamily="34" charset="0"/>
              </a:rPr>
              <a:t> </a:t>
            </a:r>
            <a:r>
              <a:rPr lang="en-US" altLang="es-ES" sz="2000" dirty="0" err="1">
                <a:latin typeface="Arial Rounded MT Bold" panose="020F0704030504030204" pitchFamily="34" charset="0"/>
              </a:rPr>
              <a:t>ili</a:t>
            </a:r>
            <a:r>
              <a:rPr lang="en-US" altLang="es-ES" sz="2000" dirty="0">
                <a:latin typeface="Arial Rounded MT Bold" panose="020F0704030504030204" pitchFamily="34" charset="0"/>
              </a:rPr>
              <a:t> </a:t>
            </a:r>
            <a:r>
              <a:rPr lang="en-US" altLang="es-ES" sz="2000" dirty="0" err="1" smtClean="0">
                <a:latin typeface="Arial Rounded MT Bold" panose="020F0704030504030204" pitchFamily="34" charset="0"/>
              </a:rPr>
              <a:t>usluga</a:t>
            </a:r>
            <a:endParaRPr lang="en-US" altLang="es-ES" sz="2000" dirty="0">
              <a:latin typeface="Arial Rounded MT Bold" panose="020F07040305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altLang="es-ES" sz="2000" dirty="0" err="1" smtClean="0">
                <a:latin typeface="Arial Rounded MT Bold" panose="020F0704030504030204" pitchFamily="34" charset="0"/>
              </a:rPr>
              <a:t>Potrebno</a:t>
            </a:r>
            <a:r>
              <a:rPr lang="en-US" altLang="es-ES" sz="2000" dirty="0" smtClean="0">
                <a:latin typeface="Arial Rounded MT Bold" panose="020F0704030504030204" pitchFamily="34" charset="0"/>
              </a:rPr>
              <a:t> </a:t>
            </a:r>
            <a:r>
              <a:rPr lang="en-US" altLang="es-ES" sz="2000" dirty="0">
                <a:latin typeface="Arial Rounded MT Bold" panose="020F0704030504030204" pitchFamily="34" charset="0"/>
              </a:rPr>
              <a:t>je </a:t>
            </a:r>
            <a:r>
              <a:rPr lang="en-US" altLang="es-ES" sz="2000" dirty="0" err="1">
                <a:latin typeface="Arial Rounded MT Bold" panose="020F0704030504030204" pitchFamily="34" charset="0"/>
              </a:rPr>
              <a:t>ostati</a:t>
            </a:r>
            <a:r>
              <a:rPr lang="en-US" altLang="es-ES" sz="2000" dirty="0">
                <a:latin typeface="Arial Rounded MT Bold" panose="020F0704030504030204" pitchFamily="34" charset="0"/>
              </a:rPr>
              <a:t> </a:t>
            </a:r>
            <a:r>
              <a:rPr lang="en-US" altLang="es-ES" sz="2000" dirty="0" err="1">
                <a:latin typeface="Arial Rounded MT Bold" panose="020F0704030504030204" pitchFamily="34" charset="0"/>
              </a:rPr>
              <a:t>fokusiran</a:t>
            </a:r>
            <a:r>
              <a:rPr lang="en-US" altLang="es-ES" sz="2000" dirty="0">
                <a:latin typeface="Arial Rounded MT Bold" panose="020F0704030504030204" pitchFamily="34" charset="0"/>
              </a:rPr>
              <a:t> </a:t>
            </a:r>
            <a:r>
              <a:rPr lang="en-US" altLang="es-ES" sz="2000" dirty="0" err="1">
                <a:latin typeface="Arial Rounded MT Bold" panose="020F0704030504030204" pitchFamily="34" charset="0"/>
              </a:rPr>
              <a:t>na</a:t>
            </a:r>
            <a:r>
              <a:rPr lang="en-US" altLang="es-ES" sz="2000" dirty="0">
                <a:latin typeface="Arial Rounded MT Bold" panose="020F0704030504030204" pitchFamily="34" charset="0"/>
              </a:rPr>
              <a:t> </a:t>
            </a:r>
            <a:r>
              <a:rPr lang="en-US" altLang="es-ES" sz="2000" dirty="0" err="1">
                <a:latin typeface="Arial Rounded MT Bold" panose="020F0704030504030204" pitchFamily="34" charset="0"/>
              </a:rPr>
              <a:t>vrijednost</a:t>
            </a:r>
            <a:r>
              <a:rPr lang="en-US" altLang="es-ES" sz="2000" dirty="0">
                <a:latin typeface="Arial Rounded MT Bold" panose="020F0704030504030204" pitchFamily="34" charset="0"/>
              </a:rPr>
              <a:t>, a ne </a:t>
            </a:r>
            <a:r>
              <a:rPr lang="en-US" altLang="es-ES" sz="2000" dirty="0" err="1">
                <a:latin typeface="Arial Rounded MT Bold" panose="020F0704030504030204" pitchFamily="34" charset="0"/>
              </a:rPr>
              <a:t>na</a:t>
            </a:r>
            <a:r>
              <a:rPr lang="en-US" altLang="es-ES" sz="2000" dirty="0">
                <a:latin typeface="Arial Rounded MT Bold" panose="020F0704030504030204" pitchFamily="34" charset="0"/>
              </a:rPr>
              <a:t> </a:t>
            </a:r>
            <a:r>
              <a:rPr lang="en-US" altLang="es-ES" sz="2000" dirty="0" err="1">
                <a:latin typeface="Arial Rounded MT Bold" panose="020F0704030504030204" pitchFamily="34" charset="0"/>
              </a:rPr>
              <a:t>funkcionalnost</a:t>
            </a:r>
            <a:r>
              <a:rPr lang="en-US" altLang="es-ES" sz="2000" dirty="0">
                <a:latin typeface="Arial Rounded MT Bold" panose="020F0704030504030204" pitchFamily="34" charset="0"/>
              </a:rPr>
              <a:t> </a:t>
            </a:r>
            <a:r>
              <a:rPr lang="en-US" altLang="es-ES" sz="2000" dirty="0" err="1">
                <a:latin typeface="Arial Rounded MT Bold" panose="020F0704030504030204" pitchFamily="34" charset="0"/>
              </a:rPr>
              <a:t>ili</a:t>
            </a:r>
            <a:r>
              <a:rPr lang="en-US" altLang="es-ES" sz="2000" dirty="0">
                <a:latin typeface="Arial Rounded MT Bold" panose="020F0704030504030204" pitchFamily="34" charset="0"/>
              </a:rPr>
              <a:t> </a:t>
            </a:r>
            <a:r>
              <a:rPr lang="en-US" altLang="es-ES" sz="2000" dirty="0" err="1">
                <a:latin typeface="Arial Rounded MT Bold" panose="020F0704030504030204" pitchFamily="34" charset="0"/>
              </a:rPr>
              <a:t>tehničke</a:t>
            </a:r>
            <a:r>
              <a:rPr lang="en-US" altLang="es-ES" sz="2000" dirty="0">
                <a:latin typeface="Arial Rounded MT Bold" panose="020F0704030504030204" pitchFamily="34" charset="0"/>
              </a:rPr>
              <a:t> </a:t>
            </a:r>
            <a:r>
              <a:rPr lang="en-US" altLang="es-ES" sz="2000" dirty="0" err="1" smtClean="0">
                <a:latin typeface="Arial Rounded MT Bold" panose="020F0704030504030204" pitchFamily="34" charset="0"/>
              </a:rPr>
              <a:t>detalje</a:t>
            </a:r>
            <a:endParaRPr lang="en-US" altLang="es-ES" sz="2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71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86BF1E-B8F2-4B6C-A76B-D8673E0CF73D}"/>
              </a:ext>
            </a:extLst>
          </p:cNvPr>
          <p:cNvSpPr txBox="1"/>
          <p:nvPr/>
        </p:nvSpPr>
        <p:spPr>
          <a:xfrm>
            <a:off x="2773275" y="578943"/>
            <a:ext cx="58521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it-IT" sz="3200" dirty="0" err="1">
                <a:latin typeface="Arial Rounded MT Bold" panose="020F0704030504030204" pitchFamily="34" charset="0"/>
              </a:rPr>
              <a:t>Uvod</a:t>
            </a:r>
            <a:r>
              <a:rPr lang="en-GB" altLang="it-IT" sz="3200" dirty="0">
                <a:latin typeface="Arial Rounded MT Bold" panose="020F0704030504030204" pitchFamily="34" charset="0"/>
              </a:rPr>
              <a:t> u </a:t>
            </a:r>
            <a:r>
              <a:rPr lang="en-GB" altLang="it-IT" sz="3200" dirty="0" err="1">
                <a:latin typeface="Arial Rounded MT Bold" panose="020F0704030504030204" pitchFamily="34" charset="0"/>
              </a:rPr>
              <a:t>poslovne</a:t>
            </a:r>
            <a:r>
              <a:rPr lang="en-GB" altLang="it-IT" sz="3200" dirty="0">
                <a:latin typeface="Arial Rounded MT Bold" panose="020F0704030504030204" pitchFamily="34" charset="0"/>
              </a:rPr>
              <a:t> </a:t>
            </a:r>
            <a:r>
              <a:rPr lang="en-GB" altLang="it-IT" sz="3200" dirty="0" err="1">
                <a:latin typeface="Arial Rounded MT Bold" panose="020F0704030504030204" pitchFamily="34" charset="0"/>
              </a:rPr>
              <a:t>modele</a:t>
            </a:r>
            <a:endParaRPr lang="en-GB" altLang="it-IT" sz="3200" dirty="0">
              <a:latin typeface="Arial Rounded MT Bold" panose="020F0704030504030204" pitchFamily="34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773275" y="1846274"/>
            <a:ext cx="919885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es-ES" sz="2800" dirty="0" smtClean="0">
                <a:latin typeface="Arial Rounded MT Bold" panose="020F0704030504030204" pitchFamily="34" charset="0"/>
              </a:rPr>
              <a:t>Business </a:t>
            </a:r>
            <a:r>
              <a:rPr lang="en-GB" altLang="es-ES" sz="2800" dirty="0">
                <a:latin typeface="Arial Rounded MT Bold" panose="020F0704030504030204" pitchFamily="34" charset="0"/>
              </a:rPr>
              <a:t>Model Canvas</a:t>
            </a:r>
          </a:p>
          <a:p>
            <a:pPr>
              <a:defRPr/>
            </a:pPr>
            <a:endParaRPr lang="en-GB" altLang="es-ES" sz="28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hr-HR" altLang="es-ES" sz="2000" dirty="0">
                <a:latin typeface="Arial Rounded MT Bold" panose="020F0704030504030204" pitchFamily="34" charset="0"/>
              </a:rPr>
              <a:t>Kanali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hr-HR" altLang="es-ES" sz="2000" dirty="0" smtClean="0">
                <a:latin typeface="Arial Rounded MT Bold" panose="020F0704030504030204" pitchFamily="34" charset="0"/>
              </a:rPr>
              <a:t>Kako </a:t>
            </a:r>
            <a:r>
              <a:rPr lang="hr-HR" altLang="es-ES" sz="2000" dirty="0">
                <a:latin typeface="Arial Rounded MT Bold" panose="020F0704030504030204" pitchFamily="34" charset="0"/>
              </a:rPr>
              <a:t>će poduzeće komunicirati s potrošačima i hoće li doprijeti do kupaca kako bi isporučilo svoje vrijednosti</a:t>
            </a:r>
            <a:r>
              <a:rPr lang="hr-HR" altLang="es-ES" sz="2000" dirty="0" smtClean="0">
                <a:latin typeface="Arial Rounded MT Bold" panose="020F0704030504030204" pitchFamily="34" charset="0"/>
              </a:rPr>
              <a:t>?</a:t>
            </a:r>
          </a:p>
          <a:p>
            <a:pPr>
              <a:defRPr/>
            </a:pPr>
            <a:endParaRPr lang="hr-HR" altLang="es-ES" sz="20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hr-HR" altLang="es-ES" sz="2000" dirty="0">
                <a:latin typeface="Arial Rounded MT Bold" panose="020F0704030504030204" pitchFamily="34" charset="0"/>
              </a:rPr>
              <a:t>Odnosi s korisnicima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hr-HR" altLang="es-ES" sz="2000" dirty="0" smtClean="0">
                <a:latin typeface="Arial Rounded MT Bold" panose="020F0704030504030204" pitchFamily="34" charset="0"/>
              </a:rPr>
              <a:t>Koji </a:t>
            </a:r>
            <a:r>
              <a:rPr lang="hr-HR" altLang="es-ES" sz="2000" dirty="0">
                <a:latin typeface="Arial Rounded MT Bold" panose="020F0704030504030204" pitchFamily="34" charset="0"/>
              </a:rPr>
              <a:t>tip odnosa će poduzeće stvoriti sa svojim specifičnim segmentom potrošača</a:t>
            </a:r>
            <a:r>
              <a:rPr lang="hr-HR" altLang="es-ES" sz="2000" dirty="0" smtClean="0">
                <a:latin typeface="Arial Rounded MT Bold" panose="020F0704030504030204" pitchFamily="34" charset="0"/>
              </a:rPr>
              <a:t>?</a:t>
            </a:r>
            <a:endParaRPr lang="hr-HR" altLang="es-ES" sz="2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155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A0D6D781023E647836D653A8CDC7605" ma:contentTypeVersion="13" ma:contentTypeDescription="Umožňuje vytvoriť nový dokument." ma:contentTypeScope="" ma:versionID="b08c6486e843726aa500a91eaed3127c">
  <xsd:schema xmlns:xsd="http://www.w3.org/2001/XMLSchema" xmlns:xs="http://www.w3.org/2001/XMLSchema" xmlns:p="http://schemas.microsoft.com/office/2006/metadata/properties" xmlns:ns3="d4132698-efcf-4421-bf31-6b81d1623da4" xmlns:ns4="f9647583-738d-48e6-8986-a68e5780fd24" targetNamespace="http://schemas.microsoft.com/office/2006/metadata/properties" ma:root="true" ma:fieldsID="2cfc256d34264556fcfdc3863d3b4a58" ns3:_="" ns4:_="">
    <xsd:import namespace="d4132698-efcf-4421-bf31-6b81d1623da4"/>
    <xsd:import namespace="f9647583-738d-48e6-8986-a68e5780fd2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132698-efcf-4421-bf31-6b81d1623d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647583-738d-48e6-8986-a68e5780fd2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Zdieľa sa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Zdieľané s podrobnosťa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Príkaz hash indikátora zdieľ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E0CD05-3772-4C67-90DA-45ABBA4605B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1F04286-2C27-4836-8084-8FF6D6B349C4}">
  <ds:schemaRefs>
    <ds:schemaRef ds:uri="d4132698-efcf-4421-bf31-6b81d1623da4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f9647583-738d-48e6-8986-a68e5780fd24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BB17886-0F3B-410D-BC15-5A7BDCAB72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132698-efcf-4421-bf31-6b81d1623da4"/>
    <ds:schemaRef ds:uri="f9647583-738d-48e6-8986-a68e5780fd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1764</TotalTime>
  <Words>2305</Words>
  <Application>Microsoft Office PowerPoint</Application>
  <PresentationFormat>Widescreen</PresentationFormat>
  <Paragraphs>282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Arial Rounded MT Bold</vt:lpstr>
      <vt:lpstr>Calibri</vt:lpstr>
      <vt:lpstr>Calibri Light</vt:lpstr>
      <vt:lpstr>Noto Sans Symbols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Usuario</dc:creator>
  <cp:lastModifiedBy>Marija Bečić</cp:lastModifiedBy>
  <cp:revision>61</cp:revision>
  <dcterms:created xsi:type="dcterms:W3CDTF">2020-02-17T08:41:25Z</dcterms:created>
  <dcterms:modified xsi:type="dcterms:W3CDTF">2021-02-11T10:59:38Z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0x0101003A0D6D781023E647836D653A8CDC7605</vt:lpwstr>
  </property>
</Properties>
</file>