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handoutMasterIdLst>
    <p:handoutMasterId r:id="rId37"/>
  </p:handoutMasterIdLst>
  <p:sldIdLst>
    <p:sldId id="256" r:id="rId2"/>
    <p:sldId id="265" r:id="rId3"/>
    <p:sldId id="258" r:id="rId4"/>
    <p:sldId id="263" r:id="rId5"/>
    <p:sldId id="259" r:id="rId6"/>
    <p:sldId id="262" r:id="rId7"/>
    <p:sldId id="266" r:id="rId8"/>
    <p:sldId id="298" r:id="rId9"/>
    <p:sldId id="267" r:id="rId10"/>
    <p:sldId id="268" r:id="rId11"/>
    <p:sldId id="271" r:id="rId12"/>
    <p:sldId id="299" r:id="rId13"/>
    <p:sldId id="273" r:id="rId14"/>
    <p:sldId id="275" r:id="rId15"/>
    <p:sldId id="276" r:id="rId16"/>
    <p:sldId id="277" r:id="rId17"/>
    <p:sldId id="279" r:id="rId18"/>
    <p:sldId id="280" r:id="rId19"/>
    <p:sldId id="282" r:id="rId20"/>
    <p:sldId id="284" r:id="rId21"/>
    <p:sldId id="286" r:id="rId22"/>
    <p:sldId id="301" r:id="rId23"/>
    <p:sldId id="289" r:id="rId24"/>
    <p:sldId id="291" r:id="rId25"/>
    <p:sldId id="300" r:id="rId26"/>
    <p:sldId id="292" r:id="rId27"/>
    <p:sldId id="293" r:id="rId28"/>
    <p:sldId id="294" r:id="rId29"/>
    <p:sldId id="295" r:id="rId30"/>
    <p:sldId id="306" r:id="rId31"/>
    <p:sldId id="296" r:id="rId32"/>
    <p:sldId id="302" r:id="rId33"/>
    <p:sldId id="297" r:id="rId34"/>
    <p:sldId id="308"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DEA900"/>
    <a:srgbClr val="B48900"/>
    <a:srgbClr val="D6A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49" autoAdjust="0"/>
    <p:restoredTop sz="94662" autoAdjust="0"/>
  </p:normalViewPr>
  <p:slideViewPr>
    <p:cSldViewPr snapToGrid="0">
      <p:cViewPr varScale="1">
        <p:scale>
          <a:sx n="70" d="100"/>
          <a:sy n="70" d="100"/>
        </p:scale>
        <p:origin x="690" y="7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56" d="100"/>
          <a:sy n="56" d="100"/>
        </p:scale>
        <p:origin x="-2886"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D6882DE-99DD-46B3-9ABC-99A38601B13A}" type="doc">
      <dgm:prSet loTypeId="urn:microsoft.com/office/officeart/2005/8/layout/radial5" loCatId="cycle" qsTypeId="urn:microsoft.com/office/officeart/2005/8/quickstyle/simple1" qsCatId="simple" csTypeId="urn:microsoft.com/office/officeart/2005/8/colors/accent1_2" csCatId="accent1" phldr="1"/>
      <dgm:spPr/>
      <dgm:t>
        <a:bodyPr/>
        <a:lstStyle/>
        <a:p>
          <a:endParaRPr lang="it-IT"/>
        </a:p>
      </dgm:t>
    </dgm:pt>
    <dgm:pt modelId="{7D80179F-11B2-445B-9D96-0294533324B6}">
      <dgm:prSet phldrT="[Testo]"/>
      <dgm:spPr/>
      <dgm:t>
        <a:bodyPr/>
        <a:lstStyle/>
        <a:p>
          <a:r>
            <a:rPr lang="hr-HR" noProof="0" dirty="0" smtClean="0"/>
            <a:t>Poslovni plan</a:t>
          </a:r>
          <a:endParaRPr lang="hr-HR" noProof="0" dirty="0"/>
        </a:p>
      </dgm:t>
    </dgm:pt>
    <dgm:pt modelId="{E1EC3798-2B35-42C8-B3A2-B03609AD8EAA}" type="parTrans" cxnId="{64F035AC-7BF8-4E58-9215-494D84B96BBD}">
      <dgm:prSet/>
      <dgm:spPr/>
      <dgm:t>
        <a:bodyPr/>
        <a:lstStyle/>
        <a:p>
          <a:endParaRPr lang="it-IT"/>
        </a:p>
      </dgm:t>
    </dgm:pt>
    <dgm:pt modelId="{C359C47A-ACED-422C-9AB7-15701487C208}" type="sibTrans" cxnId="{64F035AC-7BF8-4E58-9215-494D84B96BBD}">
      <dgm:prSet/>
      <dgm:spPr/>
      <dgm:t>
        <a:bodyPr/>
        <a:lstStyle/>
        <a:p>
          <a:endParaRPr lang="it-IT"/>
        </a:p>
      </dgm:t>
    </dgm:pt>
    <dgm:pt modelId="{6A3B8FCF-FC13-4B82-91FB-7BD2C7CA0AF5}">
      <dgm:prSet phldrT="[Testo]"/>
      <dgm:spPr/>
      <dgm:t>
        <a:bodyPr/>
        <a:lstStyle/>
        <a:p>
          <a:r>
            <a:rPr lang="hr-HR" noProof="0" dirty="0" smtClean="0"/>
            <a:t>Istraživanje tržišta</a:t>
          </a:r>
          <a:endParaRPr lang="hr-HR" noProof="0" dirty="0"/>
        </a:p>
      </dgm:t>
    </dgm:pt>
    <dgm:pt modelId="{44888012-A415-4B45-9934-94588307B828}" type="parTrans" cxnId="{58E7D38D-9154-4213-9972-6EE99EF05F12}">
      <dgm:prSet/>
      <dgm:spPr/>
      <dgm:t>
        <a:bodyPr/>
        <a:lstStyle/>
        <a:p>
          <a:endParaRPr lang="it-IT"/>
        </a:p>
      </dgm:t>
    </dgm:pt>
    <dgm:pt modelId="{16DCF3B8-A737-4C23-B75D-D0D177E8A0CA}" type="sibTrans" cxnId="{58E7D38D-9154-4213-9972-6EE99EF05F12}">
      <dgm:prSet/>
      <dgm:spPr/>
      <dgm:t>
        <a:bodyPr/>
        <a:lstStyle/>
        <a:p>
          <a:endParaRPr lang="it-IT"/>
        </a:p>
      </dgm:t>
    </dgm:pt>
    <dgm:pt modelId="{5F6F57D9-8120-4A3F-95C3-9915C6A83471}">
      <dgm:prSet phldrT="[Testo]" custT="1"/>
      <dgm:spPr/>
      <dgm:t>
        <a:bodyPr/>
        <a:lstStyle/>
        <a:p>
          <a:r>
            <a:rPr lang="hr-HR" sz="1600" noProof="0" dirty="0" smtClean="0"/>
            <a:t>Strategija razvoja</a:t>
          </a:r>
          <a:endParaRPr lang="hr-HR" sz="1600" noProof="0" dirty="0"/>
        </a:p>
      </dgm:t>
    </dgm:pt>
    <dgm:pt modelId="{161F2F28-C28A-470F-8A63-8F7ADE08C56C}" type="parTrans" cxnId="{F43601EB-A472-4695-88E8-3FCEB0464957}">
      <dgm:prSet/>
      <dgm:spPr/>
      <dgm:t>
        <a:bodyPr/>
        <a:lstStyle/>
        <a:p>
          <a:endParaRPr lang="it-IT"/>
        </a:p>
      </dgm:t>
    </dgm:pt>
    <dgm:pt modelId="{D503FB07-9786-4637-94F4-E22B36FAE862}" type="sibTrans" cxnId="{F43601EB-A472-4695-88E8-3FCEB0464957}">
      <dgm:prSet/>
      <dgm:spPr/>
      <dgm:t>
        <a:bodyPr/>
        <a:lstStyle/>
        <a:p>
          <a:endParaRPr lang="it-IT"/>
        </a:p>
      </dgm:t>
    </dgm:pt>
    <dgm:pt modelId="{45BE1A05-9674-4617-BF22-A8C24983B56B}">
      <dgm:prSet phldrT="[Testo]"/>
      <dgm:spPr/>
      <dgm:t>
        <a:bodyPr/>
        <a:lstStyle/>
        <a:p>
          <a:r>
            <a:rPr lang="hr-HR" noProof="0" dirty="0" smtClean="0"/>
            <a:t>Osobni resurs</a:t>
          </a:r>
          <a:r>
            <a:rPr lang="hr-HR" dirty="0" smtClean="0"/>
            <a:t>i</a:t>
          </a:r>
          <a:endParaRPr lang="it-IT" dirty="0"/>
        </a:p>
      </dgm:t>
    </dgm:pt>
    <dgm:pt modelId="{26D309DA-F1FE-4179-B1B7-9B4692A618F1}" type="parTrans" cxnId="{4B5E7F15-26CC-482A-80BC-6612BC985EDB}">
      <dgm:prSet/>
      <dgm:spPr/>
      <dgm:t>
        <a:bodyPr/>
        <a:lstStyle/>
        <a:p>
          <a:endParaRPr lang="it-IT"/>
        </a:p>
      </dgm:t>
    </dgm:pt>
    <dgm:pt modelId="{D006AB66-56EE-4D44-909A-EF6FF73E7ED4}" type="sibTrans" cxnId="{4B5E7F15-26CC-482A-80BC-6612BC985EDB}">
      <dgm:prSet/>
      <dgm:spPr/>
      <dgm:t>
        <a:bodyPr/>
        <a:lstStyle/>
        <a:p>
          <a:endParaRPr lang="it-IT"/>
        </a:p>
      </dgm:t>
    </dgm:pt>
    <dgm:pt modelId="{C05D4CB9-CCF4-40E6-8515-F1108813FD81}">
      <dgm:prSet phldrT="[Testo]" phldr="1"/>
      <dgm:spPr/>
      <dgm:t>
        <a:bodyPr/>
        <a:lstStyle/>
        <a:p>
          <a:endParaRPr lang="it-IT"/>
        </a:p>
      </dgm:t>
    </dgm:pt>
    <dgm:pt modelId="{DEF0E593-5B0C-4B91-986A-5C775D26DA1B}" type="parTrans" cxnId="{59BF2337-697B-4706-99CC-0C69A54D52D8}">
      <dgm:prSet/>
      <dgm:spPr/>
      <dgm:t>
        <a:bodyPr/>
        <a:lstStyle/>
        <a:p>
          <a:endParaRPr lang="it-IT"/>
        </a:p>
      </dgm:t>
    </dgm:pt>
    <dgm:pt modelId="{53D7EA60-C9D0-4176-92FE-7A80F1638BE1}" type="sibTrans" cxnId="{59BF2337-697B-4706-99CC-0C69A54D52D8}">
      <dgm:prSet/>
      <dgm:spPr/>
      <dgm:t>
        <a:bodyPr/>
        <a:lstStyle/>
        <a:p>
          <a:endParaRPr lang="it-IT"/>
        </a:p>
      </dgm:t>
    </dgm:pt>
    <dgm:pt modelId="{CF60A379-1EE6-4FD0-81E8-6ED60D9753D9}">
      <dgm:prSet phldrT="[Testo]" phldr="1"/>
      <dgm:spPr/>
      <dgm:t>
        <a:bodyPr/>
        <a:lstStyle/>
        <a:p>
          <a:endParaRPr lang="it-IT"/>
        </a:p>
      </dgm:t>
    </dgm:pt>
    <dgm:pt modelId="{79948732-DB96-4BCC-9873-A5B6C5FD9E2C}" type="parTrans" cxnId="{200415E4-710C-432F-AB9B-BE7556054F7C}">
      <dgm:prSet/>
      <dgm:spPr/>
      <dgm:t>
        <a:bodyPr/>
        <a:lstStyle/>
        <a:p>
          <a:endParaRPr lang="it-IT"/>
        </a:p>
      </dgm:t>
    </dgm:pt>
    <dgm:pt modelId="{87681991-7B50-42C1-B81C-09DB37620E24}" type="sibTrans" cxnId="{200415E4-710C-432F-AB9B-BE7556054F7C}">
      <dgm:prSet/>
      <dgm:spPr/>
      <dgm:t>
        <a:bodyPr/>
        <a:lstStyle/>
        <a:p>
          <a:endParaRPr lang="it-IT"/>
        </a:p>
      </dgm:t>
    </dgm:pt>
    <dgm:pt modelId="{A836C3EE-1A46-430B-A651-63038788D751}">
      <dgm:prSet phldrT="[Testo]" phldr="1"/>
      <dgm:spPr/>
      <dgm:t>
        <a:bodyPr/>
        <a:lstStyle/>
        <a:p>
          <a:endParaRPr lang="it-IT"/>
        </a:p>
      </dgm:t>
    </dgm:pt>
    <dgm:pt modelId="{916EBAFB-539B-4151-A31A-56F902A8D184}" type="parTrans" cxnId="{09ED7017-C7C4-481B-8658-AD7A4C8AFE8C}">
      <dgm:prSet/>
      <dgm:spPr/>
      <dgm:t>
        <a:bodyPr/>
        <a:lstStyle/>
        <a:p>
          <a:endParaRPr lang="it-IT"/>
        </a:p>
      </dgm:t>
    </dgm:pt>
    <dgm:pt modelId="{A01174E6-0CB4-46FA-B323-CC857D1D2A5F}" type="sibTrans" cxnId="{09ED7017-C7C4-481B-8658-AD7A4C8AFE8C}">
      <dgm:prSet/>
      <dgm:spPr/>
      <dgm:t>
        <a:bodyPr/>
        <a:lstStyle/>
        <a:p>
          <a:endParaRPr lang="it-IT"/>
        </a:p>
      </dgm:t>
    </dgm:pt>
    <dgm:pt modelId="{56ED21DF-8BF4-4F50-B650-311D1B31164C}">
      <dgm:prSet phldrT="[Testo]" phldr="1"/>
      <dgm:spPr/>
      <dgm:t>
        <a:bodyPr/>
        <a:lstStyle/>
        <a:p>
          <a:endParaRPr lang="it-IT"/>
        </a:p>
      </dgm:t>
    </dgm:pt>
    <dgm:pt modelId="{DAD41145-E6D1-4ECD-A5C4-8F8BC03BAD84}" type="parTrans" cxnId="{17E0C87C-3CC9-4503-9C5E-2A3FB1D16093}">
      <dgm:prSet/>
      <dgm:spPr/>
      <dgm:t>
        <a:bodyPr/>
        <a:lstStyle/>
        <a:p>
          <a:endParaRPr lang="it-IT"/>
        </a:p>
      </dgm:t>
    </dgm:pt>
    <dgm:pt modelId="{B2C823D8-5128-48AF-9F09-AA78F8F49008}" type="sibTrans" cxnId="{17E0C87C-3CC9-4503-9C5E-2A3FB1D16093}">
      <dgm:prSet/>
      <dgm:spPr/>
      <dgm:t>
        <a:bodyPr/>
        <a:lstStyle/>
        <a:p>
          <a:endParaRPr lang="it-IT"/>
        </a:p>
      </dgm:t>
    </dgm:pt>
    <dgm:pt modelId="{4A93F0D7-378C-4A21-8FF8-8789DF8380F2}">
      <dgm:prSet/>
      <dgm:spPr/>
      <dgm:t>
        <a:bodyPr/>
        <a:lstStyle/>
        <a:p>
          <a:r>
            <a:rPr lang="hr-HR" noProof="0" dirty="0" smtClean="0"/>
            <a:t>Poslovni model</a:t>
          </a:r>
          <a:endParaRPr lang="hr-HR" noProof="0" dirty="0"/>
        </a:p>
      </dgm:t>
    </dgm:pt>
    <dgm:pt modelId="{86EE33CC-87BB-45A7-B7BA-E138A7D98A28}" type="parTrans" cxnId="{EC48B459-D7F0-48C3-A28B-238327EF1166}">
      <dgm:prSet/>
      <dgm:spPr/>
      <dgm:t>
        <a:bodyPr/>
        <a:lstStyle/>
        <a:p>
          <a:endParaRPr lang="it-IT"/>
        </a:p>
      </dgm:t>
    </dgm:pt>
    <dgm:pt modelId="{C7E94BC2-6E2A-4691-8B5A-419EF8338A95}" type="sibTrans" cxnId="{EC48B459-D7F0-48C3-A28B-238327EF1166}">
      <dgm:prSet/>
      <dgm:spPr/>
      <dgm:t>
        <a:bodyPr/>
        <a:lstStyle/>
        <a:p>
          <a:endParaRPr lang="it-IT"/>
        </a:p>
      </dgm:t>
    </dgm:pt>
    <dgm:pt modelId="{EA603CF4-ABA5-4989-94EC-2B981455DCB8}">
      <dgm:prSet/>
      <dgm:spPr/>
      <dgm:t>
        <a:bodyPr/>
        <a:lstStyle/>
        <a:p>
          <a:r>
            <a:rPr lang="hr-HR" noProof="0" dirty="0" smtClean="0"/>
            <a:t>Marketinško planiranje</a:t>
          </a:r>
          <a:endParaRPr lang="hr-HR" noProof="0" dirty="0"/>
        </a:p>
      </dgm:t>
    </dgm:pt>
    <dgm:pt modelId="{850EB8BE-A8CA-456D-B4FF-7E0331928572}" type="parTrans" cxnId="{C46F13E3-00A3-44F6-9A53-74948F871CEE}">
      <dgm:prSet/>
      <dgm:spPr/>
      <dgm:t>
        <a:bodyPr/>
        <a:lstStyle/>
        <a:p>
          <a:endParaRPr lang="it-IT"/>
        </a:p>
      </dgm:t>
    </dgm:pt>
    <dgm:pt modelId="{C79E08D4-6CB7-4E2A-B018-6B960A139574}" type="sibTrans" cxnId="{C46F13E3-00A3-44F6-9A53-74948F871CEE}">
      <dgm:prSet/>
      <dgm:spPr/>
      <dgm:t>
        <a:bodyPr/>
        <a:lstStyle/>
        <a:p>
          <a:endParaRPr lang="it-IT"/>
        </a:p>
      </dgm:t>
    </dgm:pt>
    <dgm:pt modelId="{16192E21-AB28-43CB-9DBD-3CC85BEB25A5}">
      <dgm:prSet custRadScaleRad="111208" custRadScaleInc="15395"/>
      <dgm:spPr/>
      <dgm:t>
        <a:bodyPr/>
        <a:lstStyle/>
        <a:p>
          <a:endParaRPr lang="it-IT" dirty="0"/>
        </a:p>
      </dgm:t>
    </dgm:pt>
    <dgm:pt modelId="{E170D794-C42E-47A7-8117-FAD9713AC852}" type="parTrans" cxnId="{F9B6DE82-6450-461D-8162-B60807B0A15F}">
      <dgm:prSet/>
      <dgm:spPr/>
      <dgm:t>
        <a:bodyPr/>
        <a:lstStyle/>
        <a:p>
          <a:endParaRPr lang="it-IT"/>
        </a:p>
      </dgm:t>
    </dgm:pt>
    <dgm:pt modelId="{9FE00874-8B3B-462C-A555-761BAED2B8D3}" type="sibTrans" cxnId="{F9B6DE82-6450-461D-8162-B60807B0A15F}">
      <dgm:prSet/>
      <dgm:spPr/>
      <dgm:t>
        <a:bodyPr/>
        <a:lstStyle/>
        <a:p>
          <a:endParaRPr lang="it-IT"/>
        </a:p>
      </dgm:t>
    </dgm:pt>
    <dgm:pt modelId="{24F5BAEF-66A2-4D58-988E-18BB296568EF}">
      <dgm:prSet custRadScaleRad="111759" custRadScaleInc="54046"/>
      <dgm:spPr/>
      <dgm:t>
        <a:bodyPr/>
        <a:lstStyle/>
        <a:p>
          <a:endParaRPr lang="it-IT"/>
        </a:p>
      </dgm:t>
    </dgm:pt>
    <dgm:pt modelId="{73F96908-872B-43F7-B5E0-56DAA5CE56BF}" type="parTrans" cxnId="{CCD56E90-A2EA-42A6-A1FE-2040BA1AF96F}">
      <dgm:prSet/>
      <dgm:spPr/>
      <dgm:t>
        <a:bodyPr/>
        <a:lstStyle/>
        <a:p>
          <a:endParaRPr lang="it-IT"/>
        </a:p>
      </dgm:t>
    </dgm:pt>
    <dgm:pt modelId="{32A9DC30-B39D-4073-AA17-C62FB7649825}" type="sibTrans" cxnId="{CCD56E90-A2EA-42A6-A1FE-2040BA1AF96F}">
      <dgm:prSet/>
      <dgm:spPr/>
      <dgm:t>
        <a:bodyPr/>
        <a:lstStyle/>
        <a:p>
          <a:endParaRPr lang="it-IT"/>
        </a:p>
      </dgm:t>
    </dgm:pt>
    <dgm:pt modelId="{79F5021E-0E2C-4ADC-828A-6FA640C648C5}">
      <dgm:prSet custRadScaleRad="108385" custRadScaleInc="26243"/>
      <dgm:spPr/>
      <dgm:t>
        <a:bodyPr/>
        <a:lstStyle/>
        <a:p>
          <a:endParaRPr lang="it-IT"/>
        </a:p>
      </dgm:t>
    </dgm:pt>
    <dgm:pt modelId="{96A8A132-591C-4C7F-86A2-3A06553A9661}" type="parTrans" cxnId="{0E8CF2B6-A16B-4209-A40D-735AF13A75BF}">
      <dgm:prSet/>
      <dgm:spPr/>
      <dgm:t>
        <a:bodyPr/>
        <a:lstStyle/>
        <a:p>
          <a:endParaRPr lang="it-IT"/>
        </a:p>
      </dgm:t>
    </dgm:pt>
    <dgm:pt modelId="{FEDFB5F0-98BF-4F6B-BEA7-29306C88620C}" type="sibTrans" cxnId="{0E8CF2B6-A16B-4209-A40D-735AF13A75BF}">
      <dgm:prSet/>
      <dgm:spPr/>
      <dgm:t>
        <a:bodyPr/>
        <a:lstStyle/>
        <a:p>
          <a:endParaRPr lang="it-IT"/>
        </a:p>
      </dgm:t>
    </dgm:pt>
    <dgm:pt modelId="{837B50A9-945D-4E4F-B0A6-DD12B754FFD5}">
      <dgm:prSet custRadScaleRad="108385" custRadScaleInc="26243"/>
      <dgm:spPr/>
      <dgm:t>
        <a:bodyPr/>
        <a:lstStyle/>
        <a:p>
          <a:endParaRPr lang="it-IT"/>
        </a:p>
      </dgm:t>
    </dgm:pt>
    <dgm:pt modelId="{A84F7273-789B-4558-B1C9-FAE5D7BD5B63}" type="parTrans" cxnId="{36A55741-AF1B-46B0-936C-6B3712900E51}">
      <dgm:prSet/>
      <dgm:spPr/>
      <dgm:t>
        <a:bodyPr/>
        <a:lstStyle/>
        <a:p>
          <a:endParaRPr lang="it-IT"/>
        </a:p>
      </dgm:t>
    </dgm:pt>
    <dgm:pt modelId="{59D551E4-2C4A-4B29-8226-77C34EE93512}" type="sibTrans" cxnId="{36A55741-AF1B-46B0-936C-6B3712900E51}">
      <dgm:prSet/>
      <dgm:spPr/>
      <dgm:t>
        <a:bodyPr/>
        <a:lstStyle/>
        <a:p>
          <a:endParaRPr lang="it-IT"/>
        </a:p>
      </dgm:t>
    </dgm:pt>
    <dgm:pt modelId="{8FDDEBB3-0E0E-4973-A528-B82138A96925}">
      <dgm:prSet/>
      <dgm:spPr/>
      <dgm:t>
        <a:bodyPr/>
        <a:lstStyle/>
        <a:p>
          <a:r>
            <a:rPr lang="hr-HR" noProof="0" dirty="0" smtClean="0"/>
            <a:t>Dugoročni ciljevi</a:t>
          </a:r>
        </a:p>
      </dgm:t>
    </dgm:pt>
    <dgm:pt modelId="{26A75F2C-A093-490B-B425-A582941FEFD1}" type="parTrans" cxnId="{92D52114-3E59-4101-96B7-2C54B0342152}">
      <dgm:prSet/>
      <dgm:spPr/>
      <dgm:t>
        <a:bodyPr/>
        <a:lstStyle/>
        <a:p>
          <a:endParaRPr lang="it-IT"/>
        </a:p>
      </dgm:t>
    </dgm:pt>
    <dgm:pt modelId="{443FEFB9-AC33-4F3D-8DEE-07EBE407B082}" type="sibTrans" cxnId="{92D52114-3E59-4101-96B7-2C54B0342152}">
      <dgm:prSet/>
      <dgm:spPr/>
      <dgm:t>
        <a:bodyPr/>
        <a:lstStyle/>
        <a:p>
          <a:endParaRPr lang="it-IT"/>
        </a:p>
      </dgm:t>
    </dgm:pt>
    <dgm:pt modelId="{F96F4F02-F781-4512-AAEF-90E37DF429F4}">
      <dgm:prSet/>
      <dgm:spPr/>
      <dgm:t>
        <a:bodyPr/>
        <a:lstStyle/>
        <a:p>
          <a:r>
            <a:rPr lang="hr-HR" i="1" noProof="0" dirty="0" smtClean="0"/>
            <a:t>Team Building </a:t>
          </a:r>
        </a:p>
      </dgm:t>
    </dgm:pt>
    <dgm:pt modelId="{709D50A7-4923-4AF6-BFD3-F2DE7A82E449}" type="parTrans" cxnId="{F3C7F5CA-6F38-4926-8415-845A1ACED9BB}">
      <dgm:prSet/>
      <dgm:spPr/>
      <dgm:t>
        <a:bodyPr/>
        <a:lstStyle/>
        <a:p>
          <a:endParaRPr lang="it-IT"/>
        </a:p>
      </dgm:t>
    </dgm:pt>
    <dgm:pt modelId="{9DDCF763-1F14-4204-B556-470ACBC34CE9}" type="sibTrans" cxnId="{F3C7F5CA-6F38-4926-8415-845A1ACED9BB}">
      <dgm:prSet/>
      <dgm:spPr/>
      <dgm:t>
        <a:bodyPr/>
        <a:lstStyle/>
        <a:p>
          <a:endParaRPr lang="it-IT"/>
        </a:p>
      </dgm:t>
    </dgm:pt>
    <dgm:pt modelId="{AC65C793-7D89-48D8-B41B-8E44E5AAE2F8}">
      <dgm:prSet phldrT="[Testo]"/>
      <dgm:spPr/>
      <dgm:t>
        <a:bodyPr/>
        <a:lstStyle/>
        <a:p>
          <a:r>
            <a:rPr lang="hr-HR" noProof="0" dirty="0" smtClean="0"/>
            <a:t>Analiza trenda</a:t>
          </a:r>
          <a:endParaRPr lang="hr-HR" noProof="0" dirty="0"/>
        </a:p>
      </dgm:t>
    </dgm:pt>
    <dgm:pt modelId="{411E0BD8-2F23-4D56-A2BC-29AF95CCAA59}" type="sibTrans" cxnId="{9ECBD6AF-AD3E-4AC5-BE51-FAA1072C72CD}">
      <dgm:prSet/>
      <dgm:spPr/>
      <dgm:t>
        <a:bodyPr/>
        <a:lstStyle/>
        <a:p>
          <a:endParaRPr lang="it-IT"/>
        </a:p>
      </dgm:t>
    </dgm:pt>
    <dgm:pt modelId="{D0C7C115-087A-4680-8E8F-376FC282D3A2}" type="parTrans" cxnId="{9ECBD6AF-AD3E-4AC5-BE51-FAA1072C72CD}">
      <dgm:prSet/>
      <dgm:spPr/>
      <dgm:t>
        <a:bodyPr/>
        <a:lstStyle/>
        <a:p>
          <a:endParaRPr lang="it-IT"/>
        </a:p>
      </dgm:t>
    </dgm:pt>
    <dgm:pt modelId="{E0A61D94-7F0F-4E79-8EFA-1E6E6FBCB88B}" type="pres">
      <dgm:prSet presAssocID="{ED6882DE-99DD-46B3-9ABC-99A38601B13A}" presName="Name0" presStyleCnt="0">
        <dgm:presLayoutVars>
          <dgm:chMax val="1"/>
          <dgm:dir/>
          <dgm:animLvl val="ctr"/>
          <dgm:resizeHandles val="exact"/>
        </dgm:presLayoutVars>
      </dgm:prSet>
      <dgm:spPr/>
      <dgm:t>
        <a:bodyPr/>
        <a:lstStyle/>
        <a:p>
          <a:endParaRPr lang="it-IT"/>
        </a:p>
      </dgm:t>
    </dgm:pt>
    <dgm:pt modelId="{862AC711-191E-42DA-89CE-73491A03E8E6}" type="pres">
      <dgm:prSet presAssocID="{7D80179F-11B2-445B-9D96-0294533324B6}" presName="centerShape" presStyleLbl="node0" presStyleIdx="0" presStyleCnt="1"/>
      <dgm:spPr/>
      <dgm:t>
        <a:bodyPr/>
        <a:lstStyle/>
        <a:p>
          <a:endParaRPr lang="it-IT"/>
        </a:p>
      </dgm:t>
    </dgm:pt>
    <dgm:pt modelId="{A907E6E4-82EA-4CDB-9CF1-3517108EA646}" type="pres">
      <dgm:prSet presAssocID="{44888012-A415-4B45-9934-94588307B828}" presName="parTrans" presStyleLbl="sibTrans2D1" presStyleIdx="0" presStyleCnt="8"/>
      <dgm:spPr/>
      <dgm:t>
        <a:bodyPr/>
        <a:lstStyle/>
        <a:p>
          <a:endParaRPr lang="it-IT"/>
        </a:p>
      </dgm:t>
    </dgm:pt>
    <dgm:pt modelId="{065453C2-162E-4EEF-907C-2F6E85512B0B}" type="pres">
      <dgm:prSet presAssocID="{44888012-A415-4B45-9934-94588307B828}" presName="connectorText" presStyleLbl="sibTrans2D1" presStyleIdx="0" presStyleCnt="8"/>
      <dgm:spPr/>
      <dgm:t>
        <a:bodyPr/>
        <a:lstStyle/>
        <a:p>
          <a:endParaRPr lang="it-IT"/>
        </a:p>
      </dgm:t>
    </dgm:pt>
    <dgm:pt modelId="{C94191ED-7645-42D2-82C8-F5541C165A4B}" type="pres">
      <dgm:prSet presAssocID="{6A3B8FCF-FC13-4B82-91FB-7BD2C7CA0AF5}" presName="node" presStyleLbl="node1" presStyleIdx="0" presStyleCnt="8">
        <dgm:presLayoutVars>
          <dgm:bulletEnabled val="1"/>
        </dgm:presLayoutVars>
      </dgm:prSet>
      <dgm:spPr/>
      <dgm:t>
        <a:bodyPr/>
        <a:lstStyle/>
        <a:p>
          <a:endParaRPr lang="it-IT"/>
        </a:p>
      </dgm:t>
    </dgm:pt>
    <dgm:pt modelId="{6833AD64-87C1-4494-81B7-008E408F8554}" type="pres">
      <dgm:prSet presAssocID="{86EE33CC-87BB-45A7-B7BA-E138A7D98A28}" presName="parTrans" presStyleLbl="sibTrans2D1" presStyleIdx="1" presStyleCnt="8"/>
      <dgm:spPr/>
      <dgm:t>
        <a:bodyPr/>
        <a:lstStyle/>
        <a:p>
          <a:endParaRPr lang="it-IT"/>
        </a:p>
      </dgm:t>
    </dgm:pt>
    <dgm:pt modelId="{CD076F6F-893D-40A7-A43F-04773E507E45}" type="pres">
      <dgm:prSet presAssocID="{86EE33CC-87BB-45A7-B7BA-E138A7D98A28}" presName="connectorText" presStyleLbl="sibTrans2D1" presStyleIdx="1" presStyleCnt="8"/>
      <dgm:spPr/>
      <dgm:t>
        <a:bodyPr/>
        <a:lstStyle/>
        <a:p>
          <a:endParaRPr lang="it-IT"/>
        </a:p>
      </dgm:t>
    </dgm:pt>
    <dgm:pt modelId="{C5524F38-3977-4BA2-A1C4-0D5AF472922E}" type="pres">
      <dgm:prSet presAssocID="{4A93F0D7-378C-4A21-8FF8-8789DF8380F2}" presName="node" presStyleLbl="node1" presStyleIdx="1" presStyleCnt="8" custRadScaleRad="108521" custRadScaleInc="11707">
        <dgm:presLayoutVars>
          <dgm:bulletEnabled val="1"/>
        </dgm:presLayoutVars>
      </dgm:prSet>
      <dgm:spPr/>
      <dgm:t>
        <a:bodyPr/>
        <a:lstStyle/>
        <a:p>
          <a:endParaRPr lang="it-IT"/>
        </a:p>
      </dgm:t>
    </dgm:pt>
    <dgm:pt modelId="{8666E750-3B3F-4716-B8B3-D42507A501EC}" type="pres">
      <dgm:prSet presAssocID="{850EB8BE-A8CA-456D-B4FF-7E0331928572}" presName="parTrans" presStyleLbl="sibTrans2D1" presStyleIdx="2" presStyleCnt="8"/>
      <dgm:spPr/>
      <dgm:t>
        <a:bodyPr/>
        <a:lstStyle/>
        <a:p>
          <a:endParaRPr lang="it-IT"/>
        </a:p>
      </dgm:t>
    </dgm:pt>
    <dgm:pt modelId="{9948E912-DA00-44E8-AB62-3BC53E55CACA}" type="pres">
      <dgm:prSet presAssocID="{850EB8BE-A8CA-456D-B4FF-7E0331928572}" presName="connectorText" presStyleLbl="sibTrans2D1" presStyleIdx="2" presStyleCnt="8"/>
      <dgm:spPr/>
      <dgm:t>
        <a:bodyPr/>
        <a:lstStyle/>
        <a:p>
          <a:endParaRPr lang="it-IT"/>
        </a:p>
      </dgm:t>
    </dgm:pt>
    <dgm:pt modelId="{388DB90E-352B-4881-A5D1-B9E117568E1A}" type="pres">
      <dgm:prSet presAssocID="{EA603CF4-ABA5-4989-94EC-2B981455DCB8}" presName="node" presStyleLbl="node1" presStyleIdx="2" presStyleCnt="8" custRadScaleRad="103808" custRadScaleInc="0">
        <dgm:presLayoutVars>
          <dgm:bulletEnabled val="1"/>
        </dgm:presLayoutVars>
      </dgm:prSet>
      <dgm:spPr/>
      <dgm:t>
        <a:bodyPr/>
        <a:lstStyle/>
        <a:p>
          <a:endParaRPr lang="it-IT"/>
        </a:p>
      </dgm:t>
    </dgm:pt>
    <dgm:pt modelId="{F1361991-30DA-4F67-B2E1-D51FDE8D6654}" type="pres">
      <dgm:prSet presAssocID="{26A75F2C-A093-490B-B425-A582941FEFD1}" presName="parTrans" presStyleLbl="sibTrans2D1" presStyleIdx="3" presStyleCnt="8"/>
      <dgm:spPr/>
      <dgm:t>
        <a:bodyPr/>
        <a:lstStyle/>
        <a:p>
          <a:endParaRPr lang="it-IT"/>
        </a:p>
      </dgm:t>
    </dgm:pt>
    <dgm:pt modelId="{6A6A41DF-A3BE-4AD2-9938-8A08998EEB25}" type="pres">
      <dgm:prSet presAssocID="{26A75F2C-A093-490B-B425-A582941FEFD1}" presName="connectorText" presStyleLbl="sibTrans2D1" presStyleIdx="3" presStyleCnt="8"/>
      <dgm:spPr/>
      <dgm:t>
        <a:bodyPr/>
        <a:lstStyle/>
        <a:p>
          <a:endParaRPr lang="it-IT"/>
        </a:p>
      </dgm:t>
    </dgm:pt>
    <dgm:pt modelId="{814F6006-600A-4A9B-866A-D1757011D43C}" type="pres">
      <dgm:prSet presAssocID="{8FDDEBB3-0E0E-4973-A528-B82138A96925}" presName="node" presStyleLbl="node1" presStyleIdx="3" presStyleCnt="8" custRadScaleRad="109484" custRadScaleInc="-6850">
        <dgm:presLayoutVars>
          <dgm:bulletEnabled val="1"/>
        </dgm:presLayoutVars>
      </dgm:prSet>
      <dgm:spPr/>
      <dgm:t>
        <a:bodyPr/>
        <a:lstStyle/>
        <a:p>
          <a:endParaRPr lang="it-IT"/>
        </a:p>
      </dgm:t>
    </dgm:pt>
    <dgm:pt modelId="{78B5BE97-CC26-4D9B-86F1-DCF1B30CBAAF}" type="pres">
      <dgm:prSet presAssocID="{709D50A7-4923-4AF6-BFD3-F2DE7A82E449}" presName="parTrans" presStyleLbl="sibTrans2D1" presStyleIdx="4" presStyleCnt="8"/>
      <dgm:spPr/>
      <dgm:t>
        <a:bodyPr/>
        <a:lstStyle/>
        <a:p>
          <a:endParaRPr lang="it-IT"/>
        </a:p>
      </dgm:t>
    </dgm:pt>
    <dgm:pt modelId="{2A04714D-6BF2-4885-910B-C0243D1B5B06}" type="pres">
      <dgm:prSet presAssocID="{709D50A7-4923-4AF6-BFD3-F2DE7A82E449}" presName="connectorText" presStyleLbl="sibTrans2D1" presStyleIdx="4" presStyleCnt="8"/>
      <dgm:spPr/>
      <dgm:t>
        <a:bodyPr/>
        <a:lstStyle/>
        <a:p>
          <a:endParaRPr lang="it-IT"/>
        </a:p>
      </dgm:t>
    </dgm:pt>
    <dgm:pt modelId="{B2E4CDEA-3B97-4D61-90B1-213D217D371A}" type="pres">
      <dgm:prSet presAssocID="{F96F4F02-F781-4512-AAEF-90E37DF429F4}" presName="node" presStyleLbl="node1" presStyleIdx="4" presStyleCnt="8" custRadScaleRad="101046" custRadScaleInc="-3318">
        <dgm:presLayoutVars>
          <dgm:bulletEnabled val="1"/>
        </dgm:presLayoutVars>
      </dgm:prSet>
      <dgm:spPr/>
      <dgm:t>
        <a:bodyPr/>
        <a:lstStyle/>
        <a:p>
          <a:endParaRPr lang="it-IT"/>
        </a:p>
      </dgm:t>
    </dgm:pt>
    <dgm:pt modelId="{21335A44-4AFC-4575-BF93-63E1ACEF72E6}" type="pres">
      <dgm:prSet presAssocID="{161F2F28-C28A-470F-8A63-8F7ADE08C56C}" presName="parTrans" presStyleLbl="sibTrans2D1" presStyleIdx="5" presStyleCnt="8"/>
      <dgm:spPr/>
      <dgm:t>
        <a:bodyPr/>
        <a:lstStyle/>
        <a:p>
          <a:endParaRPr lang="it-IT"/>
        </a:p>
      </dgm:t>
    </dgm:pt>
    <dgm:pt modelId="{93B4EA58-916A-4106-AB40-9B1C4E551826}" type="pres">
      <dgm:prSet presAssocID="{161F2F28-C28A-470F-8A63-8F7ADE08C56C}" presName="connectorText" presStyleLbl="sibTrans2D1" presStyleIdx="5" presStyleCnt="8"/>
      <dgm:spPr/>
      <dgm:t>
        <a:bodyPr/>
        <a:lstStyle/>
        <a:p>
          <a:endParaRPr lang="it-IT"/>
        </a:p>
      </dgm:t>
    </dgm:pt>
    <dgm:pt modelId="{95A66F22-83E5-4740-AFC7-24606DC71910}" type="pres">
      <dgm:prSet presAssocID="{5F6F57D9-8120-4A3F-95C3-9915C6A83471}" presName="node" presStyleLbl="node1" presStyleIdx="5" presStyleCnt="8" custScaleX="113474" custScaleY="87215">
        <dgm:presLayoutVars>
          <dgm:bulletEnabled val="1"/>
        </dgm:presLayoutVars>
      </dgm:prSet>
      <dgm:spPr/>
      <dgm:t>
        <a:bodyPr/>
        <a:lstStyle/>
        <a:p>
          <a:endParaRPr lang="it-IT"/>
        </a:p>
      </dgm:t>
    </dgm:pt>
    <dgm:pt modelId="{78DED076-4C6E-4525-A772-199C7A5C3934}" type="pres">
      <dgm:prSet presAssocID="{D0C7C115-087A-4680-8E8F-376FC282D3A2}" presName="parTrans" presStyleLbl="sibTrans2D1" presStyleIdx="6" presStyleCnt="8"/>
      <dgm:spPr/>
      <dgm:t>
        <a:bodyPr/>
        <a:lstStyle/>
        <a:p>
          <a:endParaRPr lang="it-IT"/>
        </a:p>
      </dgm:t>
    </dgm:pt>
    <dgm:pt modelId="{3850D8CF-0395-40D5-82E8-547FD21D9490}" type="pres">
      <dgm:prSet presAssocID="{D0C7C115-087A-4680-8E8F-376FC282D3A2}" presName="connectorText" presStyleLbl="sibTrans2D1" presStyleIdx="6" presStyleCnt="8"/>
      <dgm:spPr/>
      <dgm:t>
        <a:bodyPr/>
        <a:lstStyle/>
        <a:p>
          <a:endParaRPr lang="it-IT"/>
        </a:p>
      </dgm:t>
    </dgm:pt>
    <dgm:pt modelId="{87CD5C05-3841-47F8-9526-CB03C92947BB}" type="pres">
      <dgm:prSet presAssocID="{AC65C793-7D89-48D8-B41B-8E44E5AAE2F8}" presName="node" presStyleLbl="node1" presStyleIdx="6" presStyleCnt="8" custRadScaleRad="103662" custRadScaleInc="0">
        <dgm:presLayoutVars>
          <dgm:bulletEnabled val="1"/>
        </dgm:presLayoutVars>
      </dgm:prSet>
      <dgm:spPr/>
      <dgm:t>
        <a:bodyPr/>
        <a:lstStyle/>
        <a:p>
          <a:endParaRPr lang="it-IT"/>
        </a:p>
      </dgm:t>
    </dgm:pt>
    <dgm:pt modelId="{92BF859D-FFB7-42D3-AEFF-41DC0F38B3AC}" type="pres">
      <dgm:prSet presAssocID="{26D309DA-F1FE-4179-B1B7-9B4692A618F1}" presName="parTrans" presStyleLbl="sibTrans2D1" presStyleIdx="7" presStyleCnt="8"/>
      <dgm:spPr/>
      <dgm:t>
        <a:bodyPr/>
        <a:lstStyle/>
        <a:p>
          <a:endParaRPr lang="it-IT"/>
        </a:p>
      </dgm:t>
    </dgm:pt>
    <dgm:pt modelId="{203EC532-88D7-4B2F-9732-C8228922A54E}" type="pres">
      <dgm:prSet presAssocID="{26D309DA-F1FE-4179-B1B7-9B4692A618F1}" presName="connectorText" presStyleLbl="sibTrans2D1" presStyleIdx="7" presStyleCnt="8"/>
      <dgm:spPr/>
      <dgm:t>
        <a:bodyPr/>
        <a:lstStyle/>
        <a:p>
          <a:endParaRPr lang="it-IT"/>
        </a:p>
      </dgm:t>
    </dgm:pt>
    <dgm:pt modelId="{2E54A92D-401F-409C-86D4-C9DD5998FD00}" type="pres">
      <dgm:prSet presAssocID="{45BE1A05-9674-4617-BF22-A8C24983B56B}" presName="node" presStyleLbl="node1" presStyleIdx="7" presStyleCnt="8" custRadScaleRad="110381" custRadScaleInc="-13800">
        <dgm:presLayoutVars>
          <dgm:bulletEnabled val="1"/>
        </dgm:presLayoutVars>
      </dgm:prSet>
      <dgm:spPr/>
      <dgm:t>
        <a:bodyPr/>
        <a:lstStyle/>
        <a:p>
          <a:endParaRPr lang="it-IT"/>
        </a:p>
      </dgm:t>
    </dgm:pt>
  </dgm:ptLst>
  <dgm:cxnLst>
    <dgm:cxn modelId="{09ED7017-C7C4-481B-8658-AD7A4C8AFE8C}" srcId="{ED6882DE-99DD-46B3-9ABC-99A38601B13A}" destId="{A836C3EE-1A46-430B-A651-63038788D751}" srcOrd="3" destOrd="0" parTransId="{916EBAFB-539B-4151-A31A-56F902A8D184}" sibTransId="{A01174E6-0CB4-46FA-B323-CC857D1D2A5F}"/>
    <dgm:cxn modelId="{09E9DB7F-E9F4-44AC-ADEC-263FFAA0D10E}" type="presOf" srcId="{161F2F28-C28A-470F-8A63-8F7ADE08C56C}" destId="{21335A44-4AFC-4575-BF93-63E1ACEF72E6}" srcOrd="0" destOrd="0" presId="urn:microsoft.com/office/officeart/2005/8/layout/radial5"/>
    <dgm:cxn modelId="{C46F13E3-00A3-44F6-9A53-74948F871CEE}" srcId="{7D80179F-11B2-445B-9D96-0294533324B6}" destId="{EA603CF4-ABA5-4989-94EC-2B981455DCB8}" srcOrd="2" destOrd="0" parTransId="{850EB8BE-A8CA-456D-B4FF-7E0331928572}" sibTransId="{C79E08D4-6CB7-4E2A-B018-6B960A139574}"/>
    <dgm:cxn modelId="{024F8B26-0BE3-487D-B74F-E3F0D8193CF8}" type="presOf" srcId="{8FDDEBB3-0E0E-4973-A528-B82138A96925}" destId="{814F6006-600A-4A9B-866A-D1757011D43C}" srcOrd="0" destOrd="0" presId="urn:microsoft.com/office/officeart/2005/8/layout/radial5"/>
    <dgm:cxn modelId="{36A55741-AF1B-46B0-936C-6B3712900E51}" srcId="{ED6882DE-99DD-46B3-9ABC-99A38601B13A}" destId="{837B50A9-945D-4E4F-B0A6-DD12B754FFD5}" srcOrd="8" destOrd="0" parTransId="{A84F7273-789B-4558-B1C9-FAE5D7BD5B63}" sibTransId="{59D551E4-2C4A-4B29-8226-77C34EE93512}"/>
    <dgm:cxn modelId="{17E6B2DC-1A44-4477-9204-4AD77B1428A1}" type="presOf" srcId="{5F6F57D9-8120-4A3F-95C3-9915C6A83471}" destId="{95A66F22-83E5-4740-AFC7-24606DC71910}" srcOrd="0" destOrd="0" presId="urn:microsoft.com/office/officeart/2005/8/layout/radial5"/>
    <dgm:cxn modelId="{64F035AC-7BF8-4E58-9215-494D84B96BBD}" srcId="{ED6882DE-99DD-46B3-9ABC-99A38601B13A}" destId="{7D80179F-11B2-445B-9D96-0294533324B6}" srcOrd="0" destOrd="0" parTransId="{E1EC3798-2B35-42C8-B3A2-B03609AD8EAA}" sibTransId="{C359C47A-ACED-422C-9AB7-15701487C208}"/>
    <dgm:cxn modelId="{F43601EB-A472-4695-88E8-3FCEB0464957}" srcId="{7D80179F-11B2-445B-9D96-0294533324B6}" destId="{5F6F57D9-8120-4A3F-95C3-9915C6A83471}" srcOrd="5" destOrd="0" parTransId="{161F2F28-C28A-470F-8A63-8F7ADE08C56C}" sibTransId="{D503FB07-9786-4637-94F4-E22B36FAE862}"/>
    <dgm:cxn modelId="{F9B6DE82-6450-461D-8162-B60807B0A15F}" srcId="{ED6882DE-99DD-46B3-9ABC-99A38601B13A}" destId="{16192E21-AB28-43CB-9DBD-3CC85BEB25A5}" srcOrd="5" destOrd="0" parTransId="{E170D794-C42E-47A7-8117-FAD9713AC852}" sibTransId="{9FE00874-8B3B-462C-A555-761BAED2B8D3}"/>
    <dgm:cxn modelId="{5E49267D-0690-4FB8-A71B-6356A5016456}" type="presOf" srcId="{709D50A7-4923-4AF6-BFD3-F2DE7A82E449}" destId="{78B5BE97-CC26-4D9B-86F1-DCF1B30CBAAF}" srcOrd="0" destOrd="0" presId="urn:microsoft.com/office/officeart/2005/8/layout/radial5"/>
    <dgm:cxn modelId="{F2A13330-7819-4728-841F-A554360DCF82}" type="presOf" srcId="{86EE33CC-87BB-45A7-B7BA-E138A7D98A28}" destId="{CD076F6F-893D-40A7-A43F-04773E507E45}" srcOrd="1" destOrd="0" presId="urn:microsoft.com/office/officeart/2005/8/layout/radial5"/>
    <dgm:cxn modelId="{109C20F6-65C8-437A-BCA0-552A3175920C}" type="presOf" srcId="{6A3B8FCF-FC13-4B82-91FB-7BD2C7CA0AF5}" destId="{C94191ED-7645-42D2-82C8-F5541C165A4B}" srcOrd="0" destOrd="0" presId="urn:microsoft.com/office/officeart/2005/8/layout/radial5"/>
    <dgm:cxn modelId="{A276BA89-A241-4CAB-8CA0-3F02003A79A6}" type="presOf" srcId="{44888012-A415-4B45-9934-94588307B828}" destId="{A907E6E4-82EA-4CDB-9CF1-3517108EA646}" srcOrd="0" destOrd="0" presId="urn:microsoft.com/office/officeart/2005/8/layout/radial5"/>
    <dgm:cxn modelId="{9ECBD6AF-AD3E-4AC5-BE51-FAA1072C72CD}" srcId="{7D80179F-11B2-445B-9D96-0294533324B6}" destId="{AC65C793-7D89-48D8-B41B-8E44E5AAE2F8}" srcOrd="6" destOrd="0" parTransId="{D0C7C115-087A-4680-8E8F-376FC282D3A2}" sibTransId="{411E0BD8-2F23-4D56-A2BC-29AF95CCAA59}"/>
    <dgm:cxn modelId="{FEC2BB7B-98FE-448A-9313-13C2CBED0008}" type="presOf" srcId="{7D80179F-11B2-445B-9D96-0294533324B6}" destId="{862AC711-191E-42DA-89CE-73491A03E8E6}" srcOrd="0" destOrd="0" presId="urn:microsoft.com/office/officeart/2005/8/layout/radial5"/>
    <dgm:cxn modelId="{56EA6C5C-69ED-4E1E-A7EF-FCD08BFE9A45}" type="presOf" srcId="{850EB8BE-A8CA-456D-B4FF-7E0331928572}" destId="{8666E750-3B3F-4716-B8B3-D42507A501EC}" srcOrd="0" destOrd="0" presId="urn:microsoft.com/office/officeart/2005/8/layout/radial5"/>
    <dgm:cxn modelId="{029CEE24-527B-4481-939C-A2B08A30E469}" type="presOf" srcId="{161F2F28-C28A-470F-8A63-8F7ADE08C56C}" destId="{93B4EA58-916A-4106-AB40-9B1C4E551826}" srcOrd="1" destOrd="0" presId="urn:microsoft.com/office/officeart/2005/8/layout/radial5"/>
    <dgm:cxn modelId="{75C31D7A-A83C-4172-BF0E-800FE1B7EC1C}" type="presOf" srcId="{850EB8BE-A8CA-456D-B4FF-7E0331928572}" destId="{9948E912-DA00-44E8-AB62-3BC53E55CACA}" srcOrd="1" destOrd="0" presId="urn:microsoft.com/office/officeart/2005/8/layout/radial5"/>
    <dgm:cxn modelId="{EFB49C9D-5030-4758-8297-0944A878A095}" type="presOf" srcId="{F96F4F02-F781-4512-AAEF-90E37DF429F4}" destId="{B2E4CDEA-3B97-4D61-90B1-213D217D371A}" srcOrd="0" destOrd="0" presId="urn:microsoft.com/office/officeart/2005/8/layout/radial5"/>
    <dgm:cxn modelId="{200415E4-710C-432F-AB9B-BE7556054F7C}" srcId="{ED6882DE-99DD-46B3-9ABC-99A38601B13A}" destId="{CF60A379-1EE6-4FD0-81E8-6ED60D9753D9}" srcOrd="2" destOrd="0" parTransId="{79948732-DB96-4BCC-9873-A5B6C5FD9E2C}" sibTransId="{87681991-7B50-42C1-B81C-09DB37620E24}"/>
    <dgm:cxn modelId="{0E8CF2B6-A16B-4209-A40D-735AF13A75BF}" srcId="{ED6882DE-99DD-46B3-9ABC-99A38601B13A}" destId="{79F5021E-0E2C-4ADC-828A-6FA640C648C5}" srcOrd="7" destOrd="0" parTransId="{96A8A132-591C-4C7F-86A2-3A06553A9661}" sibTransId="{FEDFB5F0-98BF-4F6B-BEA7-29306C88620C}"/>
    <dgm:cxn modelId="{2D420491-B67E-4428-B094-04148C781F69}" type="presOf" srcId="{26D309DA-F1FE-4179-B1B7-9B4692A618F1}" destId="{203EC532-88D7-4B2F-9732-C8228922A54E}" srcOrd="1" destOrd="0" presId="urn:microsoft.com/office/officeart/2005/8/layout/radial5"/>
    <dgm:cxn modelId="{EC48B459-D7F0-48C3-A28B-238327EF1166}" srcId="{7D80179F-11B2-445B-9D96-0294533324B6}" destId="{4A93F0D7-378C-4A21-8FF8-8789DF8380F2}" srcOrd="1" destOrd="0" parTransId="{86EE33CC-87BB-45A7-B7BA-E138A7D98A28}" sibTransId="{C7E94BC2-6E2A-4691-8B5A-419EF8338A95}"/>
    <dgm:cxn modelId="{41F69551-A46E-4C73-846F-339FC4C83DA0}" type="presOf" srcId="{44888012-A415-4B45-9934-94588307B828}" destId="{065453C2-162E-4EEF-907C-2F6E85512B0B}" srcOrd="1" destOrd="0" presId="urn:microsoft.com/office/officeart/2005/8/layout/radial5"/>
    <dgm:cxn modelId="{BA720760-1AA0-4716-9CBE-EBC03A6EF026}" type="presOf" srcId="{26D309DA-F1FE-4179-B1B7-9B4692A618F1}" destId="{92BF859D-FFB7-42D3-AEFF-41DC0F38B3AC}" srcOrd="0" destOrd="0" presId="urn:microsoft.com/office/officeart/2005/8/layout/radial5"/>
    <dgm:cxn modelId="{4B5E7F15-26CC-482A-80BC-6612BC985EDB}" srcId="{7D80179F-11B2-445B-9D96-0294533324B6}" destId="{45BE1A05-9674-4617-BF22-A8C24983B56B}" srcOrd="7" destOrd="0" parTransId="{26D309DA-F1FE-4179-B1B7-9B4692A618F1}" sibTransId="{D006AB66-56EE-4D44-909A-EF6FF73E7ED4}"/>
    <dgm:cxn modelId="{58E7D38D-9154-4213-9972-6EE99EF05F12}" srcId="{7D80179F-11B2-445B-9D96-0294533324B6}" destId="{6A3B8FCF-FC13-4B82-91FB-7BD2C7CA0AF5}" srcOrd="0" destOrd="0" parTransId="{44888012-A415-4B45-9934-94588307B828}" sibTransId="{16DCF3B8-A737-4C23-B75D-D0D177E8A0CA}"/>
    <dgm:cxn modelId="{614666B3-F0E7-463D-BC33-8316BBCF6DE6}" type="presOf" srcId="{86EE33CC-87BB-45A7-B7BA-E138A7D98A28}" destId="{6833AD64-87C1-4494-81B7-008E408F8554}" srcOrd="0" destOrd="0" presId="urn:microsoft.com/office/officeart/2005/8/layout/radial5"/>
    <dgm:cxn modelId="{59BF2337-697B-4706-99CC-0C69A54D52D8}" srcId="{ED6882DE-99DD-46B3-9ABC-99A38601B13A}" destId="{C05D4CB9-CCF4-40E6-8515-F1108813FD81}" srcOrd="1" destOrd="0" parTransId="{DEF0E593-5B0C-4B91-986A-5C775D26DA1B}" sibTransId="{53D7EA60-C9D0-4176-92FE-7A80F1638BE1}"/>
    <dgm:cxn modelId="{14A9C2E9-C527-444B-BF90-397701229587}" type="presOf" srcId="{709D50A7-4923-4AF6-BFD3-F2DE7A82E449}" destId="{2A04714D-6BF2-4885-910B-C0243D1B5B06}" srcOrd="1" destOrd="0" presId="urn:microsoft.com/office/officeart/2005/8/layout/radial5"/>
    <dgm:cxn modelId="{F3C7F5CA-6F38-4926-8415-845A1ACED9BB}" srcId="{7D80179F-11B2-445B-9D96-0294533324B6}" destId="{F96F4F02-F781-4512-AAEF-90E37DF429F4}" srcOrd="4" destOrd="0" parTransId="{709D50A7-4923-4AF6-BFD3-F2DE7A82E449}" sibTransId="{9DDCF763-1F14-4204-B556-470ACBC34CE9}"/>
    <dgm:cxn modelId="{92D52114-3E59-4101-96B7-2C54B0342152}" srcId="{7D80179F-11B2-445B-9D96-0294533324B6}" destId="{8FDDEBB3-0E0E-4973-A528-B82138A96925}" srcOrd="3" destOrd="0" parTransId="{26A75F2C-A093-490B-B425-A582941FEFD1}" sibTransId="{443FEFB9-AC33-4F3D-8DEE-07EBE407B082}"/>
    <dgm:cxn modelId="{2A6112EF-EA45-4485-AFB1-87BCA223F1D8}" type="presOf" srcId="{4A93F0D7-378C-4A21-8FF8-8789DF8380F2}" destId="{C5524F38-3977-4BA2-A1C4-0D5AF472922E}" srcOrd="0" destOrd="0" presId="urn:microsoft.com/office/officeart/2005/8/layout/radial5"/>
    <dgm:cxn modelId="{1D4D2B3B-EB03-4612-8680-089402FB015C}" type="presOf" srcId="{D0C7C115-087A-4680-8E8F-376FC282D3A2}" destId="{78DED076-4C6E-4525-A772-199C7A5C3934}" srcOrd="0" destOrd="0" presId="urn:microsoft.com/office/officeart/2005/8/layout/radial5"/>
    <dgm:cxn modelId="{A625096E-6413-41DE-9D79-12008C0039F7}" type="presOf" srcId="{ED6882DE-99DD-46B3-9ABC-99A38601B13A}" destId="{E0A61D94-7F0F-4E79-8EFA-1E6E6FBCB88B}" srcOrd="0" destOrd="0" presId="urn:microsoft.com/office/officeart/2005/8/layout/radial5"/>
    <dgm:cxn modelId="{3852706C-9215-4A72-BBEF-1F85B369D083}" type="presOf" srcId="{26A75F2C-A093-490B-B425-A582941FEFD1}" destId="{F1361991-30DA-4F67-B2E1-D51FDE8D6654}" srcOrd="0" destOrd="0" presId="urn:microsoft.com/office/officeart/2005/8/layout/radial5"/>
    <dgm:cxn modelId="{39A7199C-3849-46C0-B23C-60F90E721CE9}" type="presOf" srcId="{26A75F2C-A093-490B-B425-A582941FEFD1}" destId="{6A6A41DF-A3BE-4AD2-9938-8A08998EEB25}" srcOrd="1" destOrd="0" presId="urn:microsoft.com/office/officeart/2005/8/layout/radial5"/>
    <dgm:cxn modelId="{57B7DBEF-EE82-4207-8DAB-E2FC501FA5A4}" type="presOf" srcId="{AC65C793-7D89-48D8-B41B-8E44E5AAE2F8}" destId="{87CD5C05-3841-47F8-9526-CB03C92947BB}" srcOrd="0" destOrd="0" presId="urn:microsoft.com/office/officeart/2005/8/layout/radial5"/>
    <dgm:cxn modelId="{6582BD02-F939-4540-8FEB-518037D473B7}" type="presOf" srcId="{EA603CF4-ABA5-4989-94EC-2B981455DCB8}" destId="{388DB90E-352B-4881-A5D1-B9E117568E1A}" srcOrd="0" destOrd="0" presId="urn:microsoft.com/office/officeart/2005/8/layout/radial5"/>
    <dgm:cxn modelId="{CCD56E90-A2EA-42A6-A1FE-2040BA1AF96F}" srcId="{ED6882DE-99DD-46B3-9ABC-99A38601B13A}" destId="{24F5BAEF-66A2-4D58-988E-18BB296568EF}" srcOrd="6" destOrd="0" parTransId="{73F96908-872B-43F7-B5E0-56DAA5CE56BF}" sibTransId="{32A9DC30-B39D-4073-AA17-C62FB7649825}"/>
    <dgm:cxn modelId="{961F4CFC-7BCD-4F52-BE9F-3B52986FA503}" type="presOf" srcId="{45BE1A05-9674-4617-BF22-A8C24983B56B}" destId="{2E54A92D-401F-409C-86D4-C9DD5998FD00}" srcOrd="0" destOrd="0" presId="urn:microsoft.com/office/officeart/2005/8/layout/radial5"/>
    <dgm:cxn modelId="{1726B7E9-0A2D-4E26-9915-B88D91D1D5FA}" type="presOf" srcId="{D0C7C115-087A-4680-8E8F-376FC282D3A2}" destId="{3850D8CF-0395-40D5-82E8-547FD21D9490}" srcOrd="1" destOrd="0" presId="urn:microsoft.com/office/officeart/2005/8/layout/radial5"/>
    <dgm:cxn modelId="{17E0C87C-3CC9-4503-9C5E-2A3FB1D16093}" srcId="{ED6882DE-99DD-46B3-9ABC-99A38601B13A}" destId="{56ED21DF-8BF4-4F50-B650-311D1B31164C}" srcOrd="4" destOrd="0" parTransId="{DAD41145-E6D1-4ECD-A5C4-8F8BC03BAD84}" sibTransId="{B2C823D8-5128-48AF-9F09-AA78F8F49008}"/>
    <dgm:cxn modelId="{E37538DC-9C23-4982-8716-E61E98CAEE84}" type="presParOf" srcId="{E0A61D94-7F0F-4E79-8EFA-1E6E6FBCB88B}" destId="{862AC711-191E-42DA-89CE-73491A03E8E6}" srcOrd="0" destOrd="0" presId="urn:microsoft.com/office/officeart/2005/8/layout/radial5"/>
    <dgm:cxn modelId="{4758DB91-3126-4F8B-8C40-BD4AF9D2C573}" type="presParOf" srcId="{E0A61D94-7F0F-4E79-8EFA-1E6E6FBCB88B}" destId="{A907E6E4-82EA-4CDB-9CF1-3517108EA646}" srcOrd="1" destOrd="0" presId="urn:microsoft.com/office/officeart/2005/8/layout/radial5"/>
    <dgm:cxn modelId="{D3E920D6-B22F-4560-966E-9FC196135BEB}" type="presParOf" srcId="{A907E6E4-82EA-4CDB-9CF1-3517108EA646}" destId="{065453C2-162E-4EEF-907C-2F6E85512B0B}" srcOrd="0" destOrd="0" presId="urn:microsoft.com/office/officeart/2005/8/layout/radial5"/>
    <dgm:cxn modelId="{8DE61BC6-D933-40DF-A60B-210C245F549C}" type="presParOf" srcId="{E0A61D94-7F0F-4E79-8EFA-1E6E6FBCB88B}" destId="{C94191ED-7645-42D2-82C8-F5541C165A4B}" srcOrd="2" destOrd="0" presId="urn:microsoft.com/office/officeart/2005/8/layout/radial5"/>
    <dgm:cxn modelId="{A2DC2CCD-ED80-4B68-A974-712D74F4AB93}" type="presParOf" srcId="{E0A61D94-7F0F-4E79-8EFA-1E6E6FBCB88B}" destId="{6833AD64-87C1-4494-81B7-008E408F8554}" srcOrd="3" destOrd="0" presId="urn:microsoft.com/office/officeart/2005/8/layout/radial5"/>
    <dgm:cxn modelId="{DCA35E52-4EDD-4F0A-A31D-790CBE3BE7FB}" type="presParOf" srcId="{6833AD64-87C1-4494-81B7-008E408F8554}" destId="{CD076F6F-893D-40A7-A43F-04773E507E45}" srcOrd="0" destOrd="0" presId="urn:microsoft.com/office/officeart/2005/8/layout/radial5"/>
    <dgm:cxn modelId="{46C1ABB6-9D50-4D4D-8EDB-5014AE6E5A9C}" type="presParOf" srcId="{E0A61D94-7F0F-4E79-8EFA-1E6E6FBCB88B}" destId="{C5524F38-3977-4BA2-A1C4-0D5AF472922E}" srcOrd="4" destOrd="0" presId="urn:microsoft.com/office/officeart/2005/8/layout/radial5"/>
    <dgm:cxn modelId="{EC6C3A12-8FAE-4A13-BC86-0B7597107A4A}" type="presParOf" srcId="{E0A61D94-7F0F-4E79-8EFA-1E6E6FBCB88B}" destId="{8666E750-3B3F-4716-B8B3-D42507A501EC}" srcOrd="5" destOrd="0" presId="urn:microsoft.com/office/officeart/2005/8/layout/radial5"/>
    <dgm:cxn modelId="{D8AAAFDA-3641-4327-A318-70BAC9C71B8A}" type="presParOf" srcId="{8666E750-3B3F-4716-B8B3-D42507A501EC}" destId="{9948E912-DA00-44E8-AB62-3BC53E55CACA}" srcOrd="0" destOrd="0" presId="urn:microsoft.com/office/officeart/2005/8/layout/radial5"/>
    <dgm:cxn modelId="{FD8485A0-A901-41AB-8A0D-6618E3B3454F}" type="presParOf" srcId="{E0A61D94-7F0F-4E79-8EFA-1E6E6FBCB88B}" destId="{388DB90E-352B-4881-A5D1-B9E117568E1A}" srcOrd="6" destOrd="0" presId="urn:microsoft.com/office/officeart/2005/8/layout/radial5"/>
    <dgm:cxn modelId="{A9502637-43B9-4227-BE16-EFEA8F7836F3}" type="presParOf" srcId="{E0A61D94-7F0F-4E79-8EFA-1E6E6FBCB88B}" destId="{F1361991-30DA-4F67-B2E1-D51FDE8D6654}" srcOrd="7" destOrd="0" presId="urn:microsoft.com/office/officeart/2005/8/layout/radial5"/>
    <dgm:cxn modelId="{4D8F7747-B66B-48FA-B74C-1D3A010B79B7}" type="presParOf" srcId="{F1361991-30DA-4F67-B2E1-D51FDE8D6654}" destId="{6A6A41DF-A3BE-4AD2-9938-8A08998EEB25}" srcOrd="0" destOrd="0" presId="urn:microsoft.com/office/officeart/2005/8/layout/radial5"/>
    <dgm:cxn modelId="{7F53EAD6-59E8-4FF1-9B55-ACCC68461300}" type="presParOf" srcId="{E0A61D94-7F0F-4E79-8EFA-1E6E6FBCB88B}" destId="{814F6006-600A-4A9B-866A-D1757011D43C}" srcOrd="8" destOrd="0" presId="urn:microsoft.com/office/officeart/2005/8/layout/radial5"/>
    <dgm:cxn modelId="{05036AA7-7BD1-45B9-8052-A3182B2FDCAD}" type="presParOf" srcId="{E0A61D94-7F0F-4E79-8EFA-1E6E6FBCB88B}" destId="{78B5BE97-CC26-4D9B-86F1-DCF1B30CBAAF}" srcOrd="9" destOrd="0" presId="urn:microsoft.com/office/officeart/2005/8/layout/radial5"/>
    <dgm:cxn modelId="{12CA34C7-BA7A-4685-A5E2-32B3BF3B6944}" type="presParOf" srcId="{78B5BE97-CC26-4D9B-86F1-DCF1B30CBAAF}" destId="{2A04714D-6BF2-4885-910B-C0243D1B5B06}" srcOrd="0" destOrd="0" presId="urn:microsoft.com/office/officeart/2005/8/layout/radial5"/>
    <dgm:cxn modelId="{8AD9F870-EE79-43D2-89FF-E2FCB64E7FA5}" type="presParOf" srcId="{E0A61D94-7F0F-4E79-8EFA-1E6E6FBCB88B}" destId="{B2E4CDEA-3B97-4D61-90B1-213D217D371A}" srcOrd="10" destOrd="0" presId="urn:microsoft.com/office/officeart/2005/8/layout/radial5"/>
    <dgm:cxn modelId="{26056648-80BA-4794-80FB-5F595F642E65}" type="presParOf" srcId="{E0A61D94-7F0F-4E79-8EFA-1E6E6FBCB88B}" destId="{21335A44-4AFC-4575-BF93-63E1ACEF72E6}" srcOrd="11" destOrd="0" presId="urn:microsoft.com/office/officeart/2005/8/layout/radial5"/>
    <dgm:cxn modelId="{4919FD93-9285-42B8-9E57-DB9552078905}" type="presParOf" srcId="{21335A44-4AFC-4575-BF93-63E1ACEF72E6}" destId="{93B4EA58-916A-4106-AB40-9B1C4E551826}" srcOrd="0" destOrd="0" presId="urn:microsoft.com/office/officeart/2005/8/layout/radial5"/>
    <dgm:cxn modelId="{9235CC19-58FC-4A01-8743-E9198C237C45}" type="presParOf" srcId="{E0A61D94-7F0F-4E79-8EFA-1E6E6FBCB88B}" destId="{95A66F22-83E5-4740-AFC7-24606DC71910}" srcOrd="12" destOrd="0" presId="urn:microsoft.com/office/officeart/2005/8/layout/radial5"/>
    <dgm:cxn modelId="{04DB209B-0BD3-4F06-9E69-6D91125BCFE6}" type="presParOf" srcId="{E0A61D94-7F0F-4E79-8EFA-1E6E6FBCB88B}" destId="{78DED076-4C6E-4525-A772-199C7A5C3934}" srcOrd="13" destOrd="0" presId="urn:microsoft.com/office/officeart/2005/8/layout/radial5"/>
    <dgm:cxn modelId="{0D03B6B1-5D96-40FF-B90D-AD1D1584EADA}" type="presParOf" srcId="{78DED076-4C6E-4525-A772-199C7A5C3934}" destId="{3850D8CF-0395-40D5-82E8-547FD21D9490}" srcOrd="0" destOrd="0" presId="urn:microsoft.com/office/officeart/2005/8/layout/radial5"/>
    <dgm:cxn modelId="{A2C9888F-2338-4B32-A0A1-8D6644919815}" type="presParOf" srcId="{E0A61D94-7F0F-4E79-8EFA-1E6E6FBCB88B}" destId="{87CD5C05-3841-47F8-9526-CB03C92947BB}" srcOrd="14" destOrd="0" presId="urn:microsoft.com/office/officeart/2005/8/layout/radial5"/>
    <dgm:cxn modelId="{46C23648-5460-4F86-98FE-F5EA7D92BFCE}" type="presParOf" srcId="{E0A61D94-7F0F-4E79-8EFA-1E6E6FBCB88B}" destId="{92BF859D-FFB7-42D3-AEFF-41DC0F38B3AC}" srcOrd="15" destOrd="0" presId="urn:microsoft.com/office/officeart/2005/8/layout/radial5"/>
    <dgm:cxn modelId="{138740A7-CCA7-4DAA-991E-67828E90E4D9}" type="presParOf" srcId="{92BF859D-FFB7-42D3-AEFF-41DC0F38B3AC}" destId="{203EC532-88D7-4B2F-9732-C8228922A54E}" srcOrd="0" destOrd="0" presId="urn:microsoft.com/office/officeart/2005/8/layout/radial5"/>
    <dgm:cxn modelId="{62E72D37-B5DE-4649-9E26-99CEC19ECC73}" type="presParOf" srcId="{E0A61D94-7F0F-4E79-8EFA-1E6E6FBCB88B}" destId="{2E54A92D-401F-409C-86D4-C9DD5998FD00}" srcOrd="16" destOrd="0" presId="urn:microsoft.com/office/officeart/2005/8/layout/radial5"/>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1772EEB-CFCC-4620-A07A-1361BFC48F8B}"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it-IT"/>
        </a:p>
      </dgm:t>
    </dgm:pt>
    <dgm:pt modelId="{9387CE56-F64B-4776-B583-3C71CCAB7840}">
      <dgm:prSet custT="1"/>
      <dgm:spPr/>
      <dgm:t>
        <a:bodyPr/>
        <a:lstStyle/>
        <a:p>
          <a:pPr rtl="0"/>
          <a:r>
            <a:rPr lang="hr-HR" sz="1800" noProof="0" dirty="0" smtClean="0">
              <a:latin typeface="Arial" panose="020B0604020202020204" pitchFamily="34" charset="0"/>
              <a:cs typeface="Arial" panose="020B0604020202020204" pitchFamily="34" charset="0"/>
            </a:rPr>
            <a:t>Izraditi preliminarni poslovni plan koji uzima u obzir troškove nabave i isporuke</a:t>
          </a:r>
          <a:endParaRPr lang="hr-HR" sz="1800" noProof="0" dirty="0">
            <a:latin typeface="Arial" panose="020B0604020202020204" pitchFamily="34" charset="0"/>
            <a:cs typeface="Arial" panose="020B0604020202020204" pitchFamily="34" charset="0"/>
          </a:endParaRPr>
        </a:p>
      </dgm:t>
    </dgm:pt>
    <dgm:pt modelId="{96CCA0BB-D64B-4A2E-9672-B3092C60B14A}" type="parTrans" cxnId="{D21E6B1C-9610-4981-9212-85F2A3FD119E}">
      <dgm:prSet/>
      <dgm:spPr/>
      <dgm:t>
        <a:bodyPr/>
        <a:lstStyle/>
        <a:p>
          <a:endParaRPr lang="it-IT"/>
        </a:p>
      </dgm:t>
    </dgm:pt>
    <dgm:pt modelId="{4FD6BD31-4F8D-4DFA-8634-7CB7F5F33023}" type="sibTrans" cxnId="{D21E6B1C-9610-4981-9212-85F2A3FD119E}">
      <dgm:prSet/>
      <dgm:spPr/>
      <dgm:t>
        <a:bodyPr/>
        <a:lstStyle/>
        <a:p>
          <a:endParaRPr lang="it-IT"/>
        </a:p>
      </dgm:t>
    </dgm:pt>
    <dgm:pt modelId="{56708371-3F40-4209-BCB9-09F3055F02B4}">
      <dgm:prSet custT="1"/>
      <dgm:spPr/>
      <dgm:t>
        <a:bodyPr/>
        <a:lstStyle/>
        <a:p>
          <a:r>
            <a:rPr lang="hr-HR" sz="1800" dirty="0" smtClean="0">
              <a:latin typeface="Arial" panose="020B0604020202020204" pitchFamily="34" charset="0"/>
              <a:cs typeface="Arial" panose="020B0604020202020204" pitchFamily="34" charset="0"/>
            </a:rPr>
            <a:t>Utvrditi nezadovoljene potrebe tržišta ili želje kupaca</a:t>
          </a:r>
          <a:endParaRPr lang="it-IT" sz="1800" dirty="0">
            <a:latin typeface="Arial" panose="020B0604020202020204" pitchFamily="34" charset="0"/>
            <a:cs typeface="Arial" panose="020B0604020202020204" pitchFamily="34" charset="0"/>
          </a:endParaRPr>
        </a:p>
      </dgm:t>
    </dgm:pt>
    <dgm:pt modelId="{77827862-DBA2-4EC3-AA19-E845F152FE5C}" type="parTrans" cxnId="{44D513C5-B23A-46C0-AD64-65E0548DA688}">
      <dgm:prSet/>
      <dgm:spPr/>
      <dgm:t>
        <a:bodyPr/>
        <a:lstStyle/>
        <a:p>
          <a:endParaRPr lang="it-IT"/>
        </a:p>
      </dgm:t>
    </dgm:pt>
    <dgm:pt modelId="{8DC62A95-98D6-4C9D-827C-53297F9F553D}" type="sibTrans" cxnId="{44D513C5-B23A-46C0-AD64-65E0548DA688}">
      <dgm:prSet/>
      <dgm:spPr/>
      <dgm:t>
        <a:bodyPr/>
        <a:lstStyle/>
        <a:p>
          <a:endParaRPr lang="it-IT"/>
        </a:p>
      </dgm:t>
    </dgm:pt>
    <dgm:pt modelId="{A5352C68-5216-424D-BC03-3528A811F528}">
      <dgm:prSet custT="1"/>
      <dgm:spPr/>
      <dgm:t>
        <a:bodyPr/>
        <a:lstStyle/>
        <a:p>
          <a:r>
            <a:rPr lang="hr-HR" sz="1800" dirty="0" smtClean="0">
              <a:latin typeface="Arial" panose="020B0604020202020204" pitchFamily="34" charset="0"/>
              <a:cs typeface="Arial" panose="020B0604020202020204" pitchFamily="34" charset="0"/>
            </a:rPr>
            <a:t>Razmisliti kako zadovoljiti tu potrebu ili želju</a:t>
          </a:r>
          <a:endParaRPr lang="it-IT" sz="1800" dirty="0">
            <a:latin typeface="Arial" panose="020B0604020202020204" pitchFamily="34" charset="0"/>
            <a:cs typeface="Arial" panose="020B0604020202020204" pitchFamily="34" charset="0"/>
          </a:endParaRPr>
        </a:p>
      </dgm:t>
    </dgm:pt>
    <dgm:pt modelId="{5EB32114-DE3D-4139-A3B0-DE638F249068}" type="parTrans" cxnId="{D8AC642E-B1A9-4778-B3FD-62DD6E50A6F0}">
      <dgm:prSet/>
      <dgm:spPr/>
      <dgm:t>
        <a:bodyPr/>
        <a:lstStyle/>
        <a:p>
          <a:endParaRPr lang="it-IT"/>
        </a:p>
      </dgm:t>
    </dgm:pt>
    <dgm:pt modelId="{6865ED53-393A-4408-AA00-74129B5F49E5}" type="sibTrans" cxnId="{D8AC642E-B1A9-4778-B3FD-62DD6E50A6F0}">
      <dgm:prSet/>
      <dgm:spPr/>
      <dgm:t>
        <a:bodyPr/>
        <a:lstStyle/>
        <a:p>
          <a:endParaRPr lang="it-IT"/>
        </a:p>
      </dgm:t>
    </dgm:pt>
    <dgm:pt modelId="{E484E64E-1F2D-43E7-987A-1C1B726CAB9A}">
      <dgm:prSet custT="1"/>
      <dgm:spPr/>
      <dgm:t>
        <a:bodyPr/>
        <a:lstStyle/>
        <a:p>
          <a:r>
            <a:rPr lang="hr-HR" sz="1800" dirty="0" smtClean="0">
              <a:latin typeface="Arial" panose="020B0604020202020204" pitchFamily="34" charset="0"/>
              <a:cs typeface="Arial" panose="020B0604020202020204" pitchFamily="34" charset="0"/>
            </a:rPr>
            <a:t>Definirati koji su resursi potrebni za stvaranje proizvoda ili usluge</a:t>
          </a:r>
          <a:endParaRPr lang="it-IT" sz="1800" dirty="0">
            <a:latin typeface="Arial" panose="020B0604020202020204" pitchFamily="34" charset="0"/>
            <a:cs typeface="Arial" panose="020B0604020202020204" pitchFamily="34" charset="0"/>
          </a:endParaRPr>
        </a:p>
      </dgm:t>
    </dgm:pt>
    <dgm:pt modelId="{4404FF24-48B0-4F23-88E4-7D62F77CED00}" type="parTrans" cxnId="{0B8D5BF4-4A6A-4D4C-ABAA-891A329352DC}">
      <dgm:prSet/>
      <dgm:spPr/>
      <dgm:t>
        <a:bodyPr/>
        <a:lstStyle/>
        <a:p>
          <a:endParaRPr lang="it-IT"/>
        </a:p>
      </dgm:t>
    </dgm:pt>
    <dgm:pt modelId="{F3F20BEC-3DC8-4843-9AE1-98E3F316C15A}" type="sibTrans" cxnId="{0B8D5BF4-4A6A-4D4C-ABAA-891A329352DC}">
      <dgm:prSet/>
      <dgm:spPr/>
      <dgm:t>
        <a:bodyPr/>
        <a:lstStyle/>
        <a:p>
          <a:endParaRPr lang="it-IT"/>
        </a:p>
      </dgm:t>
    </dgm:pt>
    <dgm:pt modelId="{8B6680EF-AA06-40B1-B157-1D13CF8C14E4}">
      <dgm:prSet custT="1"/>
      <dgm:spPr/>
      <dgm:t>
        <a:bodyPr/>
        <a:lstStyle/>
        <a:p>
          <a:pPr rtl="0"/>
          <a:r>
            <a:rPr lang="hr-HR" sz="1800" dirty="0" smtClean="0">
              <a:latin typeface="Arial" panose="020B0604020202020204" pitchFamily="34" charset="0"/>
              <a:cs typeface="Arial" panose="020B0604020202020204" pitchFamily="34" charset="0"/>
            </a:rPr>
            <a:t>Ponoviti postupak stvaranja vrijednosti, isporuke i plaćanja kako bi se održalo održivo poslovanje</a:t>
          </a:r>
          <a:endParaRPr lang="it-IT" sz="1800" dirty="0">
            <a:latin typeface="Arial" panose="020B0604020202020204" pitchFamily="34" charset="0"/>
            <a:cs typeface="Arial" panose="020B0604020202020204" pitchFamily="34" charset="0"/>
          </a:endParaRPr>
        </a:p>
      </dgm:t>
    </dgm:pt>
    <dgm:pt modelId="{A909902D-9B92-45D9-A1CF-465AA2AABDB1}" type="parTrans" cxnId="{0977E563-B912-4F5D-AA85-A25D793E73CE}">
      <dgm:prSet/>
      <dgm:spPr/>
      <dgm:t>
        <a:bodyPr/>
        <a:lstStyle/>
        <a:p>
          <a:endParaRPr lang="it-IT"/>
        </a:p>
      </dgm:t>
    </dgm:pt>
    <dgm:pt modelId="{6662D7DA-9BCD-4109-9DFD-AF2760FE94DA}" type="sibTrans" cxnId="{0977E563-B912-4F5D-AA85-A25D793E73CE}">
      <dgm:prSet/>
      <dgm:spPr/>
      <dgm:t>
        <a:bodyPr/>
        <a:lstStyle/>
        <a:p>
          <a:endParaRPr lang="it-IT"/>
        </a:p>
      </dgm:t>
    </dgm:pt>
    <dgm:pt modelId="{8F0286B4-6D08-4177-B212-ABE7588F8B38}" type="pres">
      <dgm:prSet presAssocID="{A1772EEB-CFCC-4620-A07A-1361BFC48F8B}" presName="Name0" presStyleCnt="0">
        <dgm:presLayoutVars>
          <dgm:dir/>
          <dgm:animLvl val="lvl"/>
          <dgm:resizeHandles val="exact"/>
        </dgm:presLayoutVars>
      </dgm:prSet>
      <dgm:spPr/>
      <dgm:t>
        <a:bodyPr/>
        <a:lstStyle/>
        <a:p>
          <a:endParaRPr lang="it-IT"/>
        </a:p>
      </dgm:t>
    </dgm:pt>
    <dgm:pt modelId="{C6701A90-DBB7-4FA2-B7C8-DE23B093B484}" type="pres">
      <dgm:prSet presAssocID="{8B6680EF-AA06-40B1-B157-1D13CF8C14E4}" presName="boxAndChildren" presStyleCnt="0"/>
      <dgm:spPr/>
    </dgm:pt>
    <dgm:pt modelId="{A42690C9-289A-4D11-8949-4F91261FB1D9}" type="pres">
      <dgm:prSet presAssocID="{8B6680EF-AA06-40B1-B157-1D13CF8C14E4}" presName="parentTextBox" presStyleLbl="node1" presStyleIdx="0" presStyleCnt="5"/>
      <dgm:spPr/>
      <dgm:t>
        <a:bodyPr/>
        <a:lstStyle/>
        <a:p>
          <a:endParaRPr lang="it-IT"/>
        </a:p>
      </dgm:t>
    </dgm:pt>
    <dgm:pt modelId="{3985FA3A-58A7-4F96-9D74-7C4809C3B39A}" type="pres">
      <dgm:prSet presAssocID="{4FD6BD31-4F8D-4DFA-8634-7CB7F5F33023}" presName="sp" presStyleCnt="0"/>
      <dgm:spPr/>
    </dgm:pt>
    <dgm:pt modelId="{94FD7417-616F-475A-B1E5-547C5D6892F8}" type="pres">
      <dgm:prSet presAssocID="{9387CE56-F64B-4776-B583-3C71CCAB7840}" presName="arrowAndChildren" presStyleCnt="0"/>
      <dgm:spPr/>
    </dgm:pt>
    <dgm:pt modelId="{3D6DF996-ECBB-4D88-BB5B-1F9F98F19FFC}" type="pres">
      <dgm:prSet presAssocID="{9387CE56-F64B-4776-B583-3C71CCAB7840}" presName="parentTextArrow" presStyleLbl="node1" presStyleIdx="1" presStyleCnt="5"/>
      <dgm:spPr/>
      <dgm:t>
        <a:bodyPr/>
        <a:lstStyle/>
        <a:p>
          <a:endParaRPr lang="it-IT"/>
        </a:p>
      </dgm:t>
    </dgm:pt>
    <dgm:pt modelId="{BFDEE76C-7AD5-4A09-82DF-7353B9C22AC7}" type="pres">
      <dgm:prSet presAssocID="{F3F20BEC-3DC8-4843-9AE1-98E3F316C15A}" presName="sp" presStyleCnt="0"/>
      <dgm:spPr/>
    </dgm:pt>
    <dgm:pt modelId="{127D8315-9EEB-4A90-89D9-460BD974FD4F}" type="pres">
      <dgm:prSet presAssocID="{E484E64E-1F2D-43E7-987A-1C1B726CAB9A}" presName="arrowAndChildren" presStyleCnt="0"/>
      <dgm:spPr/>
    </dgm:pt>
    <dgm:pt modelId="{06D265CC-D2CE-447F-B83F-DBDC0F737D41}" type="pres">
      <dgm:prSet presAssocID="{E484E64E-1F2D-43E7-987A-1C1B726CAB9A}" presName="parentTextArrow" presStyleLbl="node1" presStyleIdx="2" presStyleCnt="5"/>
      <dgm:spPr/>
      <dgm:t>
        <a:bodyPr/>
        <a:lstStyle/>
        <a:p>
          <a:endParaRPr lang="it-IT"/>
        </a:p>
      </dgm:t>
    </dgm:pt>
    <dgm:pt modelId="{3F441A1F-FA3D-4F5D-8048-FBAB1281BEDD}" type="pres">
      <dgm:prSet presAssocID="{6865ED53-393A-4408-AA00-74129B5F49E5}" presName="sp" presStyleCnt="0"/>
      <dgm:spPr/>
    </dgm:pt>
    <dgm:pt modelId="{5DCA9282-B53C-468D-95DF-EF7C77E2F5CB}" type="pres">
      <dgm:prSet presAssocID="{A5352C68-5216-424D-BC03-3528A811F528}" presName="arrowAndChildren" presStyleCnt="0"/>
      <dgm:spPr/>
    </dgm:pt>
    <dgm:pt modelId="{635BFDE4-4806-4506-AD3F-E471E2A1F3F4}" type="pres">
      <dgm:prSet presAssocID="{A5352C68-5216-424D-BC03-3528A811F528}" presName="parentTextArrow" presStyleLbl="node1" presStyleIdx="3" presStyleCnt="5"/>
      <dgm:spPr/>
      <dgm:t>
        <a:bodyPr/>
        <a:lstStyle/>
        <a:p>
          <a:endParaRPr lang="it-IT"/>
        </a:p>
      </dgm:t>
    </dgm:pt>
    <dgm:pt modelId="{E1AE1BC6-876A-4237-919E-256DC3A5B686}" type="pres">
      <dgm:prSet presAssocID="{8DC62A95-98D6-4C9D-827C-53297F9F553D}" presName="sp" presStyleCnt="0"/>
      <dgm:spPr/>
    </dgm:pt>
    <dgm:pt modelId="{EC02B922-8D27-43E8-BFE9-1A33BA4E08C4}" type="pres">
      <dgm:prSet presAssocID="{56708371-3F40-4209-BCB9-09F3055F02B4}" presName="arrowAndChildren" presStyleCnt="0"/>
      <dgm:spPr/>
    </dgm:pt>
    <dgm:pt modelId="{64FDF527-C49E-4297-8426-84277C632B3E}" type="pres">
      <dgm:prSet presAssocID="{56708371-3F40-4209-BCB9-09F3055F02B4}" presName="parentTextArrow" presStyleLbl="node1" presStyleIdx="4" presStyleCnt="5" custLinFactNeighborX="-368" custLinFactNeighborY="-1636"/>
      <dgm:spPr/>
      <dgm:t>
        <a:bodyPr/>
        <a:lstStyle/>
        <a:p>
          <a:endParaRPr lang="it-IT"/>
        </a:p>
      </dgm:t>
    </dgm:pt>
  </dgm:ptLst>
  <dgm:cxnLst>
    <dgm:cxn modelId="{0977E563-B912-4F5D-AA85-A25D793E73CE}" srcId="{A1772EEB-CFCC-4620-A07A-1361BFC48F8B}" destId="{8B6680EF-AA06-40B1-B157-1D13CF8C14E4}" srcOrd="4" destOrd="0" parTransId="{A909902D-9B92-45D9-A1CF-465AA2AABDB1}" sibTransId="{6662D7DA-9BCD-4109-9DFD-AF2760FE94DA}"/>
    <dgm:cxn modelId="{D8AC642E-B1A9-4778-B3FD-62DD6E50A6F0}" srcId="{A1772EEB-CFCC-4620-A07A-1361BFC48F8B}" destId="{A5352C68-5216-424D-BC03-3528A811F528}" srcOrd="1" destOrd="0" parTransId="{5EB32114-DE3D-4139-A3B0-DE638F249068}" sibTransId="{6865ED53-393A-4408-AA00-74129B5F49E5}"/>
    <dgm:cxn modelId="{6425FEE1-7F9E-4561-8EF7-1E6118B1ABD2}" type="presOf" srcId="{8B6680EF-AA06-40B1-B157-1D13CF8C14E4}" destId="{A42690C9-289A-4D11-8949-4F91261FB1D9}" srcOrd="0" destOrd="0" presId="urn:microsoft.com/office/officeart/2005/8/layout/process4"/>
    <dgm:cxn modelId="{D21E6B1C-9610-4981-9212-85F2A3FD119E}" srcId="{A1772EEB-CFCC-4620-A07A-1361BFC48F8B}" destId="{9387CE56-F64B-4776-B583-3C71CCAB7840}" srcOrd="3" destOrd="0" parTransId="{96CCA0BB-D64B-4A2E-9672-B3092C60B14A}" sibTransId="{4FD6BD31-4F8D-4DFA-8634-7CB7F5F33023}"/>
    <dgm:cxn modelId="{0B8D5BF4-4A6A-4D4C-ABAA-891A329352DC}" srcId="{A1772EEB-CFCC-4620-A07A-1361BFC48F8B}" destId="{E484E64E-1F2D-43E7-987A-1C1B726CAB9A}" srcOrd="2" destOrd="0" parTransId="{4404FF24-48B0-4F23-88E4-7D62F77CED00}" sibTransId="{F3F20BEC-3DC8-4843-9AE1-98E3F316C15A}"/>
    <dgm:cxn modelId="{B8F0419B-FE4D-43B4-8FAC-F55BC0CB3B05}" type="presOf" srcId="{9387CE56-F64B-4776-B583-3C71CCAB7840}" destId="{3D6DF996-ECBB-4D88-BB5B-1F9F98F19FFC}" srcOrd="0" destOrd="0" presId="urn:microsoft.com/office/officeart/2005/8/layout/process4"/>
    <dgm:cxn modelId="{46C43EBD-7B4C-49EF-9A14-6F574718E968}" type="presOf" srcId="{E484E64E-1F2D-43E7-987A-1C1B726CAB9A}" destId="{06D265CC-D2CE-447F-B83F-DBDC0F737D41}" srcOrd="0" destOrd="0" presId="urn:microsoft.com/office/officeart/2005/8/layout/process4"/>
    <dgm:cxn modelId="{9FE89318-31C5-4511-AB04-CA4F4B8CD6DD}" type="presOf" srcId="{A1772EEB-CFCC-4620-A07A-1361BFC48F8B}" destId="{8F0286B4-6D08-4177-B212-ABE7588F8B38}" srcOrd="0" destOrd="0" presId="urn:microsoft.com/office/officeart/2005/8/layout/process4"/>
    <dgm:cxn modelId="{44D513C5-B23A-46C0-AD64-65E0548DA688}" srcId="{A1772EEB-CFCC-4620-A07A-1361BFC48F8B}" destId="{56708371-3F40-4209-BCB9-09F3055F02B4}" srcOrd="0" destOrd="0" parTransId="{77827862-DBA2-4EC3-AA19-E845F152FE5C}" sibTransId="{8DC62A95-98D6-4C9D-827C-53297F9F553D}"/>
    <dgm:cxn modelId="{A86109ED-41D2-4DF9-8F40-5AE656FF9FFC}" type="presOf" srcId="{A5352C68-5216-424D-BC03-3528A811F528}" destId="{635BFDE4-4806-4506-AD3F-E471E2A1F3F4}" srcOrd="0" destOrd="0" presId="urn:microsoft.com/office/officeart/2005/8/layout/process4"/>
    <dgm:cxn modelId="{94C4CE24-7391-46F7-8732-04364D1079B2}" type="presOf" srcId="{56708371-3F40-4209-BCB9-09F3055F02B4}" destId="{64FDF527-C49E-4297-8426-84277C632B3E}" srcOrd="0" destOrd="0" presId="urn:microsoft.com/office/officeart/2005/8/layout/process4"/>
    <dgm:cxn modelId="{4111DAB3-6070-465B-A055-A6888D5F7935}" type="presParOf" srcId="{8F0286B4-6D08-4177-B212-ABE7588F8B38}" destId="{C6701A90-DBB7-4FA2-B7C8-DE23B093B484}" srcOrd="0" destOrd="0" presId="urn:microsoft.com/office/officeart/2005/8/layout/process4"/>
    <dgm:cxn modelId="{09E6511C-8FDD-4DF5-94BF-590842B5ED92}" type="presParOf" srcId="{C6701A90-DBB7-4FA2-B7C8-DE23B093B484}" destId="{A42690C9-289A-4D11-8949-4F91261FB1D9}" srcOrd="0" destOrd="0" presId="urn:microsoft.com/office/officeart/2005/8/layout/process4"/>
    <dgm:cxn modelId="{891EF9AB-0208-49D7-9E5A-F7E9A9313B16}" type="presParOf" srcId="{8F0286B4-6D08-4177-B212-ABE7588F8B38}" destId="{3985FA3A-58A7-4F96-9D74-7C4809C3B39A}" srcOrd="1" destOrd="0" presId="urn:microsoft.com/office/officeart/2005/8/layout/process4"/>
    <dgm:cxn modelId="{1C8BC7D6-FC43-498E-8464-EEC528DE7F3F}" type="presParOf" srcId="{8F0286B4-6D08-4177-B212-ABE7588F8B38}" destId="{94FD7417-616F-475A-B1E5-547C5D6892F8}" srcOrd="2" destOrd="0" presId="urn:microsoft.com/office/officeart/2005/8/layout/process4"/>
    <dgm:cxn modelId="{2D8DCF24-BB3C-4E57-A603-7B84A2C356DE}" type="presParOf" srcId="{94FD7417-616F-475A-B1E5-547C5D6892F8}" destId="{3D6DF996-ECBB-4D88-BB5B-1F9F98F19FFC}" srcOrd="0" destOrd="0" presId="urn:microsoft.com/office/officeart/2005/8/layout/process4"/>
    <dgm:cxn modelId="{004AA3D5-B9F5-4422-8F7D-C90A82C26BAA}" type="presParOf" srcId="{8F0286B4-6D08-4177-B212-ABE7588F8B38}" destId="{BFDEE76C-7AD5-4A09-82DF-7353B9C22AC7}" srcOrd="3" destOrd="0" presId="urn:microsoft.com/office/officeart/2005/8/layout/process4"/>
    <dgm:cxn modelId="{C383E7FE-0B2A-49ED-A381-4DE2B6ED4D13}" type="presParOf" srcId="{8F0286B4-6D08-4177-B212-ABE7588F8B38}" destId="{127D8315-9EEB-4A90-89D9-460BD974FD4F}" srcOrd="4" destOrd="0" presId="urn:microsoft.com/office/officeart/2005/8/layout/process4"/>
    <dgm:cxn modelId="{F486FB99-B47D-46BA-85F3-294D3A2D8A37}" type="presParOf" srcId="{127D8315-9EEB-4A90-89D9-460BD974FD4F}" destId="{06D265CC-D2CE-447F-B83F-DBDC0F737D41}" srcOrd="0" destOrd="0" presId="urn:microsoft.com/office/officeart/2005/8/layout/process4"/>
    <dgm:cxn modelId="{B5C5AB10-04DD-4791-94BA-EDEBFA237EA0}" type="presParOf" srcId="{8F0286B4-6D08-4177-B212-ABE7588F8B38}" destId="{3F441A1F-FA3D-4F5D-8048-FBAB1281BEDD}" srcOrd="5" destOrd="0" presId="urn:microsoft.com/office/officeart/2005/8/layout/process4"/>
    <dgm:cxn modelId="{6AF995EC-77CB-4CEC-8AB8-6E0A4A0B1789}" type="presParOf" srcId="{8F0286B4-6D08-4177-B212-ABE7588F8B38}" destId="{5DCA9282-B53C-468D-95DF-EF7C77E2F5CB}" srcOrd="6" destOrd="0" presId="urn:microsoft.com/office/officeart/2005/8/layout/process4"/>
    <dgm:cxn modelId="{EBB8B024-7B58-41BC-9B02-4457EE0FDF43}" type="presParOf" srcId="{5DCA9282-B53C-468D-95DF-EF7C77E2F5CB}" destId="{635BFDE4-4806-4506-AD3F-E471E2A1F3F4}" srcOrd="0" destOrd="0" presId="urn:microsoft.com/office/officeart/2005/8/layout/process4"/>
    <dgm:cxn modelId="{3B58A804-42CE-45A2-8F23-1CD615EC5D67}" type="presParOf" srcId="{8F0286B4-6D08-4177-B212-ABE7588F8B38}" destId="{E1AE1BC6-876A-4237-919E-256DC3A5B686}" srcOrd="7" destOrd="0" presId="urn:microsoft.com/office/officeart/2005/8/layout/process4"/>
    <dgm:cxn modelId="{4E0A907F-4DF3-48AE-96BA-2CCF1CA127D0}" type="presParOf" srcId="{8F0286B4-6D08-4177-B212-ABE7588F8B38}" destId="{EC02B922-8D27-43E8-BFE9-1A33BA4E08C4}" srcOrd="8" destOrd="0" presId="urn:microsoft.com/office/officeart/2005/8/layout/process4"/>
    <dgm:cxn modelId="{01052F8D-8B88-411D-9E04-03041AAD432B}" type="presParOf" srcId="{EC02B922-8D27-43E8-BFE9-1A33BA4E08C4}" destId="{64FDF527-C49E-4297-8426-84277C632B3E}" srcOrd="0" destOrd="0" presId="urn:microsoft.com/office/officeart/2005/8/layout/process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1772EEB-CFCC-4620-A07A-1361BFC48F8B}" type="doc">
      <dgm:prSet loTypeId="urn:microsoft.com/office/officeart/2005/8/layout/vList6" loCatId="process" qsTypeId="urn:microsoft.com/office/officeart/2005/8/quickstyle/simple1" qsCatId="simple" csTypeId="urn:microsoft.com/office/officeart/2005/8/colors/accent1_2" csCatId="accent1" phldr="1"/>
      <dgm:spPr/>
      <dgm:t>
        <a:bodyPr/>
        <a:lstStyle/>
        <a:p>
          <a:endParaRPr lang="it-IT"/>
        </a:p>
      </dgm:t>
    </dgm:pt>
    <dgm:pt modelId="{9387CE56-F64B-4776-B583-3C71CCAB7840}">
      <dgm:prSet custT="1"/>
      <dgm:spPr/>
      <dgm:t>
        <a:bodyPr/>
        <a:lstStyle/>
        <a:p>
          <a:pPr rtl="0"/>
          <a:r>
            <a:rPr lang="hr-HR" sz="1800" dirty="0" smtClean="0">
              <a:latin typeface="Arial" panose="020B0604020202020204" pitchFamily="34" charset="0"/>
              <a:cs typeface="Arial" panose="020B0604020202020204" pitchFamily="34" charset="0"/>
            </a:rPr>
            <a:t>Predložiti strategiju određivanja  cijena </a:t>
          </a:r>
          <a:endParaRPr lang="it-IT" sz="1800" dirty="0">
            <a:latin typeface="Arial" panose="020B0604020202020204" pitchFamily="34" charset="0"/>
            <a:cs typeface="Arial" panose="020B0604020202020204" pitchFamily="34" charset="0"/>
          </a:endParaRPr>
        </a:p>
      </dgm:t>
    </dgm:pt>
    <dgm:pt modelId="{96CCA0BB-D64B-4A2E-9672-B3092C60B14A}" type="parTrans" cxnId="{D21E6B1C-9610-4981-9212-85F2A3FD119E}">
      <dgm:prSet/>
      <dgm:spPr/>
      <dgm:t>
        <a:bodyPr/>
        <a:lstStyle/>
        <a:p>
          <a:endParaRPr lang="it-IT"/>
        </a:p>
      </dgm:t>
    </dgm:pt>
    <dgm:pt modelId="{4FD6BD31-4F8D-4DFA-8634-7CB7F5F33023}" type="sibTrans" cxnId="{D21E6B1C-9610-4981-9212-85F2A3FD119E}">
      <dgm:prSet/>
      <dgm:spPr/>
      <dgm:t>
        <a:bodyPr/>
        <a:lstStyle/>
        <a:p>
          <a:endParaRPr lang="it-IT"/>
        </a:p>
      </dgm:t>
    </dgm:pt>
    <dgm:pt modelId="{56708371-3F40-4209-BCB9-09F3055F02B4}">
      <dgm:prSet custT="1"/>
      <dgm:spPr/>
      <dgm:t>
        <a:bodyPr/>
        <a:lstStyle/>
        <a:p>
          <a:r>
            <a:rPr lang="pl-PL" sz="1800" dirty="0" smtClean="0">
              <a:latin typeface="Arial" panose="020B0604020202020204" pitchFamily="34" charset="0"/>
              <a:cs typeface="Arial" panose="020B0604020202020204" pitchFamily="34" charset="0"/>
            </a:rPr>
            <a:t>Odlučiti o strategiji ulaska na tržište</a:t>
          </a:r>
          <a:endParaRPr lang="it-IT" sz="1800" dirty="0">
            <a:latin typeface="Arial" panose="020B0604020202020204" pitchFamily="34" charset="0"/>
            <a:cs typeface="Arial" panose="020B0604020202020204" pitchFamily="34" charset="0"/>
          </a:endParaRPr>
        </a:p>
      </dgm:t>
    </dgm:pt>
    <dgm:pt modelId="{77827862-DBA2-4EC3-AA19-E845F152FE5C}" type="parTrans" cxnId="{44D513C5-B23A-46C0-AD64-65E0548DA688}">
      <dgm:prSet/>
      <dgm:spPr/>
      <dgm:t>
        <a:bodyPr/>
        <a:lstStyle/>
        <a:p>
          <a:endParaRPr lang="it-IT"/>
        </a:p>
      </dgm:t>
    </dgm:pt>
    <dgm:pt modelId="{8DC62A95-98D6-4C9D-827C-53297F9F553D}" type="sibTrans" cxnId="{44D513C5-B23A-46C0-AD64-65E0548DA688}">
      <dgm:prSet/>
      <dgm:spPr/>
      <dgm:t>
        <a:bodyPr/>
        <a:lstStyle/>
        <a:p>
          <a:endParaRPr lang="it-IT"/>
        </a:p>
      </dgm:t>
    </dgm:pt>
    <dgm:pt modelId="{A5352C68-5216-424D-BC03-3528A811F528}">
      <dgm:prSet custT="1"/>
      <dgm:spPr/>
      <dgm:t>
        <a:bodyPr/>
        <a:lstStyle/>
        <a:p>
          <a:r>
            <a:rPr lang="hr-HR" sz="1800" dirty="0" smtClean="0">
              <a:latin typeface="Arial" panose="020B0604020202020204" pitchFamily="34" charset="0"/>
              <a:cs typeface="Arial" panose="020B0604020202020204" pitchFamily="34" charset="0"/>
            </a:rPr>
            <a:t>Zapitati se što trebate kako biste ponudili uslugu ili proizvod</a:t>
          </a:r>
          <a:endParaRPr lang="it-IT" sz="1800" dirty="0">
            <a:latin typeface="Arial" panose="020B0604020202020204" pitchFamily="34" charset="0"/>
            <a:cs typeface="Arial" panose="020B0604020202020204" pitchFamily="34" charset="0"/>
          </a:endParaRPr>
        </a:p>
      </dgm:t>
    </dgm:pt>
    <dgm:pt modelId="{5EB32114-DE3D-4139-A3B0-DE638F249068}" type="parTrans" cxnId="{D8AC642E-B1A9-4778-B3FD-62DD6E50A6F0}">
      <dgm:prSet/>
      <dgm:spPr/>
      <dgm:t>
        <a:bodyPr/>
        <a:lstStyle/>
        <a:p>
          <a:endParaRPr lang="it-IT"/>
        </a:p>
      </dgm:t>
    </dgm:pt>
    <dgm:pt modelId="{6865ED53-393A-4408-AA00-74129B5F49E5}" type="sibTrans" cxnId="{D8AC642E-B1A9-4778-B3FD-62DD6E50A6F0}">
      <dgm:prSet/>
      <dgm:spPr/>
      <dgm:t>
        <a:bodyPr/>
        <a:lstStyle/>
        <a:p>
          <a:endParaRPr lang="it-IT"/>
        </a:p>
      </dgm:t>
    </dgm:pt>
    <dgm:pt modelId="{2EF0563F-C750-4E4A-8B10-21EFBD0C4F31}">
      <dgm:prSet custT="1"/>
      <dgm:spPr/>
      <dgm:t>
        <a:bodyPr/>
        <a:lstStyle/>
        <a:p>
          <a:r>
            <a:rPr lang="hr-HR" sz="1800" dirty="0" smtClean="0">
              <a:latin typeface="Arial" panose="020B0604020202020204" pitchFamily="34" charset="0"/>
              <a:cs typeface="Arial" panose="020B0604020202020204" pitchFamily="34" charset="0"/>
            </a:rPr>
            <a:t>Identificirati </a:t>
          </a:r>
          <a:r>
            <a:rPr lang="pl-PL" sz="1800" dirty="0" smtClean="0">
              <a:latin typeface="Arial" panose="020B0604020202020204" pitchFamily="34" charset="0"/>
              <a:cs typeface="Arial" panose="020B0604020202020204" pitchFamily="34" charset="0"/>
            </a:rPr>
            <a:t>resurse potrebne za tržišnu ponudu</a:t>
          </a:r>
          <a:endParaRPr lang="it-IT" sz="1800" dirty="0">
            <a:latin typeface="Arial" panose="020B0604020202020204" pitchFamily="34" charset="0"/>
            <a:cs typeface="Arial" panose="020B0604020202020204" pitchFamily="34" charset="0"/>
          </a:endParaRPr>
        </a:p>
      </dgm:t>
    </dgm:pt>
    <dgm:pt modelId="{90E7BF0A-6B67-4AFB-91DC-4210F7BAF1A3}" type="parTrans" cxnId="{E7232764-F93F-42D9-A263-6054F8710A99}">
      <dgm:prSet/>
      <dgm:spPr/>
      <dgm:t>
        <a:bodyPr/>
        <a:lstStyle/>
        <a:p>
          <a:endParaRPr lang="it-IT"/>
        </a:p>
      </dgm:t>
    </dgm:pt>
    <dgm:pt modelId="{E19AB827-5590-4DC6-91C7-CF75B40E3EA1}" type="sibTrans" cxnId="{E7232764-F93F-42D9-A263-6054F8710A99}">
      <dgm:prSet/>
      <dgm:spPr/>
      <dgm:t>
        <a:bodyPr/>
        <a:lstStyle/>
        <a:p>
          <a:endParaRPr lang="it-IT"/>
        </a:p>
      </dgm:t>
    </dgm:pt>
    <dgm:pt modelId="{506F63C8-B46B-47B3-9A0C-FAC4726478D2}">
      <dgm:prSet custT="1"/>
      <dgm:spPr/>
      <dgm:t>
        <a:bodyPr/>
        <a:lstStyle/>
        <a:p>
          <a:r>
            <a:rPr lang="hr-HR" sz="1800" dirty="0" smtClean="0">
              <a:latin typeface="Arial" panose="020B0604020202020204" pitchFamily="34" charset="0"/>
              <a:cs typeface="Arial" panose="020B0604020202020204" pitchFamily="34" charset="0"/>
            </a:rPr>
            <a:t>Uzeti u obzir ne samo troškove, već i znanje, vještine, ljude - zaposlenike, partnerstva potrebna za stvaranje održivog poslovanja</a:t>
          </a:r>
          <a:endParaRPr lang="it-IT" sz="1800" dirty="0">
            <a:latin typeface="Arial" panose="020B0604020202020204" pitchFamily="34" charset="0"/>
            <a:cs typeface="Arial" panose="020B0604020202020204" pitchFamily="34" charset="0"/>
          </a:endParaRPr>
        </a:p>
      </dgm:t>
    </dgm:pt>
    <dgm:pt modelId="{7F87A91E-2404-4E6B-841B-1DCE5B060F13}" type="parTrans" cxnId="{47E6CF4D-9E0F-41D1-B327-09A76C16D63A}">
      <dgm:prSet/>
      <dgm:spPr/>
      <dgm:t>
        <a:bodyPr/>
        <a:lstStyle/>
        <a:p>
          <a:endParaRPr lang="it-IT"/>
        </a:p>
      </dgm:t>
    </dgm:pt>
    <dgm:pt modelId="{73F1CDBD-797E-461F-816C-610BBA3AE30F}" type="sibTrans" cxnId="{47E6CF4D-9E0F-41D1-B327-09A76C16D63A}">
      <dgm:prSet/>
      <dgm:spPr/>
      <dgm:t>
        <a:bodyPr/>
        <a:lstStyle/>
        <a:p>
          <a:endParaRPr lang="it-IT"/>
        </a:p>
      </dgm:t>
    </dgm:pt>
    <dgm:pt modelId="{76E7638D-4CF0-4BB8-9F1B-9887F382D2AA}">
      <dgm:prSet custT="1"/>
      <dgm:spPr/>
      <dgm:t>
        <a:bodyPr/>
        <a:lstStyle/>
        <a:p>
          <a:r>
            <a:rPr lang="hr-HR" sz="1800" dirty="0" smtClean="0">
              <a:latin typeface="Arial" panose="020B0604020202020204" pitchFamily="34" charset="0"/>
              <a:cs typeface="Arial" panose="020B0604020202020204" pitchFamily="34" charset="0"/>
            </a:rPr>
            <a:t>Procijeniti prilagodljivost poslovanja</a:t>
          </a:r>
          <a:endParaRPr lang="it-IT" sz="1800" dirty="0">
            <a:latin typeface="Arial" panose="020B0604020202020204" pitchFamily="34" charset="0"/>
            <a:cs typeface="Arial" panose="020B0604020202020204" pitchFamily="34" charset="0"/>
          </a:endParaRPr>
        </a:p>
      </dgm:t>
    </dgm:pt>
    <dgm:pt modelId="{508B256F-80B9-4E2B-9116-1DBA1D5EA694}" type="parTrans" cxnId="{B4C6A50C-13F9-4DBC-A060-228A911B46F5}">
      <dgm:prSet/>
      <dgm:spPr/>
      <dgm:t>
        <a:bodyPr/>
        <a:lstStyle/>
        <a:p>
          <a:endParaRPr lang="it-IT"/>
        </a:p>
      </dgm:t>
    </dgm:pt>
    <dgm:pt modelId="{A6A94586-0E1A-4CAC-8622-5649ED4D05BC}" type="sibTrans" cxnId="{B4C6A50C-13F9-4DBC-A060-228A911B46F5}">
      <dgm:prSet/>
      <dgm:spPr/>
      <dgm:t>
        <a:bodyPr/>
        <a:lstStyle/>
        <a:p>
          <a:endParaRPr lang="it-IT"/>
        </a:p>
      </dgm:t>
    </dgm:pt>
    <dgm:pt modelId="{389E697B-305F-4253-92E6-28348E8F0F0C}">
      <dgm:prSet custT="1"/>
      <dgm:spPr/>
      <dgm:t>
        <a:bodyPr/>
        <a:lstStyle/>
        <a:p>
          <a:r>
            <a:rPr lang="hr-HR" sz="1800" dirty="0" smtClean="0">
              <a:latin typeface="Arial" panose="020B0604020202020204" pitchFamily="34" charset="0"/>
              <a:cs typeface="Arial" panose="020B0604020202020204" pitchFamily="34" charset="0"/>
            </a:rPr>
            <a:t>Procijeniti potencijal prilika uzimajući u obzir specifičnosti </a:t>
          </a:r>
          <a:r>
            <a:rPr lang="hr-HR" sz="1800" i="1" dirty="0" smtClean="0">
              <a:latin typeface="Arial" panose="020B0604020202020204" pitchFamily="34" charset="0"/>
              <a:cs typeface="Arial" panose="020B0604020202020204" pitchFamily="34" charset="0"/>
            </a:rPr>
            <a:t>online</a:t>
          </a:r>
          <a:r>
            <a:rPr lang="hr-HR" sz="1800" dirty="0" smtClean="0">
              <a:latin typeface="Arial" panose="020B0604020202020204" pitchFamily="34" charset="0"/>
              <a:cs typeface="Arial" panose="020B0604020202020204" pitchFamily="34" charset="0"/>
            </a:rPr>
            <a:t> tržišta</a:t>
          </a:r>
          <a:endParaRPr lang="it-IT" sz="1800" dirty="0">
            <a:latin typeface="Arial" panose="020B0604020202020204" pitchFamily="34" charset="0"/>
            <a:cs typeface="Arial" panose="020B0604020202020204" pitchFamily="34" charset="0"/>
          </a:endParaRPr>
        </a:p>
      </dgm:t>
    </dgm:pt>
    <dgm:pt modelId="{28FFB8BF-2BA0-44A5-941C-77456268F601}" type="parTrans" cxnId="{EA811DEA-72E7-4595-AD4E-4E135889E559}">
      <dgm:prSet/>
      <dgm:spPr/>
      <dgm:t>
        <a:bodyPr/>
        <a:lstStyle/>
        <a:p>
          <a:endParaRPr lang="it-IT"/>
        </a:p>
      </dgm:t>
    </dgm:pt>
    <dgm:pt modelId="{02DB9350-7F03-4BD9-B80C-A1F5A5371C4F}" type="sibTrans" cxnId="{EA811DEA-72E7-4595-AD4E-4E135889E559}">
      <dgm:prSet/>
      <dgm:spPr/>
      <dgm:t>
        <a:bodyPr/>
        <a:lstStyle/>
        <a:p>
          <a:endParaRPr lang="it-IT"/>
        </a:p>
      </dgm:t>
    </dgm:pt>
    <dgm:pt modelId="{C5C8C2A3-EF25-4626-83A1-B1EFD1F80417}">
      <dgm:prSet/>
      <dgm:spPr/>
      <dgm:t>
        <a:bodyPr/>
        <a:lstStyle/>
        <a:p>
          <a:endParaRPr lang="it-IT" sz="1600" dirty="0">
            <a:latin typeface="Arial" panose="020B0604020202020204" pitchFamily="34" charset="0"/>
            <a:cs typeface="Arial" panose="020B0604020202020204" pitchFamily="34" charset="0"/>
          </a:endParaRPr>
        </a:p>
      </dgm:t>
    </dgm:pt>
    <dgm:pt modelId="{85CB73B6-F706-478D-96D0-2ED32920BC05}" type="parTrans" cxnId="{FD5A46F0-73D3-4593-A06F-A1CDC65D1DDD}">
      <dgm:prSet/>
      <dgm:spPr/>
      <dgm:t>
        <a:bodyPr/>
        <a:lstStyle/>
        <a:p>
          <a:endParaRPr lang="it-IT"/>
        </a:p>
      </dgm:t>
    </dgm:pt>
    <dgm:pt modelId="{A7E6132F-327D-47ED-934C-1233101FA4C5}" type="sibTrans" cxnId="{FD5A46F0-73D3-4593-A06F-A1CDC65D1DDD}">
      <dgm:prSet/>
      <dgm:spPr/>
      <dgm:t>
        <a:bodyPr/>
        <a:lstStyle/>
        <a:p>
          <a:endParaRPr lang="it-IT"/>
        </a:p>
      </dgm:t>
    </dgm:pt>
    <dgm:pt modelId="{2EB39508-2C2E-4F97-94B1-558812D2ECBC}">
      <dgm:prSet custT="1"/>
      <dgm:spPr/>
      <dgm:t>
        <a:bodyPr/>
        <a:lstStyle/>
        <a:p>
          <a:r>
            <a:rPr lang="hr-HR" sz="1800" dirty="0" smtClean="0">
              <a:latin typeface="Arial" panose="020B0604020202020204" pitchFamily="34" charset="0"/>
              <a:cs typeface="Arial" panose="020B0604020202020204" pitchFamily="34" charset="0"/>
            </a:rPr>
            <a:t>Ovo je važno za vaše projekcije novčanog tijeka</a:t>
          </a:r>
          <a:r>
            <a:rPr lang="en-US" sz="1800" dirty="0" smtClean="0">
              <a:latin typeface="Arial" panose="020B0604020202020204" pitchFamily="34" charset="0"/>
              <a:cs typeface="Arial" panose="020B0604020202020204" pitchFamily="34" charset="0"/>
            </a:rPr>
            <a:t>. </a:t>
          </a:r>
          <a:r>
            <a:rPr lang="hr-HR" sz="1800" dirty="0" smtClean="0">
              <a:latin typeface="Arial" panose="020B0604020202020204" pitchFamily="34" charset="0"/>
              <a:cs typeface="Arial" panose="020B0604020202020204" pitchFamily="34" charset="0"/>
            </a:rPr>
            <a:t>Zajedno s procjenama troškova, to je još jedan parametar za procjenu prilika.</a:t>
          </a:r>
          <a:endParaRPr lang="it-IT" sz="1800" dirty="0">
            <a:latin typeface="Arial" panose="020B0604020202020204" pitchFamily="34" charset="0"/>
            <a:cs typeface="Arial" panose="020B0604020202020204" pitchFamily="34" charset="0"/>
          </a:endParaRPr>
        </a:p>
      </dgm:t>
    </dgm:pt>
    <dgm:pt modelId="{84BA6F33-13D1-4B38-9DF9-0FA6C1C4FF75}" type="parTrans" cxnId="{DB3CB437-27B8-41B3-94AE-9F69C4BAA1DC}">
      <dgm:prSet/>
      <dgm:spPr/>
      <dgm:t>
        <a:bodyPr/>
        <a:lstStyle/>
        <a:p>
          <a:endParaRPr lang="it-IT"/>
        </a:p>
      </dgm:t>
    </dgm:pt>
    <dgm:pt modelId="{D734CE3F-BD8C-4583-B1DC-AA44679CD789}" type="sibTrans" cxnId="{DB3CB437-27B8-41B3-94AE-9F69C4BAA1DC}">
      <dgm:prSet/>
      <dgm:spPr/>
      <dgm:t>
        <a:bodyPr/>
        <a:lstStyle/>
        <a:p>
          <a:endParaRPr lang="it-IT"/>
        </a:p>
      </dgm:t>
    </dgm:pt>
    <dgm:pt modelId="{AAF7AC0A-991E-489E-9C71-B33D52C00C5F}" type="pres">
      <dgm:prSet presAssocID="{A1772EEB-CFCC-4620-A07A-1361BFC48F8B}" presName="Name0" presStyleCnt="0">
        <dgm:presLayoutVars>
          <dgm:dir/>
          <dgm:animLvl val="lvl"/>
          <dgm:resizeHandles/>
        </dgm:presLayoutVars>
      </dgm:prSet>
      <dgm:spPr/>
      <dgm:t>
        <a:bodyPr/>
        <a:lstStyle/>
        <a:p>
          <a:endParaRPr lang="it-IT"/>
        </a:p>
      </dgm:t>
    </dgm:pt>
    <dgm:pt modelId="{DEE9B424-44EE-4C93-811C-08BB5190D034}" type="pres">
      <dgm:prSet presAssocID="{56708371-3F40-4209-BCB9-09F3055F02B4}" presName="linNode" presStyleCnt="0"/>
      <dgm:spPr/>
    </dgm:pt>
    <dgm:pt modelId="{AD8E6309-9E22-4769-8252-19D2C95E356C}" type="pres">
      <dgm:prSet presAssocID="{56708371-3F40-4209-BCB9-09F3055F02B4}" presName="parentShp" presStyleLbl="node1" presStyleIdx="0" presStyleCnt="4">
        <dgm:presLayoutVars>
          <dgm:bulletEnabled val="1"/>
        </dgm:presLayoutVars>
      </dgm:prSet>
      <dgm:spPr/>
      <dgm:t>
        <a:bodyPr/>
        <a:lstStyle/>
        <a:p>
          <a:endParaRPr lang="it-IT"/>
        </a:p>
      </dgm:t>
    </dgm:pt>
    <dgm:pt modelId="{66720729-D90E-4018-89E9-10313C51034F}" type="pres">
      <dgm:prSet presAssocID="{56708371-3F40-4209-BCB9-09F3055F02B4}" presName="childShp" presStyleLbl="bgAccFollowNode1" presStyleIdx="0" presStyleCnt="4" custLinFactNeighborX="-3936" custLinFactNeighborY="-185">
        <dgm:presLayoutVars>
          <dgm:bulletEnabled val="1"/>
        </dgm:presLayoutVars>
      </dgm:prSet>
      <dgm:spPr/>
      <dgm:t>
        <a:bodyPr/>
        <a:lstStyle/>
        <a:p>
          <a:endParaRPr lang="it-IT"/>
        </a:p>
      </dgm:t>
    </dgm:pt>
    <dgm:pt modelId="{BBB246A5-1669-415C-B9C4-49D487A31534}" type="pres">
      <dgm:prSet presAssocID="{8DC62A95-98D6-4C9D-827C-53297F9F553D}" presName="spacing" presStyleCnt="0"/>
      <dgm:spPr/>
    </dgm:pt>
    <dgm:pt modelId="{67702DD4-E2FA-4F98-A8DD-F36A6CAEC10A}" type="pres">
      <dgm:prSet presAssocID="{A5352C68-5216-424D-BC03-3528A811F528}" presName="linNode" presStyleCnt="0"/>
      <dgm:spPr/>
    </dgm:pt>
    <dgm:pt modelId="{D3C65146-C772-4DFA-AC97-024D1311756D}" type="pres">
      <dgm:prSet presAssocID="{A5352C68-5216-424D-BC03-3528A811F528}" presName="parentShp" presStyleLbl="node1" presStyleIdx="1" presStyleCnt="4">
        <dgm:presLayoutVars>
          <dgm:bulletEnabled val="1"/>
        </dgm:presLayoutVars>
      </dgm:prSet>
      <dgm:spPr/>
      <dgm:t>
        <a:bodyPr/>
        <a:lstStyle/>
        <a:p>
          <a:endParaRPr lang="it-IT"/>
        </a:p>
      </dgm:t>
    </dgm:pt>
    <dgm:pt modelId="{A9FC8E6E-CA46-4718-9A53-145C835567A0}" type="pres">
      <dgm:prSet presAssocID="{A5352C68-5216-424D-BC03-3528A811F528}" presName="childShp" presStyleLbl="bgAccFollowNode1" presStyleIdx="1" presStyleCnt="4" custScaleY="132342" custLinFactNeighborX="-2858" custLinFactNeighborY="3810">
        <dgm:presLayoutVars>
          <dgm:bulletEnabled val="1"/>
        </dgm:presLayoutVars>
      </dgm:prSet>
      <dgm:spPr/>
      <dgm:t>
        <a:bodyPr/>
        <a:lstStyle/>
        <a:p>
          <a:endParaRPr lang="it-IT"/>
        </a:p>
      </dgm:t>
    </dgm:pt>
    <dgm:pt modelId="{4BDFD80B-8A19-4844-81BD-7EDBA80258C2}" type="pres">
      <dgm:prSet presAssocID="{6865ED53-393A-4408-AA00-74129B5F49E5}" presName="spacing" presStyleCnt="0"/>
      <dgm:spPr/>
    </dgm:pt>
    <dgm:pt modelId="{B384DF0D-D7F1-494E-B172-AA4AA0EFFA55}" type="pres">
      <dgm:prSet presAssocID="{76E7638D-4CF0-4BB8-9F1B-9887F382D2AA}" presName="linNode" presStyleCnt="0"/>
      <dgm:spPr/>
    </dgm:pt>
    <dgm:pt modelId="{1B960AE6-AFBF-4C2D-BE38-AEA53BA703A5}" type="pres">
      <dgm:prSet presAssocID="{76E7638D-4CF0-4BB8-9F1B-9887F382D2AA}" presName="parentShp" presStyleLbl="node1" presStyleIdx="2" presStyleCnt="4">
        <dgm:presLayoutVars>
          <dgm:bulletEnabled val="1"/>
        </dgm:presLayoutVars>
      </dgm:prSet>
      <dgm:spPr/>
      <dgm:t>
        <a:bodyPr/>
        <a:lstStyle/>
        <a:p>
          <a:endParaRPr lang="it-IT"/>
        </a:p>
      </dgm:t>
    </dgm:pt>
    <dgm:pt modelId="{2D1DA6BF-5DAF-4B6E-A934-10D0AF760E53}" type="pres">
      <dgm:prSet presAssocID="{76E7638D-4CF0-4BB8-9F1B-9887F382D2AA}" presName="childShp" presStyleLbl="bgAccFollowNode1" presStyleIdx="2" presStyleCnt="4" custLinFactNeighborX="-3217" custLinFactNeighborY="-3270">
        <dgm:presLayoutVars>
          <dgm:bulletEnabled val="1"/>
        </dgm:presLayoutVars>
      </dgm:prSet>
      <dgm:spPr/>
      <dgm:t>
        <a:bodyPr/>
        <a:lstStyle/>
        <a:p>
          <a:endParaRPr lang="it-IT"/>
        </a:p>
      </dgm:t>
    </dgm:pt>
    <dgm:pt modelId="{6BE14B90-A60A-4CC6-8ED1-06FC457EB1A9}" type="pres">
      <dgm:prSet presAssocID="{A6A94586-0E1A-4CAC-8622-5649ED4D05BC}" presName="spacing" presStyleCnt="0"/>
      <dgm:spPr/>
    </dgm:pt>
    <dgm:pt modelId="{D6B237DC-EA0F-44FF-8BFC-C39F193DE53A}" type="pres">
      <dgm:prSet presAssocID="{9387CE56-F64B-4776-B583-3C71CCAB7840}" presName="linNode" presStyleCnt="0"/>
      <dgm:spPr/>
    </dgm:pt>
    <dgm:pt modelId="{1047C348-A895-4E28-B163-DEB632716D79}" type="pres">
      <dgm:prSet presAssocID="{9387CE56-F64B-4776-B583-3C71CCAB7840}" presName="parentShp" presStyleLbl="node1" presStyleIdx="3" presStyleCnt="4">
        <dgm:presLayoutVars>
          <dgm:bulletEnabled val="1"/>
        </dgm:presLayoutVars>
      </dgm:prSet>
      <dgm:spPr/>
      <dgm:t>
        <a:bodyPr/>
        <a:lstStyle/>
        <a:p>
          <a:endParaRPr lang="it-IT"/>
        </a:p>
      </dgm:t>
    </dgm:pt>
    <dgm:pt modelId="{520E41C6-2BDD-49B5-85A2-E68A8102EEDA}" type="pres">
      <dgm:prSet presAssocID="{9387CE56-F64B-4776-B583-3C71CCAB7840}" presName="childShp" presStyleLbl="bgAccFollowNode1" presStyleIdx="3" presStyleCnt="4" custLinFactNeighborX="-2703" custLinFactNeighborY="2677">
        <dgm:presLayoutVars>
          <dgm:bulletEnabled val="1"/>
        </dgm:presLayoutVars>
      </dgm:prSet>
      <dgm:spPr/>
      <dgm:t>
        <a:bodyPr/>
        <a:lstStyle/>
        <a:p>
          <a:endParaRPr lang="it-IT"/>
        </a:p>
      </dgm:t>
    </dgm:pt>
  </dgm:ptLst>
  <dgm:cxnLst>
    <dgm:cxn modelId="{D8AC642E-B1A9-4778-B3FD-62DD6E50A6F0}" srcId="{A1772EEB-CFCC-4620-A07A-1361BFC48F8B}" destId="{A5352C68-5216-424D-BC03-3528A811F528}" srcOrd="1" destOrd="0" parTransId="{5EB32114-DE3D-4139-A3B0-DE638F249068}" sibTransId="{6865ED53-393A-4408-AA00-74129B5F49E5}"/>
    <dgm:cxn modelId="{160C7BAC-AE40-4D71-B0ED-206136E3CB6A}" type="presOf" srcId="{506F63C8-B46B-47B3-9A0C-FAC4726478D2}" destId="{A9FC8E6E-CA46-4718-9A53-145C835567A0}" srcOrd="0" destOrd="0" presId="urn:microsoft.com/office/officeart/2005/8/layout/vList6"/>
    <dgm:cxn modelId="{47E6CF4D-9E0F-41D1-B327-09A76C16D63A}" srcId="{A5352C68-5216-424D-BC03-3528A811F528}" destId="{506F63C8-B46B-47B3-9A0C-FAC4726478D2}" srcOrd="0" destOrd="0" parTransId="{7F87A91E-2404-4E6B-841B-1DCE5B060F13}" sibTransId="{73F1CDBD-797E-461F-816C-610BBA3AE30F}"/>
    <dgm:cxn modelId="{925F4048-5C84-4FD2-BC5E-E037AFA643B5}" type="presOf" srcId="{56708371-3F40-4209-BCB9-09F3055F02B4}" destId="{AD8E6309-9E22-4769-8252-19D2C95E356C}" srcOrd="0" destOrd="0" presId="urn:microsoft.com/office/officeart/2005/8/layout/vList6"/>
    <dgm:cxn modelId="{D21E6B1C-9610-4981-9212-85F2A3FD119E}" srcId="{A1772EEB-CFCC-4620-A07A-1361BFC48F8B}" destId="{9387CE56-F64B-4776-B583-3C71CCAB7840}" srcOrd="3" destOrd="0" parTransId="{96CCA0BB-D64B-4A2E-9672-B3092C60B14A}" sibTransId="{4FD6BD31-4F8D-4DFA-8634-7CB7F5F33023}"/>
    <dgm:cxn modelId="{FD2BA663-A0AC-4A5C-932C-19B421EB0A79}" type="presOf" srcId="{A1772EEB-CFCC-4620-A07A-1361BFC48F8B}" destId="{AAF7AC0A-991E-489E-9C71-B33D52C00C5F}" srcOrd="0" destOrd="0" presId="urn:microsoft.com/office/officeart/2005/8/layout/vList6"/>
    <dgm:cxn modelId="{B4C6A50C-13F9-4DBC-A060-228A911B46F5}" srcId="{A1772EEB-CFCC-4620-A07A-1361BFC48F8B}" destId="{76E7638D-4CF0-4BB8-9F1B-9887F382D2AA}" srcOrd="2" destOrd="0" parTransId="{508B256F-80B9-4E2B-9116-1DBA1D5EA694}" sibTransId="{A6A94586-0E1A-4CAC-8622-5649ED4D05BC}"/>
    <dgm:cxn modelId="{EA811DEA-72E7-4595-AD4E-4E135889E559}" srcId="{76E7638D-4CF0-4BB8-9F1B-9887F382D2AA}" destId="{389E697B-305F-4253-92E6-28348E8F0F0C}" srcOrd="0" destOrd="0" parTransId="{28FFB8BF-2BA0-44A5-941C-77456268F601}" sibTransId="{02DB9350-7F03-4BD9-B80C-A1F5A5371C4F}"/>
    <dgm:cxn modelId="{75A1F016-52D2-4D38-89B1-9C81982E7E8F}" type="presOf" srcId="{C5C8C2A3-EF25-4626-83A1-B1EFD1F80417}" destId="{2D1DA6BF-5DAF-4B6E-A934-10D0AF760E53}" srcOrd="0" destOrd="1" presId="urn:microsoft.com/office/officeart/2005/8/layout/vList6"/>
    <dgm:cxn modelId="{FD5A46F0-73D3-4593-A06F-A1CDC65D1DDD}" srcId="{76E7638D-4CF0-4BB8-9F1B-9887F382D2AA}" destId="{C5C8C2A3-EF25-4626-83A1-B1EFD1F80417}" srcOrd="1" destOrd="0" parTransId="{85CB73B6-F706-478D-96D0-2ED32920BC05}" sibTransId="{A7E6132F-327D-47ED-934C-1233101FA4C5}"/>
    <dgm:cxn modelId="{28442BF9-CD1A-49B5-9E1F-B53C57EFC6B5}" type="presOf" srcId="{A5352C68-5216-424D-BC03-3528A811F528}" destId="{D3C65146-C772-4DFA-AC97-024D1311756D}" srcOrd="0" destOrd="0" presId="urn:microsoft.com/office/officeart/2005/8/layout/vList6"/>
    <dgm:cxn modelId="{02FE4CD5-488E-4468-9FE2-E8A26D5DFD9E}" type="presOf" srcId="{9387CE56-F64B-4776-B583-3C71CCAB7840}" destId="{1047C348-A895-4E28-B163-DEB632716D79}" srcOrd="0" destOrd="0" presId="urn:microsoft.com/office/officeart/2005/8/layout/vList6"/>
    <dgm:cxn modelId="{1C18936D-5C27-41BA-BB23-D6045E04236A}" type="presOf" srcId="{389E697B-305F-4253-92E6-28348E8F0F0C}" destId="{2D1DA6BF-5DAF-4B6E-A934-10D0AF760E53}" srcOrd="0" destOrd="0" presId="urn:microsoft.com/office/officeart/2005/8/layout/vList6"/>
    <dgm:cxn modelId="{DB3CB437-27B8-41B3-94AE-9F69C4BAA1DC}" srcId="{9387CE56-F64B-4776-B583-3C71CCAB7840}" destId="{2EB39508-2C2E-4F97-94B1-558812D2ECBC}" srcOrd="0" destOrd="0" parTransId="{84BA6F33-13D1-4B38-9DF9-0FA6C1C4FF75}" sibTransId="{D734CE3F-BD8C-4583-B1DC-AA44679CD789}"/>
    <dgm:cxn modelId="{76723A79-B11B-41C8-B2C4-A862DEC784F5}" type="presOf" srcId="{76E7638D-4CF0-4BB8-9F1B-9887F382D2AA}" destId="{1B960AE6-AFBF-4C2D-BE38-AEA53BA703A5}" srcOrd="0" destOrd="0" presId="urn:microsoft.com/office/officeart/2005/8/layout/vList6"/>
    <dgm:cxn modelId="{E7232764-F93F-42D9-A263-6054F8710A99}" srcId="{56708371-3F40-4209-BCB9-09F3055F02B4}" destId="{2EF0563F-C750-4E4A-8B10-21EFBD0C4F31}" srcOrd="0" destOrd="0" parTransId="{90E7BF0A-6B67-4AFB-91DC-4210F7BAF1A3}" sibTransId="{E19AB827-5590-4DC6-91C7-CF75B40E3EA1}"/>
    <dgm:cxn modelId="{44D513C5-B23A-46C0-AD64-65E0548DA688}" srcId="{A1772EEB-CFCC-4620-A07A-1361BFC48F8B}" destId="{56708371-3F40-4209-BCB9-09F3055F02B4}" srcOrd="0" destOrd="0" parTransId="{77827862-DBA2-4EC3-AA19-E845F152FE5C}" sibTransId="{8DC62A95-98D6-4C9D-827C-53297F9F553D}"/>
    <dgm:cxn modelId="{89A49079-3A34-4A42-8BDE-D75686695BA0}" type="presOf" srcId="{2EB39508-2C2E-4F97-94B1-558812D2ECBC}" destId="{520E41C6-2BDD-49B5-85A2-E68A8102EEDA}" srcOrd="0" destOrd="0" presId="urn:microsoft.com/office/officeart/2005/8/layout/vList6"/>
    <dgm:cxn modelId="{4F7B545A-A1E1-40B0-8A76-EBD72FCD235C}" type="presOf" srcId="{2EF0563F-C750-4E4A-8B10-21EFBD0C4F31}" destId="{66720729-D90E-4018-89E9-10313C51034F}" srcOrd="0" destOrd="0" presId="urn:microsoft.com/office/officeart/2005/8/layout/vList6"/>
    <dgm:cxn modelId="{DCEF2D03-DB58-4E0B-A5EE-795D41A80F7F}" type="presParOf" srcId="{AAF7AC0A-991E-489E-9C71-B33D52C00C5F}" destId="{DEE9B424-44EE-4C93-811C-08BB5190D034}" srcOrd="0" destOrd="0" presId="urn:microsoft.com/office/officeart/2005/8/layout/vList6"/>
    <dgm:cxn modelId="{CCBEC138-FAF1-46AC-BD19-F6C4E7E10E95}" type="presParOf" srcId="{DEE9B424-44EE-4C93-811C-08BB5190D034}" destId="{AD8E6309-9E22-4769-8252-19D2C95E356C}" srcOrd="0" destOrd="0" presId="urn:microsoft.com/office/officeart/2005/8/layout/vList6"/>
    <dgm:cxn modelId="{8EDB74FE-7864-4E2D-9571-D1E76BB3C291}" type="presParOf" srcId="{DEE9B424-44EE-4C93-811C-08BB5190D034}" destId="{66720729-D90E-4018-89E9-10313C51034F}" srcOrd="1" destOrd="0" presId="urn:microsoft.com/office/officeart/2005/8/layout/vList6"/>
    <dgm:cxn modelId="{47320541-37C7-45B8-A8F0-7AF51F918924}" type="presParOf" srcId="{AAF7AC0A-991E-489E-9C71-B33D52C00C5F}" destId="{BBB246A5-1669-415C-B9C4-49D487A31534}" srcOrd="1" destOrd="0" presId="urn:microsoft.com/office/officeart/2005/8/layout/vList6"/>
    <dgm:cxn modelId="{32B8C34A-3292-466E-8C90-525C199DA670}" type="presParOf" srcId="{AAF7AC0A-991E-489E-9C71-B33D52C00C5F}" destId="{67702DD4-E2FA-4F98-A8DD-F36A6CAEC10A}" srcOrd="2" destOrd="0" presId="urn:microsoft.com/office/officeart/2005/8/layout/vList6"/>
    <dgm:cxn modelId="{C00C9641-81E6-4C8E-A606-9C0D41E36BEB}" type="presParOf" srcId="{67702DD4-E2FA-4F98-A8DD-F36A6CAEC10A}" destId="{D3C65146-C772-4DFA-AC97-024D1311756D}" srcOrd="0" destOrd="0" presId="urn:microsoft.com/office/officeart/2005/8/layout/vList6"/>
    <dgm:cxn modelId="{7E13FEC9-3DB2-418F-9000-198961AF37AD}" type="presParOf" srcId="{67702DD4-E2FA-4F98-A8DD-F36A6CAEC10A}" destId="{A9FC8E6E-CA46-4718-9A53-145C835567A0}" srcOrd="1" destOrd="0" presId="urn:microsoft.com/office/officeart/2005/8/layout/vList6"/>
    <dgm:cxn modelId="{2E4AE61A-4F12-4B95-9620-BCDA428E358B}" type="presParOf" srcId="{AAF7AC0A-991E-489E-9C71-B33D52C00C5F}" destId="{4BDFD80B-8A19-4844-81BD-7EDBA80258C2}" srcOrd="3" destOrd="0" presId="urn:microsoft.com/office/officeart/2005/8/layout/vList6"/>
    <dgm:cxn modelId="{AC95C2BE-A318-4865-B050-A66A89848E07}" type="presParOf" srcId="{AAF7AC0A-991E-489E-9C71-B33D52C00C5F}" destId="{B384DF0D-D7F1-494E-B172-AA4AA0EFFA55}" srcOrd="4" destOrd="0" presId="urn:microsoft.com/office/officeart/2005/8/layout/vList6"/>
    <dgm:cxn modelId="{1CC5BAAD-A217-42B0-9B5F-261D9060FA6C}" type="presParOf" srcId="{B384DF0D-D7F1-494E-B172-AA4AA0EFFA55}" destId="{1B960AE6-AFBF-4C2D-BE38-AEA53BA703A5}" srcOrd="0" destOrd="0" presId="urn:microsoft.com/office/officeart/2005/8/layout/vList6"/>
    <dgm:cxn modelId="{752EA338-6633-460F-BA54-7EA1E1CC82F6}" type="presParOf" srcId="{B384DF0D-D7F1-494E-B172-AA4AA0EFFA55}" destId="{2D1DA6BF-5DAF-4B6E-A934-10D0AF760E53}" srcOrd="1" destOrd="0" presId="urn:microsoft.com/office/officeart/2005/8/layout/vList6"/>
    <dgm:cxn modelId="{10CC5568-7AE3-47EE-8E36-6144967734BC}" type="presParOf" srcId="{AAF7AC0A-991E-489E-9C71-B33D52C00C5F}" destId="{6BE14B90-A60A-4CC6-8ED1-06FC457EB1A9}" srcOrd="5" destOrd="0" presId="urn:microsoft.com/office/officeart/2005/8/layout/vList6"/>
    <dgm:cxn modelId="{D994869D-B7C8-4F97-A785-131739294FAF}" type="presParOf" srcId="{AAF7AC0A-991E-489E-9C71-B33D52C00C5F}" destId="{D6B237DC-EA0F-44FF-8BFC-C39F193DE53A}" srcOrd="6" destOrd="0" presId="urn:microsoft.com/office/officeart/2005/8/layout/vList6"/>
    <dgm:cxn modelId="{F80B51AA-8791-418D-90D2-1B1EF2A8ADE0}" type="presParOf" srcId="{D6B237DC-EA0F-44FF-8BFC-C39F193DE53A}" destId="{1047C348-A895-4E28-B163-DEB632716D79}" srcOrd="0" destOrd="0" presId="urn:microsoft.com/office/officeart/2005/8/layout/vList6"/>
    <dgm:cxn modelId="{751CECD1-85DD-4933-BC1B-0566E32A1A7E}" type="presParOf" srcId="{D6B237DC-EA0F-44FF-8BFC-C39F193DE53A}" destId="{520E41C6-2BDD-49B5-85A2-E68A8102EEDA}" srcOrd="1" destOrd="0" presId="urn:microsoft.com/office/officeart/2005/8/layout/vList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1AE064-FBB0-4705-A508-01DD8DBAAF79}" type="datetimeFigureOut">
              <a:rPr lang="it-IT" smtClean="0"/>
              <a:t>27/01/2021</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8AAF558-84B6-4A93-BE79-4F84B68523EB}" type="slidenum">
              <a:rPr lang="it-IT" smtClean="0"/>
              <a:t>‹#›</a:t>
            </a:fld>
            <a:endParaRPr lang="it-IT"/>
          </a:p>
        </p:txBody>
      </p:sp>
    </p:spTree>
    <p:extLst>
      <p:ext uri="{BB962C8B-B14F-4D97-AF65-F5344CB8AC3E}">
        <p14:creationId xmlns:p14="http://schemas.microsoft.com/office/powerpoint/2010/main" val="22383097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25E210-0FAB-4038-80F4-08BFF9BD89DB}" type="datetimeFigureOut">
              <a:rPr lang="it-IT" smtClean="0"/>
              <a:t>27/01/2021</a:t>
            </a:fld>
            <a:endParaRPr lang="it-IT"/>
          </a:p>
        </p:txBody>
      </p:sp>
      <p:sp>
        <p:nvSpPr>
          <p:cNvPr id="4" name="Segnaposto immagine diapositiva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6F5469-6246-4DB9-84C3-3D098CA74720}" type="slidenum">
              <a:rPr lang="it-IT" smtClean="0"/>
              <a:t>‹#›</a:t>
            </a:fld>
            <a:endParaRPr lang="it-IT"/>
          </a:p>
        </p:txBody>
      </p:sp>
    </p:spTree>
    <p:extLst>
      <p:ext uri="{BB962C8B-B14F-4D97-AF65-F5344CB8AC3E}">
        <p14:creationId xmlns:p14="http://schemas.microsoft.com/office/powerpoint/2010/main" val="32094995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3D6F5469-6246-4DB9-84C3-3D098CA74720}" type="slidenum">
              <a:rPr lang="it-IT" smtClean="0"/>
              <a:t>1</a:t>
            </a:fld>
            <a:endParaRPr lang="it-IT" dirty="0"/>
          </a:p>
        </p:txBody>
      </p:sp>
    </p:spTree>
    <p:extLst>
      <p:ext uri="{BB962C8B-B14F-4D97-AF65-F5344CB8AC3E}">
        <p14:creationId xmlns:p14="http://schemas.microsoft.com/office/powerpoint/2010/main" val="3836019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3D6F5469-6246-4DB9-84C3-3D098CA74720}" type="slidenum">
              <a:rPr lang="it-IT" smtClean="0"/>
              <a:t>2</a:t>
            </a:fld>
            <a:endParaRPr lang="it-IT"/>
          </a:p>
        </p:txBody>
      </p:sp>
    </p:spTree>
    <p:extLst>
      <p:ext uri="{BB962C8B-B14F-4D97-AF65-F5344CB8AC3E}">
        <p14:creationId xmlns:p14="http://schemas.microsoft.com/office/powerpoint/2010/main" val="42638226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3D6F5469-6246-4DB9-84C3-3D098CA74720}" type="slidenum">
              <a:rPr lang="it-IT" smtClean="0"/>
              <a:t>3</a:t>
            </a:fld>
            <a:endParaRPr lang="it-IT"/>
          </a:p>
        </p:txBody>
      </p:sp>
    </p:spTree>
    <p:extLst>
      <p:ext uri="{BB962C8B-B14F-4D97-AF65-F5344CB8AC3E}">
        <p14:creationId xmlns:p14="http://schemas.microsoft.com/office/powerpoint/2010/main" val="42638226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3D6F5469-6246-4DB9-84C3-3D098CA74720}" type="slidenum">
              <a:rPr lang="it-IT" smtClean="0"/>
              <a:t>4</a:t>
            </a:fld>
            <a:endParaRPr lang="it-IT"/>
          </a:p>
        </p:txBody>
      </p:sp>
    </p:spTree>
    <p:extLst>
      <p:ext uri="{BB962C8B-B14F-4D97-AF65-F5344CB8AC3E}">
        <p14:creationId xmlns:p14="http://schemas.microsoft.com/office/powerpoint/2010/main" val="42638226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3D6F5469-6246-4DB9-84C3-3D098CA74720}" type="slidenum">
              <a:rPr lang="it-IT" smtClean="0"/>
              <a:t>5</a:t>
            </a:fld>
            <a:endParaRPr lang="it-IT"/>
          </a:p>
        </p:txBody>
      </p:sp>
    </p:spTree>
    <p:extLst>
      <p:ext uri="{BB962C8B-B14F-4D97-AF65-F5344CB8AC3E}">
        <p14:creationId xmlns:p14="http://schemas.microsoft.com/office/powerpoint/2010/main" val="12481899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3D6F5469-6246-4DB9-84C3-3D098CA74720}" type="slidenum">
              <a:rPr lang="it-IT" smtClean="0"/>
              <a:t>13</a:t>
            </a:fld>
            <a:endParaRPr lang="it-IT"/>
          </a:p>
        </p:txBody>
      </p:sp>
    </p:spTree>
    <p:extLst>
      <p:ext uri="{BB962C8B-B14F-4D97-AF65-F5344CB8AC3E}">
        <p14:creationId xmlns:p14="http://schemas.microsoft.com/office/powerpoint/2010/main" val="30280906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F388BAA-5A5A-485A-AC8A-B2D4ADDD97E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F33A8A17-DBF6-4025-923D-C2D27CF006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DB1D6D3C-F7BE-4569-953A-8CCD8F7B852B}"/>
              </a:ext>
            </a:extLst>
          </p:cNvPr>
          <p:cNvSpPr>
            <a:spLocks noGrp="1"/>
          </p:cNvSpPr>
          <p:nvPr>
            <p:ph type="dt" sz="half" idx="10"/>
          </p:nvPr>
        </p:nvSpPr>
        <p:spPr/>
        <p:txBody>
          <a:bodyPr/>
          <a:lstStyle/>
          <a:p>
            <a:fld id="{C657F948-2B49-47E7-B0FB-856D8D08BD94}" type="datetimeFigureOut">
              <a:rPr lang="en-GB" smtClean="0"/>
              <a:t>27/01/2021</a:t>
            </a:fld>
            <a:endParaRPr lang="en-GB"/>
          </a:p>
        </p:txBody>
      </p:sp>
      <p:sp>
        <p:nvSpPr>
          <p:cNvPr id="5" name="Footer Placeholder 4">
            <a:extLst>
              <a:ext uri="{FF2B5EF4-FFF2-40B4-BE49-F238E27FC236}">
                <a16:creationId xmlns:a16="http://schemas.microsoft.com/office/drawing/2014/main" xmlns="" id="{E5186320-7960-486F-ABC5-C261A524480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2D23A938-A495-49C6-B7BA-3C6E0B727F1C}"/>
              </a:ext>
            </a:extLst>
          </p:cNvPr>
          <p:cNvSpPr>
            <a:spLocks noGrp="1"/>
          </p:cNvSpPr>
          <p:nvPr>
            <p:ph type="sldNum" sz="quarter" idx="12"/>
          </p:nvPr>
        </p:nvSpPr>
        <p:spPr/>
        <p:txBody>
          <a:bodyPr/>
          <a:lstStyle/>
          <a:p>
            <a:fld id="{5E473315-8739-44A1-8018-82DC33E57E07}" type="slidenum">
              <a:rPr lang="en-GB" smtClean="0"/>
              <a:t>‹#›</a:t>
            </a:fld>
            <a:endParaRPr lang="en-GB"/>
          </a:p>
        </p:txBody>
      </p:sp>
    </p:spTree>
    <p:extLst>
      <p:ext uri="{BB962C8B-B14F-4D97-AF65-F5344CB8AC3E}">
        <p14:creationId xmlns:p14="http://schemas.microsoft.com/office/powerpoint/2010/main" val="25745516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E6006B-7A1E-4145-9470-C3EF7FF3E2B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AE9FBD1E-8733-4387-A03E-430EAF61F56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587FA3C5-E902-4809-9B96-8BEBA9C90963}"/>
              </a:ext>
            </a:extLst>
          </p:cNvPr>
          <p:cNvSpPr>
            <a:spLocks noGrp="1"/>
          </p:cNvSpPr>
          <p:nvPr>
            <p:ph type="dt" sz="half" idx="10"/>
          </p:nvPr>
        </p:nvSpPr>
        <p:spPr/>
        <p:txBody>
          <a:bodyPr/>
          <a:lstStyle/>
          <a:p>
            <a:fld id="{C657F948-2B49-47E7-B0FB-856D8D08BD94}" type="datetimeFigureOut">
              <a:rPr lang="en-GB" smtClean="0"/>
              <a:t>27/01/2021</a:t>
            </a:fld>
            <a:endParaRPr lang="en-GB"/>
          </a:p>
        </p:txBody>
      </p:sp>
      <p:sp>
        <p:nvSpPr>
          <p:cNvPr id="5" name="Footer Placeholder 4">
            <a:extLst>
              <a:ext uri="{FF2B5EF4-FFF2-40B4-BE49-F238E27FC236}">
                <a16:creationId xmlns:a16="http://schemas.microsoft.com/office/drawing/2014/main" xmlns="" id="{5004C939-63D3-449E-8B6C-9EBB2D57EE9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37DD2669-3889-4BEC-93EC-7B2FC720FEFD}"/>
              </a:ext>
            </a:extLst>
          </p:cNvPr>
          <p:cNvSpPr>
            <a:spLocks noGrp="1"/>
          </p:cNvSpPr>
          <p:nvPr>
            <p:ph type="sldNum" sz="quarter" idx="12"/>
          </p:nvPr>
        </p:nvSpPr>
        <p:spPr/>
        <p:txBody>
          <a:bodyPr/>
          <a:lstStyle/>
          <a:p>
            <a:fld id="{5E473315-8739-44A1-8018-82DC33E57E07}" type="slidenum">
              <a:rPr lang="en-GB" smtClean="0"/>
              <a:t>‹#›</a:t>
            </a:fld>
            <a:endParaRPr lang="en-GB"/>
          </a:p>
        </p:txBody>
      </p:sp>
    </p:spTree>
    <p:extLst>
      <p:ext uri="{BB962C8B-B14F-4D97-AF65-F5344CB8AC3E}">
        <p14:creationId xmlns:p14="http://schemas.microsoft.com/office/powerpoint/2010/main" val="3551167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51CB0E72-E4AF-4B37-82DF-ABDA306FE22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F4150701-0CCD-438F-BF0F-B113138E029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8DA3B0B7-4122-4E87-8AAA-83D6315F1E19}"/>
              </a:ext>
            </a:extLst>
          </p:cNvPr>
          <p:cNvSpPr>
            <a:spLocks noGrp="1"/>
          </p:cNvSpPr>
          <p:nvPr>
            <p:ph type="dt" sz="half" idx="10"/>
          </p:nvPr>
        </p:nvSpPr>
        <p:spPr/>
        <p:txBody>
          <a:bodyPr/>
          <a:lstStyle/>
          <a:p>
            <a:fld id="{C657F948-2B49-47E7-B0FB-856D8D08BD94}" type="datetimeFigureOut">
              <a:rPr lang="en-GB" smtClean="0"/>
              <a:t>27/01/2021</a:t>
            </a:fld>
            <a:endParaRPr lang="en-GB"/>
          </a:p>
        </p:txBody>
      </p:sp>
      <p:sp>
        <p:nvSpPr>
          <p:cNvPr id="5" name="Footer Placeholder 4">
            <a:extLst>
              <a:ext uri="{FF2B5EF4-FFF2-40B4-BE49-F238E27FC236}">
                <a16:creationId xmlns:a16="http://schemas.microsoft.com/office/drawing/2014/main" xmlns="" id="{D38B0132-5964-4810-A365-03A948A1877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B02F7F8C-FBEA-4085-A6E0-935E8B39CAF0}"/>
              </a:ext>
            </a:extLst>
          </p:cNvPr>
          <p:cNvSpPr>
            <a:spLocks noGrp="1"/>
          </p:cNvSpPr>
          <p:nvPr>
            <p:ph type="sldNum" sz="quarter" idx="12"/>
          </p:nvPr>
        </p:nvSpPr>
        <p:spPr/>
        <p:txBody>
          <a:bodyPr/>
          <a:lstStyle/>
          <a:p>
            <a:fld id="{5E473315-8739-44A1-8018-82DC33E57E07}" type="slidenum">
              <a:rPr lang="en-GB" smtClean="0"/>
              <a:t>‹#›</a:t>
            </a:fld>
            <a:endParaRPr lang="en-GB"/>
          </a:p>
        </p:txBody>
      </p:sp>
    </p:spTree>
    <p:extLst>
      <p:ext uri="{BB962C8B-B14F-4D97-AF65-F5344CB8AC3E}">
        <p14:creationId xmlns:p14="http://schemas.microsoft.com/office/powerpoint/2010/main" val="2168857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7C8825F-A7FB-4372-A68A-451DE629184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EB841E7E-00E2-459C-A792-E27545EBD77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64717AAD-CCE6-459A-9997-6697FD9E26F0}"/>
              </a:ext>
            </a:extLst>
          </p:cNvPr>
          <p:cNvSpPr>
            <a:spLocks noGrp="1"/>
          </p:cNvSpPr>
          <p:nvPr>
            <p:ph type="dt" sz="half" idx="10"/>
          </p:nvPr>
        </p:nvSpPr>
        <p:spPr/>
        <p:txBody>
          <a:bodyPr/>
          <a:lstStyle/>
          <a:p>
            <a:fld id="{C657F948-2B49-47E7-B0FB-856D8D08BD94}" type="datetimeFigureOut">
              <a:rPr lang="en-GB" smtClean="0"/>
              <a:t>27/01/2021</a:t>
            </a:fld>
            <a:endParaRPr lang="en-GB"/>
          </a:p>
        </p:txBody>
      </p:sp>
      <p:sp>
        <p:nvSpPr>
          <p:cNvPr id="5" name="Footer Placeholder 4">
            <a:extLst>
              <a:ext uri="{FF2B5EF4-FFF2-40B4-BE49-F238E27FC236}">
                <a16:creationId xmlns:a16="http://schemas.microsoft.com/office/drawing/2014/main" xmlns="" id="{A46BD81F-C2F1-4588-A36A-1A24297FF2B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C7CEC396-F190-40C6-B76A-28340B1B2FF5}"/>
              </a:ext>
            </a:extLst>
          </p:cNvPr>
          <p:cNvSpPr>
            <a:spLocks noGrp="1"/>
          </p:cNvSpPr>
          <p:nvPr>
            <p:ph type="sldNum" sz="quarter" idx="12"/>
          </p:nvPr>
        </p:nvSpPr>
        <p:spPr/>
        <p:txBody>
          <a:bodyPr/>
          <a:lstStyle/>
          <a:p>
            <a:fld id="{5E473315-8739-44A1-8018-82DC33E57E07}" type="slidenum">
              <a:rPr lang="en-GB" smtClean="0"/>
              <a:t>‹#›</a:t>
            </a:fld>
            <a:endParaRPr lang="en-GB"/>
          </a:p>
        </p:txBody>
      </p:sp>
    </p:spTree>
    <p:extLst>
      <p:ext uri="{BB962C8B-B14F-4D97-AF65-F5344CB8AC3E}">
        <p14:creationId xmlns:p14="http://schemas.microsoft.com/office/powerpoint/2010/main" val="1544183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DDC4F29-61D0-410E-9991-438E3F9F46C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073E8149-5D81-4C4D-AF90-200F6A7E3B3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64F8916A-E980-4A4A-A485-F9B2021EB82E}"/>
              </a:ext>
            </a:extLst>
          </p:cNvPr>
          <p:cNvSpPr>
            <a:spLocks noGrp="1"/>
          </p:cNvSpPr>
          <p:nvPr>
            <p:ph type="dt" sz="half" idx="10"/>
          </p:nvPr>
        </p:nvSpPr>
        <p:spPr/>
        <p:txBody>
          <a:bodyPr/>
          <a:lstStyle/>
          <a:p>
            <a:fld id="{C657F948-2B49-47E7-B0FB-856D8D08BD94}" type="datetimeFigureOut">
              <a:rPr lang="en-GB" smtClean="0"/>
              <a:t>27/01/2021</a:t>
            </a:fld>
            <a:endParaRPr lang="en-GB"/>
          </a:p>
        </p:txBody>
      </p:sp>
      <p:sp>
        <p:nvSpPr>
          <p:cNvPr id="5" name="Footer Placeholder 4">
            <a:extLst>
              <a:ext uri="{FF2B5EF4-FFF2-40B4-BE49-F238E27FC236}">
                <a16:creationId xmlns:a16="http://schemas.microsoft.com/office/drawing/2014/main" xmlns="" id="{7A0725E0-5FA7-4978-AEB5-EBB85CF556D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0FBB1E08-90E9-4A6D-9FEB-29480A007FC3}"/>
              </a:ext>
            </a:extLst>
          </p:cNvPr>
          <p:cNvSpPr>
            <a:spLocks noGrp="1"/>
          </p:cNvSpPr>
          <p:nvPr>
            <p:ph type="sldNum" sz="quarter" idx="12"/>
          </p:nvPr>
        </p:nvSpPr>
        <p:spPr/>
        <p:txBody>
          <a:bodyPr/>
          <a:lstStyle/>
          <a:p>
            <a:fld id="{5E473315-8739-44A1-8018-82DC33E57E07}" type="slidenum">
              <a:rPr lang="en-GB" smtClean="0"/>
              <a:t>‹#›</a:t>
            </a:fld>
            <a:endParaRPr lang="en-GB"/>
          </a:p>
        </p:txBody>
      </p:sp>
    </p:spTree>
    <p:extLst>
      <p:ext uri="{BB962C8B-B14F-4D97-AF65-F5344CB8AC3E}">
        <p14:creationId xmlns:p14="http://schemas.microsoft.com/office/powerpoint/2010/main" val="1328178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554F2C-39C6-4B31-8D7A-90F7DC5B7B5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92D0F527-F413-4ED6-9C9C-71546EC4855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20DE1246-A8CA-4CEE-A402-DD8E57883EE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A0D94DAE-0096-4A53-A504-DB060A7AD95A}"/>
              </a:ext>
            </a:extLst>
          </p:cNvPr>
          <p:cNvSpPr>
            <a:spLocks noGrp="1"/>
          </p:cNvSpPr>
          <p:nvPr>
            <p:ph type="dt" sz="half" idx="10"/>
          </p:nvPr>
        </p:nvSpPr>
        <p:spPr/>
        <p:txBody>
          <a:bodyPr/>
          <a:lstStyle/>
          <a:p>
            <a:fld id="{C657F948-2B49-47E7-B0FB-856D8D08BD94}" type="datetimeFigureOut">
              <a:rPr lang="en-GB" smtClean="0"/>
              <a:t>27/01/2021</a:t>
            </a:fld>
            <a:endParaRPr lang="en-GB"/>
          </a:p>
        </p:txBody>
      </p:sp>
      <p:sp>
        <p:nvSpPr>
          <p:cNvPr id="6" name="Footer Placeholder 5">
            <a:extLst>
              <a:ext uri="{FF2B5EF4-FFF2-40B4-BE49-F238E27FC236}">
                <a16:creationId xmlns:a16="http://schemas.microsoft.com/office/drawing/2014/main" xmlns="" id="{06F08FDC-74B1-42A6-99DC-C3C40253D81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9112ECE0-BE8A-4599-B689-96BD9236A5CE}"/>
              </a:ext>
            </a:extLst>
          </p:cNvPr>
          <p:cNvSpPr>
            <a:spLocks noGrp="1"/>
          </p:cNvSpPr>
          <p:nvPr>
            <p:ph type="sldNum" sz="quarter" idx="12"/>
          </p:nvPr>
        </p:nvSpPr>
        <p:spPr/>
        <p:txBody>
          <a:bodyPr/>
          <a:lstStyle/>
          <a:p>
            <a:fld id="{5E473315-8739-44A1-8018-82DC33E57E07}" type="slidenum">
              <a:rPr lang="en-GB" smtClean="0"/>
              <a:t>‹#›</a:t>
            </a:fld>
            <a:endParaRPr lang="en-GB"/>
          </a:p>
        </p:txBody>
      </p:sp>
    </p:spTree>
    <p:extLst>
      <p:ext uri="{BB962C8B-B14F-4D97-AF65-F5344CB8AC3E}">
        <p14:creationId xmlns:p14="http://schemas.microsoft.com/office/powerpoint/2010/main" val="3176796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BD27C3-2BD6-488A-A7EE-9D0A7A6B20C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B146C4F8-1EE6-4FFE-A174-C9C29D32F5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6DD999C3-EE8F-471A-82A7-5EA186A4942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48BF1C0B-015C-4008-AD9B-E97ECCF77C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06A8A51C-04AF-49E1-B6B5-D8EEF35A63B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810AB48D-915B-4681-8269-8396013F48AD}"/>
              </a:ext>
            </a:extLst>
          </p:cNvPr>
          <p:cNvSpPr>
            <a:spLocks noGrp="1"/>
          </p:cNvSpPr>
          <p:nvPr>
            <p:ph type="dt" sz="half" idx="10"/>
          </p:nvPr>
        </p:nvSpPr>
        <p:spPr/>
        <p:txBody>
          <a:bodyPr/>
          <a:lstStyle/>
          <a:p>
            <a:fld id="{C657F948-2B49-47E7-B0FB-856D8D08BD94}" type="datetimeFigureOut">
              <a:rPr lang="en-GB" smtClean="0"/>
              <a:t>27/01/2021</a:t>
            </a:fld>
            <a:endParaRPr lang="en-GB"/>
          </a:p>
        </p:txBody>
      </p:sp>
      <p:sp>
        <p:nvSpPr>
          <p:cNvPr id="8" name="Footer Placeholder 7">
            <a:extLst>
              <a:ext uri="{FF2B5EF4-FFF2-40B4-BE49-F238E27FC236}">
                <a16:creationId xmlns:a16="http://schemas.microsoft.com/office/drawing/2014/main" xmlns="" id="{BA8BB24D-EEC8-4173-BECB-1BF70A440B5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xmlns="" id="{74442EEB-9BCD-4A5A-BF9C-8B5FBB32F067}"/>
              </a:ext>
            </a:extLst>
          </p:cNvPr>
          <p:cNvSpPr>
            <a:spLocks noGrp="1"/>
          </p:cNvSpPr>
          <p:nvPr>
            <p:ph type="sldNum" sz="quarter" idx="12"/>
          </p:nvPr>
        </p:nvSpPr>
        <p:spPr/>
        <p:txBody>
          <a:bodyPr/>
          <a:lstStyle/>
          <a:p>
            <a:fld id="{5E473315-8739-44A1-8018-82DC33E57E07}" type="slidenum">
              <a:rPr lang="en-GB" smtClean="0"/>
              <a:t>‹#›</a:t>
            </a:fld>
            <a:endParaRPr lang="en-GB"/>
          </a:p>
        </p:txBody>
      </p:sp>
    </p:spTree>
    <p:extLst>
      <p:ext uri="{BB962C8B-B14F-4D97-AF65-F5344CB8AC3E}">
        <p14:creationId xmlns:p14="http://schemas.microsoft.com/office/powerpoint/2010/main" val="1440963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441F85-F752-4B00-8136-56F115BED3F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5D80CCE8-CBE5-4EB4-9A15-E400F514F3AD}"/>
              </a:ext>
            </a:extLst>
          </p:cNvPr>
          <p:cNvSpPr>
            <a:spLocks noGrp="1"/>
          </p:cNvSpPr>
          <p:nvPr>
            <p:ph type="dt" sz="half" idx="10"/>
          </p:nvPr>
        </p:nvSpPr>
        <p:spPr/>
        <p:txBody>
          <a:bodyPr/>
          <a:lstStyle/>
          <a:p>
            <a:fld id="{C657F948-2B49-47E7-B0FB-856D8D08BD94}" type="datetimeFigureOut">
              <a:rPr lang="en-GB" smtClean="0"/>
              <a:t>27/01/2021</a:t>
            </a:fld>
            <a:endParaRPr lang="en-GB"/>
          </a:p>
        </p:txBody>
      </p:sp>
      <p:sp>
        <p:nvSpPr>
          <p:cNvPr id="4" name="Footer Placeholder 3">
            <a:extLst>
              <a:ext uri="{FF2B5EF4-FFF2-40B4-BE49-F238E27FC236}">
                <a16:creationId xmlns:a16="http://schemas.microsoft.com/office/drawing/2014/main" xmlns="" id="{D9221776-7057-4D03-A3AB-B0E172A3B15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xmlns="" id="{6AED8FE3-083A-49DF-AC22-FB84B8EB45D2}"/>
              </a:ext>
            </a:extLst>
          </p:cNvPr>
          <p:cNvSpPr>
            <a:spLocks noGrp="1"/>
          </p:cNvSpPr>
          <p:nvPr>
            <p:ph type="sldNum" sz="quarter" idx="12"/>
          </p:nvPr>
        </p:nvSpPr>
        <p:spPr/>
        <p:txBody>
          <a:bodyPr/>
          <a:lstStyle/>
          <a:p>
            <a:fld id="{5E473315-8739-44A1-8018-82DC33E57E07}" type="slidenum">
              <a:rPr lang="en-GB" smtClean="0"/>
              <a:t>‹#›</a:t>
            </a:fld>
            <a:endParaRPr lang="en-GB"/>
          </a:p>
        </p:txBody>
      </p:sp>
    </p:spTree>
    <p:extLst>
      <p:ext uri="{BB962C8B-B14F-4D97-AF65-F5344CB8AC3E}">
        <p14:creationId xmlns:p14="http://schemas.microsoft.com/office/powerpoint/2010/main" val="3156798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4C31B772-2AC1-4C96-A175-8170B7012177}"/>
              </a:ext>
            </a:extLst>
          </p:cNvPr>
          <p:cNvSpPr>
            <a:spLocks noGrp="1"/>
          </p:cNvSpPr>
          <p:nvPr>
            <p:ph type="dt" sz="half" idx="10"/>
          </p:nvPr>
        </p:nvSpPr>
        <p:spPr/>
        <p:txBody>
          <a:bodyPr/>
          <a:lstStyle/>
          <a:p>
            <a:fld id="{C657F948-2B49-47E7-B0FB-856D8D08BD94}" type="datetimeFigureOut">
              <a:rPr lang="en-GB" smtClean="0"/>
              <a:t>27/01/2021</a:t>
            </a:fld>
            <a:endParaRPr lang="en-GB"/>
          </a:p>
        </p:txBody>
      </p:sp>
      <p:sp>
        <p:nvSpPr>
          <p:cNvPr id="3" name="Footer Placeholder 2">
            <a:extLst>
              <a:ext uri="{FF2B5EF4-FFF2-40B4-BE49-F238E27FC236}">
                <a16:creationId xmlns:a16="http://schemas.microsoft.com/office/drawing/2014/main" xmlns="" id="{51139720-9A7C-445A-90C7-210E98FBA6B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xmlns="" id="{012EA49D-D020-4AA5-8A11-6676836917AC}"/>
              </a:ext>
            </a:extLst>
          </p:cNvPr>
          <p:cNvSpPr>
            <a:spLocks noGrp="1"/>
          </p:cNvSpPr>
          <p:nvPr>
            <p:ph type="sldNum" sz="quarter" idx="12"/>
          </p:nvPr>
        </p:nvSpPr>
        <p:spPr/>
        <p:txBody>
          <a:bodyPr/>
          <a:lstStyle/>
          <a:p>
            <a:fld id="{5E473315-8739-44A1-8018-82DC33E57E07}" type="slidenum">
              <a:rPr lang="en-GB" smtClean="0"/>
              <a:t>‹#›</a:t>
            </a:fld>
            <a:endParaRPr lang="en-GB"/>
          </a:p>
        </p:txBody>
      </p:sp>
    </p:spTree>
    <p:extLst>
      <p:ext uri="{BB962C8B-B14F-4D97-AF65-F5344CB8AC3E}">
        <p14:creationId xmlns:p14="http://schemas.microsoft.com/office/powerpoint/2010/main" val="3420585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5B9196-858A-484F-9D4E-5867D0B901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CF0A7096-E75F-4D9F-89A3-CF38F294D2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24212CEF-1E40-4F8D-BDF2-E5C8A169D9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EC2A62D7-8492-41BC-BB55-D85C7D8810B9}"/>
              </a:ext>
            </a:extLst>
          </p:cNvPr>
          <p:cNvSpPr>
            <a:spLocks noGrp="1"/>
          </p:cNvSpPr>
          <p:nvPr>
            <p:ph type="dt" sz="half" idx="10"/>
          </p:nvPr>
        </p:nvSpPr>
        <p:spPr/>
        <p:txBody>
          <a:bodyPr/>
          <a:lstStyle/>
          <a:p>
            <a:fld id="{C657F948-2B49-47E7-B0FB-856D8D08BD94}" type="datetimeFigureOut">
              <a:rPr lang="en-GB" smtClean="0"/>
              <a:t>27/01/2021</a:t>
            </a:fld>
            <a:endParaRPr lang="en-GB"/>
          </a:p>
        </p:txBody>
      </p:sp>
      <p:sp>
        <p:nvSpPr>
          <p:cNvPr id="6" name="Footer Placeholder 5">
            <a:extLst>
              <a:ext uri="{FF2B5EF4-FFF2-40B4-BE49-F238E27FC236}">
                <a16:creationId xmlns:a16="http://schemas.microsoft.com/office/drawing/2014/main" xmlns="" id="{C502900C-3649-44A6-8EC9-1D0888092AD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343CD822-F532-4961-981A-32FF0B8A2FC9}"/>
              </a:ext>
            </a:extLst>
          </p:cNvPr>
          <p:cNvSpPr>
            <a:spLocks noGrp="1"/>
          </p:cNvSpPr>
          <p:nvPr>
            <p:ph type="sldNum" sz="quarter" idx="12"/>
          </p:nvPr>
        </p:nvSpPr>
        <p:spPr/>
        <p:txBody>
          <a:bodyPr/>
          <a:lstStyle/>
          <a:p>
            <a:fld id="{5E473315-8739-44A1-8018-82DC33E57E07}" type="slidenum">
              <a:rPr lang="en-GB" smtClean="0"/>
              <a:t>‹#›</a:t>
            </a:fld>
            <a:endParaRPr lang="en-GB"/>
          </a:p>
        </p:txBody>
      </p:sp>
    </p:spTree>
    <p:extLst>
      <p:ext uri="{BB962C8B-B14F-4D97-AF65-F5344CB8AC3E}">
        <p14:creationId xmlns:p14="http://schemas.microsoft.com/office/powerpoint/2010/main" val="3369224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507C7A-BA87-4E61-A073-8369044445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F00BEFC4-C54E-4887-B83D-457E48AB1C4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xmlns="" id="{0A7F5089-DC77-46C5-8C91-4C452D8599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04C53158-1EE6-4C1C-97D8-C9DD8D3F2154}"/>
              </a:ext>
            </a:extLst>
          </p:cNvPr>
          <p:cNvSpPr>
            <a:spLocks noGrp="1"/>
          </p:cNvSpPr>
          <p:nvPr>
            <p:ph type="dt" sz="half" idx="10"/>
          </p:nvPr>
        </p:nvSpPr>
        <p:spPr/>
        <p:txBody>
          <a:bodyPr/>
          <a:lstStyle/>
          <a:p>
            <a:fld id="{C657F948-2B49-47E7-B0FB-856D8D08BD94}" type="datetimeFigureOut">
              <a:rPr lang="en-GB" smtClean="0"/>
              <a:t>27/01/2021</a:t>
            </a:fld>
            <a:endParaRPr lang="en-GB"/>
          </a:p>
        </p:txBody>
      </p:sp>
      <p:sp>
        <p:nvSpPr>
          <p:cNvPr id="6" name="Footer Placeholder 5">
            <a:extLst>
              <a:ext uri="{FF2B5EF4-FFF2-40B4-BE49-F238E27FC236}">
                <a16:creationId xmlns:a16="http://schemas.microsoft.com/office/drawing/2014/main" xmlns="" id="{812B6F58-6DA2-4C09-8D75-97774B8DC87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40BF89D9-1473-4F50-AF30-9F92825F0761}"/>
              </a:ext>
            </a:extLst>
          </p:cNvPr>
          <p:cNvSpPr>
            <a:spLocks noGrp="1"/>
          </p:cNvSpPr>
          <p:nvPr>
            <p:ph type="sldNum" sz="quarter" idx="12"/>
          </p:nvPr>
        </p:nvSpPr>
        <p:spPr/>
        <p:txBody>
          <a:bodyPr/>
          <a:lstStyle/>
          <a:p>
            <a:fld id="{5E473315-8739-44A1-8018-82DC33E57E07}" type="slidenum">
              <a:rPr lang="en-GB" smtClean="0"/>
              <a:t>‹#›</a:t>
            </a:fld>
            <a:endParaRPr lang="en-GB"/>
          </a:p>
        </p:txBody>
      </p:sp>
    </p:spTree>
    <p:extLst>
      <p:ext uri="{BB962C8B-B14F-4D97-AF65-F5344CB8AC3E}">
        <p14:creationId xmlns:p14="http://schemas.microsoft.com/office/powerpoint/2010/main" val="1599690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880E2EEA-FD1B-44AA-B2FB-B4770982B8A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0BAEA3BA-86A7-4D9E-8D76-511AA9F5F5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16870E79-7D77-4B15-AA2F-8B93EC8C40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57F948-2B49-47E7-B0FB-856D8D08BD94}" type="datetimeFigureOut">
              <a:rPr lang="en-GB" smtClean="0"/>
              <a:t>27/01/2021</a:t>
            </a:fld>
            <a:endParaRPr lang="en-GB"/>
          </a:p>
        </p:txBody>
      </p:sp>
      <p:sp>
        <p:nvSpPr>
          <p:cNvPr id="5" name="Footer Placeholder 4">
            <a:extLst>
              <a:ext uri="{FF2B5EF4-FFF2-40B4-BE49-F238E27FC236}">
                <a16:creationId xmlns:a16="http://schemas.microsoft.com/office/drawing/2014/main" xmlns="" id="{20595399-304F-4F01-B406-A31468FF73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xmlns="" id="{4302D952-3264-4E89-B284-43CBD2ADFEF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473315-8739-44A1-8018-82DC33E57E07}" type="slidenum">
              <a:rPr lang="en-GB" smtClean="0"/>
              <a:t>‹#›</a:t>
            </a:fld>
            <a:endParaRPr lang="en-GB"/>
          </a:p>
        </p:txBody>
      </p:sp>
    </p:spTree>
    <p:extLst>
      <p:ext uri="{BB962C8B-B14F-4D97-AF65-F5344CB8AC3E}">
        <p14:creationId xmlns:p14="http://schemas.microsoft.com/office/powerpoint/2010/main" val="21122350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5.JP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2.png"/><Relationship Id="rId7" Type="http://schemas.openxmlformats.org/officeDocument/2006/relationships/diagramQuickStyle" Target="../diagrams/quickStyle1.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4.png"/><Relationship Id="rId9" Type="http://schemas.microsoft.com/office/2007/relationships/diagramDrawing" Target="../diagrams/drawing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7.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2.png"/><Relationship Id="rId7" Type="http://schemas.openxmlformats.org/officeDocument/2006/relationships/diagramColors" Target="../diagrams/colors2.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 Id="rId9" Type="http://schemas.openxmlformats.org/officeDocument/2006/relationships/image" Target="../media/image4.png"/></Relationships>
</file>

<file path=ppt/slides/_rels/slide28.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2.png"/><Relationship Id="rId7" Type="http://schemas.openxmlformats.org/officeDocument/2006/relationships/diagramColors" Target="../diagrams/colors3.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 Id="rId9" Type="http://schemas.openxmlformats.org/officeDocument/2006/relationships/image" Target="../media/image4.png"/></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www.strategyzer.com/canvas/business-model-canvas" TargetMode="External"/><Relationship Id="rId5" Type="http://schemas.openxmlformats.org/officeDocument/2006/relationships/image" Target="../media/image6.png"/><Relationship Id="rId4" Type="http://schemas.openxmlformats.org/officeDocument/2006/relationships/image" Target="../media/image4.png"/></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71150" y="6294690"/>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77486" y="6294691"/>
            <a:ext cx="7374477"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a:extLst>
              <a:ext uri="{FF2B5EF4-FFF2-40B4-BE49-F238E27FC236}">
                <a16:creationId xmlns:a16="http://schemas.microsoft.com/office/drawing/2014/main" xmlns="" id="{16FE8CDF-E525-4D48-807A-666B11F67EB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318946" y="650330"/>
            <a:ext cx="2798112" cy="2018713"/>
          </a:xfrm>
          <a:prstGeom prst="rect">
            <a:avLst/>
          </a:prstGeom>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CasellaDiTesto 9">
            <a:extLst>
              <a:ext uri="{FF2B5EF4-FFF2-40B4-BE49-F238E27FC236}">
                <a16:creationId xmlns:a16="http://schemas.microsoft.com/office/drawing/2014/main" xmlns="" id="{7B78FCD5-F2E4-4BB0-B244-446F47A5FEC3}"/>
              </a:ext>
            </a:extLst>
          </p:cNvPr>
          <p:cNvSpPr txBox="1"/>
          <p:nvPr/>
        </p:nvSpPr>
        <p:spPr>
          <a:xfrm>
            <a:off x="3121649" y="3432412"/>
            <a:ext cx="8038867" cy="1446550"/>
          </a:xfrm>
          <a:prstGeom prst="rect">
            <a:avLst/>
          </a:prstGeom>
          <a:noFill/>
        </p:spPr>
        <p:txBody>
          <a:bodyPr wrap="square" rtlCol="0">
            <a:spAutoFit/>
          </a:bodyPr>
          <a:lstStyle/>
          <a:p>
            <a:pPr algn="ctr"/>
            <a:r>
              <a:rPr lang="hr-HR" altLang="it-IT" sz="4400" b="1" dirty="0" smtClean="0">
                <a:latin typeface="Arial" panose="020B0604020202020204" pitchFamily="34" charset="0"/>
                <a:cs typeface="Arial" panose="020B0604020202020204" pitchFamily="34" charset="0"/>
              </a:rPr>
              <a:t>Jačanje vještina za </a:t>
            </a:r>
            <a:r>
              <a:rPr lang="hr-HR" altLang="it-IT" sz="4400" b="1" dirty="0" smtClean="0">
                <a:latin typeface="Arial" panose="020B0604020202020204" pitchFamily="34" charset="0"/>
                <a:cs typeface="Arial" panose="020B0604020202020204" pitchFamily="34" charset="0"/>
              </a:rPr>
              <a:t>digitalno poduzetništvo </a:t>
            </a:r>
            <a:endParaRPr lang="hr-HR" altLang="it-IT" sz="4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42748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ttangolo 1">
            <a:extLst>
              <a:ext uri="{FF2B5EF4-FFF2-40B4-BE49-F238E27FC236}">
                <a16:creationId xmlns:a16="http://schemas.microsoft.com/office/drawing/2014/main" xmlns="" id="{50937956-F9E8-4796-8E1E-2932BB6CF382}"/>
              </a:ext>
            </a:extLst>
          </p:cNvPr>
          <p:cNvSpPr/>
          <p:nvPr/>
        </p:nvSpPr>
        <p:spPr>
          <a:xfrm>
            <a:off x="2741068" y="1850100"/>
            <a:ext cx="9198853" cy="1384995"/>
          </a:xfrm>
          <a:prstGeom prst="rect">
            <a:avLst/>
          </a:prstGeom>
        </p:spPr>
        <p:txBody>
          <a:bodyPr wrap="square">
            <a:spAutoFit/>
          </a:bodyPr>
          <a:lstStyle/>
          <a:p>
            <a:pPr>
              <a:defRPr/>
            </a:pPr>
            <a:endParaRPr lang="en-GB" altLang="es-ES" sz="2800" dirty="0">
              <a:latin typeface="Arial Rounded MT Bold" panose="020F0704030504030204" pitchFamily="34" charset="0"/>
            </a:endParaRPr>
          </a:p>
          <a:p>
            <a:pPr>
              <a:defRPr/>
            </a:pPr>
            <a:endParaRPr lang="en-GB" altLang="es-ES" sz="2800" dirty="0">
              <a:latin typeface="Arial Rounded MT Bold" panose="020F0704030504030204" pitchFamily="34" charset="0"/>
            </a:endParaRPr>
          </a:p>
          <a:p>
            <a:pPr>
              <a:defRPr/>
            </a:pPr>
            <a:endParaRPr lang="en-GB" altLang="es-ES" sz="2800" dirty="0">
              <a:latin typeface="Arial Rounded MT Bold" panose="020F0704030504030204" pitchFamily="34" charset="0"/>
            </a:endParaRPr>
          </a:p>
        </p:txBody>
      </p:sp>
      <p:sp>
        <p:nvSpPr>
          <p:cNvPr id="10" name="Rettangolo 9"/>
          <p:cNvSpPr/>
          <p:nvPr/>
        </p:nvSpPr>
        <p:spPr>
          <a:xfrm>
            <a:off x="0" y="-18473"/>
            <a:ext cx="11146030" cy="523220"/>
          </a:xfrm>
          <a:prstGeom prst="rect">
            <a:avLst/>
          </a:prstGeom>
        </p:spPr>
        <p:txBody>
          <a:bodyPr wrap="square">
            <a:spAutoFit/>
          </a:bodyPr>
          <a:lstStyle/>
          <a:p>
            <a:r>
              <a:rPr lang="hr-HR" sz="2800" b="1" dirty="0" smtClean="0">
                <a:latin typeface="Arial" panose="020B0604020202020204" pitchFamily="34" charset="0"/>
                <a:cs typeface="Arial" panose="020B0604020202020204" pitchFamily="34" charset="0"/>
              </a:rPr>
              <a:t>1.1. Digitalno poslovno planiranje i upravljanje</a:t>
            </a:r>
            <a:endParaRPr lang="hr-HR" sz="2800" b="1" dirty="0">
              <a:latin typeface="Arial" panose="020B0604020202020204" pitchFamily="34" charset="0"/>
              <a:cs typeface="Arial" panose="020B0604020202020204" pitchFamily="34" charset="0"/>
            </a:endParaRPr>
          </a:p>
        </p:txBody>
      </p:sp>
      <p:pic>
        <p:nvPicPr>
          <p:cNvPr id="11"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90663" y="0"/>
            <a:ext cx="1601337" cy="1027966"/>
          </a:xfrm>
          <a:prstGeom prst="rect">
            <a:avLst/>
          </a:prstGeom>
        </p:spPr>
      </p:pic>
      <p:pic>
        <p:nvPicPr>
          <p:cNvPr id="3" name="Immagin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289578"/>
            <a:ext cx="12192000" cy="2295224"/>
          </a:xfrm>
          <a:prstGeom prst="rect">
            <a:avLst/>
          </a:prstGeom>
        </p:spPr>
      </p:pic>
      <p:sp>
        <p:nvSpPr>
          <p:cNvPr id="9" name="Rettangolo 8"/>
          <p:cNvSpPr/>
          <p:nvPr/>
        </p:nvSpPr>
        <p:spPr>
          <a:xfrm>
            <a:off x="0" y="569124"/>
            <a:ext cx="7028597" cy="523220"/>
          </a:xfrm>
          <a:prstGeom prst="rect">
            <a:avLst/>
          </a:prstGeom>
        </p:spPr>
        <p:txBody>
          <a:bodyPr wrap="square">
            <a:spAutoFit/>
          </a:bodyPr>
          <a:lstStyle/>
          <a:p>
            <a:pPr algn="just">
              <a:lnSpc>
                <a:spcPct val="100000"/>
              </a:lnSpc>
            </a:pPr>
            <a:r>
              <a:rPr lang="hr-HR" sz="2800" b="1" dirty="0" smtClean="0">
                <a:latin typeface="Arial" panose="020B0604020202020204" pitchFamily="34" charset="0"/>
                <a:cs typeface="Arial" panose="020B0604020202020204" pitchFamily="34" charset="0"/>
              </a:rPr>
              <a:t>Primjer Ganttovog dijagrama </a:t>
            </a:r>
            <a:endParaRPr lang="hr-HR" sz="2800" b="1" dirty="0">
              <a:latin typeface="Arial" panose="020B0604020202020204" pitchFamily="34" charset="0"/>
              <a:cs typeface="Arial" panose="020B0604020202020204" pitchFamily="34" charset="0"/>
            </a:endParaRPr>
          </a:p>
        </p:txBody>
      </p:sp>
      <p:sp>
        <p:nvSpPr>
          <p:cNvPr id="12" name="Rettangolo 11"/>
          <p:cNvSpPr/>
          <p:nvPr/>
        </p:nvSpPr>
        <p:spPr>
          <a:xfrm>
            <a:off x="0" y="3691773"/>
            <a:ext cx="12192000" cy="2292935"/>
          </a:xfrm>
          <a:prstGeom prst="rect">
            <a:avLst/>
          </a:prstGeom>
        </p:spPr>
        <p:txBody>
          <a:bodyPr wrap="square">
            <a:spAutoFit/>
          </a:bodyPr>
          <a:lstStyle/>
          <a:p>
            <a:pPr algn="just"/>
            <a:r>
              <a:rPr lang="hr-HR" sz="1700" dirty="0" smtClean="0">
                <a:latin typeface="Arial" panose="020B0604020202020204" pitchFamily="34" charset="0"/>
                <a:cs typeface="Arial" panose="020B0604020202020204" pitchFamily="34" charset="0"/>
              </a:rPr>
              <a:t>Vodoravne crte promjenjive duljine predstavljaju sljedove, trajanje i vremenski raspon svake pojedine projektne aktivnosti (skup svih projektnih aktivnosti kroz strukturu raščlambe rada). Crte se mogu preklapati tijekom istog vremenskog raspona i ukazivati na mogućnost paralelnog izvođenja nekih aktivnosti.</a:t>
            </a:r>
          </a:p>
          <a:p>
            <a:pPr algn="just"/>
            <a:endParaRPr lang="hr-HR" sz="1200" dirty="0" smtClean="0">
              <a:latin typeface="Arial" panose="020B0604020202020204" pitchFamily="34" charset="0"/>
              <a:cs typeface="Arial" panose="020B0604020202020204" pitchFamily="34" charset="0"/>
            </a:endParaRPr>
          </a:p>
          <a:p>
            <a:pPr algn="just"/>
            <a:r>
              <a:rPr lang="hr-HR" sz="1700" dirty="0" smtClean="0">
                <a:latin typeface="Arial" panose="020B0604020202020204" pitchFamily="34" charset="0"/>
                <a:cs typeface="Arial" panose="020B0604020202020204" pitchFamily="34" charset="0"/>
              </a:rPr>
              <a:t>Kako projekt napreduje, na dijagram se mogu dodati crte, strjelice ili obojene crte kako bi se označilo da su osnovne aktivnosti dovršene ili njihov sastavni dio. Okomita crta koristi se za označavanje referentnih datuma.</a:t>
            </a:r>
          </a:p>
          <a:p>
            <a:pPr algn="just"/>
            <a:endParaRPr lang="hr-HR" sz="1200" dirty="0" smtClean="0">
              <a:latin typeface="Arial" panose="020B0604020202020204" pitchFamily="34" charset="0"/>
              <a:cs typeface="Arial" panose="020B0604020202020204" pitchFamily="34" charset="0"/>
            </a:endParaRPr>
          </a:p>
          <a:p>
            <a:pPr algn="just"/>
            <a:r>
              <a:rPr lang="hr-HR" sz="1700" dirty="0" smtClean="0">
                <a:latin typeface="Arial" panose="020B0604020202020204" pitchFamily="34" charset="0"/>
                <a:cs typeface="Arial" panose="020B0604020202020204" pitchFamily="34" charset="0"/>
              </a:rPr>
              <a:t>Ganttov dijagram, stoga, omogućuje grafički prikaz kalendara aktivnosti, korisnih za planiranje, koordinaciju i praćenje određenih aktivnosti u projektu, dajući jasnu sliku napretka predstavljenog projekta.</a:t>
            </a:r>
            <a:endParaRPr lang="hr-HR" sz="17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784760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ttangolo 1">
            <a:extLst>
              <a:ext uri="{FF2B5EF4-FFF2-40B4-BE49-F238E27FC236}">
                <a16:creationId xmlns:a16="http://schemas.microsoft.com/office/drawing/2014/main" xmlns="" id="{50937956-F9E8-4796-8E1E-2932BB6CF382}"/>
              </a:ext>
            </a:extLst>
          </p:cNvPr>
          <p:cNvSpPr/>
          <p:nvPr/>
        </p:nvSpPr>
        <p:spPr>
          <a:xfrm>
            <a:off x="2741068" y="1850100"/>
            <a:ext cx="9198853" cy="1384995"/>
          </a:xfrm>
          <a:prstGeom prst="rect">
            <a:avLst/>
          </a:prstGeom>
        </p:spPr>
        <p:txBody>
          <a:bodyPr wrap="square">
            <a:spAutoFit/>
          </a:bodyPr>
          <a:lstStyle/>
          <a:p>
            <a:pPr>
              <a:defRPr/>
            </a:pPr>
            <a:endParaRPr lang="en-GB" altLang="es-ES" sz="2800" dirty="0">
              <a:latin typeface="Arial Rounded MT Bold" panose="020F0704030504030204" pitchFamily="34" charset="0"/>
            </a:endParaRPr>
          </a:p>
          <a:p>
            <a:pPr>
              <a:defRPr/>
            </a:pPr>
            <a:endParaRPr lang="en-GB" altLang="es-ES" sz="2800" dirty="0">
              <a:latin typeface="Arial Rounded MT Bold" panose="020F0704030504030204" pitchFamily="34" charset="0"/>
            </a:endParaRPr>
          </a:p>
          <a:p>
            <a:pPr>
              <a:defRPr/>
            </a:pPr>
            <a:endParaRPr lang="en-GB" altLang="es-ES" sz="2800" dirty="0">
              <a:latin typeface="Arial Rounded MT Bold" panose="020F0704030504030204" pitchFamily="34" charset="0"/>
            </a:endParaRPr>
          </a:p>
        </p:txBody>
      </p:sp>
      <p:sp>
        <p:nvSpPr>
          <p:cNvPr id="11" name="Rettangolo 10"/>
          <p:cNvSpPr/>
          <p:nvPr/>
        </p:nvSpPr>
        <p:spPr>
          <a:xfrm>
            <a:off x="2158300" y="-6984"/>
            <a:ext cx="8268590" cy="523220"/>
          </a:xfrm>
          <a:prstGeom prst="rect">
            <a:avLst/>
          </a:prstGeom>
        </p:spPr>
        <p:txBody>
          <a:bodyPr wrap="square">
            <a:spAutoFit/>
          </a:bodyPr>
          <a:lstStyle/>
          <a:p>
            <a:r>
              <a:rPr lang="it-IT" sz="2800" dirty="0" smtClean="0">
                <a:latin typeface="Arial Rounded MT Bold" panose="020F0704030504030204" pitchFamily="34" charset="0"/>
              </a:rPr>
              <a:t>1.1</a:t>
            </a:r>
            <a:r>
              <a:rPr lang="en-US" sz="2800" dirty="0" smtClean="0">
                <a:latin typeface="Arial Rounded MT Bold" panose="020F0704030504030204" pitchFamily="34" charset="0"/>
              </a:rPr>
              <a:t>. </a:t>
            </a:r>
            <a:r>
              <a:rPr lang="hr-HR" sz="2800" b="1" dirty="0" smtClean="0">
                <a:latin typeface="Arial" panose="020B0604020202020204" pitchFamily="34" charset="0"/>
                <a:cs typeface="Arial" panose="020B0604020202020204" pitchFamily="34" charset="0"/>
              </a:rPr>
              <a:t>Digitalno poslovno planiranje i upravljanje</a:t>
            </a:r>
            <a:endParaRPr lang="hr-HR" sz="2800" b="1" dirty="0">
              <a:latin typeface="Arial" panose="020B0604020202020204" pitchFamily="34" charset="0"/>
              <a:cs typeface="Arial" panose="020B0604020202020204" pitchFamily="34" charset="0"/>
            </a:endParaRPr>
          </a:p>
        </p:txBody>
      </p:sp>
      <p:pic>
        <p:nvPicPr>
          <p:cNvPr id="13"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94559" y="-1"/>
            <a:ext cx="1397439" cy="1050879"/>
          </a:xfrm>
          <a:prstGeom prst="rect">
            <a:avLst/>
          </a:prstGeom>
        </p:spPr>
      </p:pic>
      <p:sp>
        <p:nvSpPr>
          <p:cNvPr id="6" name="Sottotitolo 5"/>
          <p:cNvSpPr>
            <a:spLocks noGrp="1"/>
          </p:cNvSpPr>
          <p:nvPr>
            <p:ph type="subTitle" idx="1"/>
          </p:nvPr>
        </p:nvSpPr>
        <p:spPr>
          <a:xfrm>
            <a:off x="8639033" y="1410589"/>
            <a:ext cx="3552967" cy="4279012"/>
          </a:xfrm>
        </p:spPr>
        <p:txBody>
          <a:bodyPr>
            <a:noAutofit/>
          </a:bodyPr>
          <a:lstStyle/>
          <a:p>
            <a:pPr algn="just">
              <a:lnSpc>
                <a:spcPct val="100000"/>
              </a:lnSpc>
            </a:pPr>
            <a:endParaRPr lang="hr-HR" sz="2000" dirty="0" smtClean="0">
              <a:latin typeface="Arial" panose="020B0604020202020204" pitchFamily="34" charset="0"/>
              <a:cs typeface="Arial" panose="020B0604020202020204" pitchFamily="34" charset="0"/>
            </a:endParaRPr>
          </a:p>
          <a:p>
            <a:pPr algn="l">
              <a:lnSpc>
                <a:spcPct val="100000"/>
              </a:lnSpc>
            </a:pPr>
            <a:r>
              <a:rPr lang="hr-HR" sz="2000" dirty="0" smtClean="0">
                <a:latin typeface="Arial" panose="020B0604020202020204" pitchFamily="34" charset="0"/>
                <a:cs typeface="Arial" panose="020B0604020202020204" pitchFamily="34" charset="0"/>
              </a:rPr>
              <a:t>Poslovni plan je pisani sažetak poslovnog prijedloga poduzetnika, njegovih prilika i marketinške strategije, kao i vještina i sposobnosti njegovih menadžera. Poslovni plan ukazuje na daljnje korake koji će voditi tvrtku do uspjeha. </a:t>
            </a:r>
          </a:p>
          <a:p>
            <a:pPr algn="l">
              <a:lnSpc>
                <a:spcPct val="150000"/>
              </a:lnSpc>
            </a:pPr>
            <a:endParaRPr lang="en-US" sz="1600" dirty="0">
              <a:latin typeface="Arial Rounded MT Bold" panose="020F0704030504030204" pitchFamily="34" charset="0"/>
            </a:endParaRPr>
          </a:p>
          <a:p>
            <a:pPr algn="just">
              <a:lnSpc>
                <a:spcPct val="150000"/>
              </a:lnSpc>
            </a:pPr>
            <a:endParaRPr lang="en-US" sz="1600" dirty="0">
              <a:latin typeface="Arial Rounded MT Bold" panose="020F0704030504030204" pitchFamily="34" charset="0"/>
            </a:endParaRPr>
          </a:p>
          <a:p>
            <a:pPr algn="just">
              <a:lnSpc>
                <a:spcPct val="150000"/>
              </a:lnSpc>
            </a:pPr>
            <a:endParaRPr lang="it-IT" sz="1600" dirty="0">
              <a:latin typeface="Arial Rounded MT Bold" panose="020F0704030504030204" pitchFamily="34" charset="0"/>
            </a:endParaRPr>
          </a:p>
        </p:txBody>
      </p:sp>
      <p:sp>
        <p:nvSpPr>
          <p:cNvPr id="15" name="Rettangolo 14"/>
          <p:cNvSpPr/>
          <p:nvPr/>
        </p:nvSpPr>
        <p:spPr>
          <a:xfrm>
            <a:off x="8502555" y="1451072"/>
            <a:ext cx="3689444" cy="400110"/>
          </a:xfrm>
          <a:prstGeom prst="rect">
            <a:avLst/>
          </a:prstGeom>
        </p:spPr>
        <p:txBody>
          <a:bodyPr wrap="square">
            <a:spAutoFit/>
          </a:bodyPr>
          <a:lstStyle/>
          <a:p>
            <a:pPr algn="ctr"/>
            <a:r>
              <a:rPr lang="hr-HR" sz="2000" b="1" dirty="0" smtClean="0">
                <a:latin typeface="Arial Rounded MT Bold" panose="020F0704030504030204" pitchFamily="34" charset="0"/>
              </a:rPr>
              <a:t>Koristi poslovnog planiranja</a:t>
            </a:r>
            <a:r>
              <a:rPr lang="en-US" sz="2000" b="1" dirty="0" smtClean="0">
                <a:latin typeface="Arial Rounded MT Bold" panose="020F0704030504030204" pitchFamily="34" charset="0"/>
              </a:rPr>
              <a:t> </a:t>
            </a:r>
            <a:endParaRPr lang="it-IT" sz="2000" b="1" dirty="0">
              <a:latin typeface="Arial Rounded MT Bold" panose="020F0704030504030204" pitchFamily="34" charset="0"/>
            </a:endParaRPr>
          </a:p>
        </p:txBody>
      </p:sp>
      <p:graphicFrame>
        <p:nvGraphicFramePr>
          <p:cNvPr id="3" name="Diagramma 2"/>
          <p:cNvGraphicFramePr/>
          <p:nvPr>
            <p:extLst>
              <p:ext uri="{D42A27DB-BD31-4B8C-83A1-F6EECF244321}">
                <p14:modId xmlns:p14="http://schemas.microsoft.com/office/powerpoint/2010/main" val="893738425"/>
              </p:ext>
            </p:extLst>
          </p:nvPr>
        </p:nvGraphicFramePr>
        <p:xfrm>
          <a:off x="1171475" y="516236"/>
          <a:ext cx="8210373" cy="5730083"/>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053857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ttangolo 1">
            <a:extLst>
              <a:ext uri="{FF2B5EF4-FFF2-40B4-BE49-F238E27FC236}">
                <a16:creationId xmlns:a16="http://schemas.microsoft.com/office/drawing/2014/main" xmlns="" id="{50937956-F9E8-4796-8E1E-2932BB6CF382}"/>
              </a:ext>
            </a:extLst>
          </p:cNvPr>
          <p:cNvSpPr/>
          <p:nvPr/>
        </p:nvSpPr>
        <p:spPr>
          <a:xfrm>
            <a:off x="2741068" y="1850100"/>
            <a:ext cx="9198853" cy="1384995"/>
          </a:xfrm>
          <a:prstGeom prst="rect">
            <a:avLst/>
          </a:prstGeom>
        </p:spPr>
        <p:txBody>
          <a:bodyPr wrap="square">
            <a:spAutoFit/>
          </a:bodyPr>
          <a:lstStyle/>
          <a:p>
            <a:pPr>
              <a:defRPr/>
            </a:pPr>
            <a:endParaRPr lang="en-GB" altLang="es-ES" sz="2800" dirty="0">
              <a:latin typeface="Arial Rounded MT Bold" panose="020F0704030504030204" pitchFamily="34" charset="0"/>
            </a:endParaRPr>
          </a:p>
          <a:p>
            <a:pPr>
              <a:defRPr/>
            </a:pPr>
            <a:endParaRPr lang="en-GB" altLang="es-ES" sz="2800" dirty="0">
              <a:latin typeface="Arial Rounded MT Bold" panose="020F0704030504030204" pitchFamily="34" charset="0"/>
            </a:endParaRPr>
          </a:p>
          <a:p>
            <a:pPr>
              <a:defRPr/>
            </a:pPr>
            <a:endParaRPr lang="en-GB" altLang="es-ES" sz="2800" dirty="0">
              <a:latin typeface="Arial Rounded MT Bold" panose="020F0704030504030204" pitchFamily="34" charset="0"/>
            </a:endParaRPr>
          </a:p>
        </p:txBody>
      </p:sp>
      <p:sp>
        <p:nvSpPr>
          <p:cNvPr id="6" name="Sottotitolo 5"/>
          <p:cNvSpPr>
            <a:spLocks noGrp="1"/>
          </p:cNvSpPr>
          <p:nvPr>
            <p:ph type="subTitle" idx="1"/>
          </p:nvPr>
        </p:nvSpPr>
        <p:spPr>
          <a:xfrm>
            <a:off x="2158299" y="1132764"/>
            <a:ext cx="10033701" cy="4722126"/>
          </a:xfrm>
        </p:spPr>
        <p:txBody>
          <a:bodyPr>
            <a:noAutofit/>
          </a:bodyPr>
          <a:lstStyle/>
          <a:p>
            <a:pPr>
              <a:lnSpc>
                <a:spcPct val="100000"/>
              </a:lnSpc>
            </a:pPr>
            <a:r>
              <a:rPr lang="hr-HR" b="1" dirty="0" smtClean="0">
                <a:latin typeface="Arial" panose="020B0604020202020204" pitchFamily="34" charset="0"/>
                <a:cs typeface="Arial" panose="020B0604020202020204" pitchFamily="34" charset="0"/>
              </a:rPr>
              <a:t>Glavne koristi poslovnog plana:</a:t>
            </a:r>
          </a:p>
          <a:p>
            <a:pPr marL="342900" indent="-342900" algn="just">
              <a:lnSpc>
                <a:spcPct val="100000"/>
              </a:lnSpc>
              <a:buFont typeface="+mj-lt"/>
              <a:buAutoNum type="arabicPeriod"/>
            </a:pPr>
            <a:r>
              <a:rPr lang="hr-HR" dirty="0" smtClean="0">
                <a:latin typeface="Arial" panose="020B0604020202020204" pitchFamily="34" charset="0"/>
                <a:cs typeface="Arial" panose="020B0604020202020204" pitchFamily="34" charset="0"/>
              </a:rPr>
              <a:t>Potreba za izradom plana dovodi potencijalnog poduzetnika u situaciju da dobro prouči dodirne točke njegove dugoročne vizije i stvarnosti, objektivno procjenjujući šanse za uspjeh</a:t>
            </a:r>
          </a:p>
          <a:p>
            <a:pPr marL="342900" indent="-342900" algn="just">
              <a:lnSpc>
                <a:spcPct val="100000"/>
              </a:lnSpc>
              <a:buFont typeface="+mj-lt"/>
              <a:buAutoNum type="arabicPeriod"/>
            </a:pPr>
            <a:r>
              <a:rPr lang="hr-HR" dirty="0" smtClean="0">
                <a:latin typeface="Arial" panose="020B0604020202020204" pitchFamily="34" charset="0"/>
                <a:cs typeface="Arial" panose="020B0604020202020204" pitchFamily="34" charset="0"/>
              </a:rPr>
              <a:t>Dobro pripremljen poslovni plan privlači vjerovnike i ulagače te omogućuje da se istakne potencijal koji tvrtka ima</a:t>
            </a:r>
          </a:p>
          <a:p>
            <a:pPr marL="342900" indent="-342900" algn="just">
              <a:lnSpc>
                <a:spcPct val="100000"/>
              </a:lnSpc>
              <a:buFont typeface="+mj-lt"/>
              <a:buAutoNum type="arabicPeriod"/>
            </a:pPr>
            <a:r>
              <a:rPr lang="hr-HR" dirty="0" smtClean="0">
                <a:latin typeface="Arial" panose="020B0604020202020204" pitchFamily="34" charset="0"/>
                <a:cs typeface="Arial" panose="020B0604020202020204" pitchFamily="34" charset="0"/>
              </a:rPr>
              <a:t>Dodana vrijednost koju poslovni plan mora jasno navesti, unutar i izvan tvrtke, sastoji se prije svega u analizi stvarnosti i iscrpnoj analizi detalja kako bi se smanjila nesigurnost i poslovni rizik</a:t>
            </a:r>
          </a:p>
          <a:p>
            <a:pPr>
              <a:lnSpc>
                <a:spcPct val="150000"/>
              </a:lnSpc>
            </a:pPr>
            <a:endParaRPr lang="hr-HR" sz="1600" dirty="0" smtClean="0">
              <a:latin typeface="Arial" panose="020B0604020202020204" pitchFamily="34" charset="0"/>
              <a:cs typeface="Arial" panose="020B0604020202020204" pitchFamily="34" charset="0"/>
            </a:endParaRPr>
          </a:p>
          <a:p>
            <a:pPr algn="l">
              <a:lnSpc>
                <a:spcPct val="150000"/>
              </a:lnSpc>
            </a:pPr>
            <a:endParaRPr lang="en-US" sz="1600" dirty="0">
              <a:latin typeface="Arial Rounded MT Bold" panose="020F0704030504030204" pitchFamily="34" charset="0"/>
            </a:endParaRPr>
          </a:p>
          <a:p>
            <a:pPr algn="just">
              <a:lnSpc>
                <a:spcPct val="150000"/>
              </a:lnSpc>
            </a:pPr>
            <a:endParaRPr lang="en-US" sz="1600" dirty="0">
              <a:latin typeface="Arial Rounded MT Bold" panose="020F0704030504030204" pitchFamily="34" charset="0"/>
            </a:endParaRPr>
          </a:p>
          <a:p>
            <a:pPr algn="just">
              <a:lnSpc>
                <a:spcPct val="150000"/>
              </a:lnSpc>
            </a:pPr>
            <a:endParaRPr lang="it-IT" sz="1600" dirty="0">
              <a:latin typeface="Arial Rounded MT Bold" panose="020F0704030504030204" pitchFamily="34" charset="0"/>
            </a:endParaRPr>
          </a:p>
        </p:txBody>
      </p:sp>
      <p:sp>
        <p:nvSpPr>
          <p:cNvPr id="11" name="Rettangolo 10"/>
          <p:cNvSpPr/>
          <p:nvPr/>
        </p:nvSpPr>
        <p:spPr>
          <a:xfrm>
            <a:off x="2158299" y="152219"/>
            <a:ext cx="8268590" cy="523220"/>
          </a:xfrm>
          <a:prstGeom prst="rect">
            <a:avLst/>
          </a:prstGeom>
        </p:spPr>
        <p:txBody>
          <a:bodyPr wrap="square">
            <a:spAutoFit/>
          </a:bodyPr>
          <a:lstStyle/>
          <a:p>
            <a:r>
              <a:rPr lang="hr-HR" sz="2800" b="1" dirty="0" smtClean="0">
                <a:latin typeface="Arial" panose="020B0604020202020204" pitchFamily="34" charset="0"/>
                <a:cs typeface="Arial" panose="020B0604020202020204" pitchFamily="34" charset="0"/>
              </a:rPr>
              <a:t>1.1. Digitalno poslovno planiranje i upravljanje</a:t>
            </a:r>
            <a:endParaRPr lang="hr-HR" sz="2800" b="1" dirty="0">
              <a:latin typeface="Arial" panose="020B0604020202020204" pitchFamily="34" charset="0"/>
              <a:cs typeface="Arial" panose="020B0604020202020204" pitchFamily="34" charset="0"/>
            </a:endParaRPr>
          </a:p>
        </p:txBody>
      </p:sp>
      <p:pic>
        <p:nvPicPr>
          <p:cNvPr id="13"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672549" y="0"/>
            <a:ext cx="1519451" cy="1132763"/>
          </a:xfrm>
          <a:prstGeom prst="rect">
            <a:avLst/>
          </a:prstGeom>
        </p:spPr>
      </p:pic>
    </p:spTree>
    <p:extLst>
      <p:ext uri="{BB962C8B-B14F-4D97-AF65-F5344CB8AC3E}">
        <p14:creationId xmlns:p14="http://schemas.microsoft.com/office/powerpoint/2010/main" val="1551519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ttangolo 1">
            <a:extLst>
              <a:ext uri="{FF2B5EF4-FFF2-40B4-BE49-F238E27FC236}">
                <a16:creationId xmlns:a16="http://schemas.microsoft.com/office/drawing/2014/main" xmlns="" id="{50937956-F9E8-4796-8E1E-2932BB6CF382}"/>
              </a:ext>
            </a:extLst>
          </p:cNvPr>
          <p:cNvSpPr/>
          <p:nvPr/>
        </p:nvSpPr>
        <p:spPr>
          <a:xfrm>
            <a:off x="2636796" y="1163191"/>
            <a:ext cx="9198853" cy="1600438"/>
          </a:xfrm>
          <a:prstGeom prst="rect">
            <a:avLst/>
          </a:prstGeom>
        </p:spPr>
        <p:txBody>
          <a:bodyPr wrap="square">
            <a:spAutoFit/>
          </a:bodyPr>
          <a:lstStyle/>
          <a:p>
            <a:pPr>
              <a:defRPr/>
            </a:pPr>
            <a:endParaRPr lang="en-GB" altLang="es-ES" sz="2800" dirty="0">
              <a:latin typeface="Arial Rounded MT Bold" panose="020F0704030504030204" pitchFamily="34" charset="0"/>
            </a:endParaRPr>
          </a:p>
          <a:p>
            <a:pPr>
              <a:defRPr/>
            </a:pPr>
            <a:endParaRPr lang="en-GB" altLang="es-ES" sz="2800" dirty="0">
              <a:latin typeface="Arial Rounded MT Bold" panose="020F0704030504030204" pitchFamily="34" charset="0"/>
            </a:endParaRPr>
          </a:p>
          <a:p>
            <a:pPr>
              <a:lnSpc>
                <a:spcPct val="150000"/>
              </a:lnSpc>
              <a:defRPr/>
            </a:pPr>
            <a:endParaRPr lang="en-GB" altLang="es-ES" sz="2800" dirty="0">
              <a:latin typeface="Arial Rounded MT Bold" panose="020F0704030504030204" pitchFamily="34" charset="0"/>
            </a:endParaRPr>
          </a:p>
        </p:txBody>
      </p:sp>
      <p:sp>
        <p:nvSpPr>
          <p:cNvPr id="6" name="Titolo 5"/>
          <p:cNvSpPr>
            <a:spLocks noGrp="1"/>
          </p:cNvSpPr>
          <p:nvPr>
            <p:ph type="ctrTitle"/>
          </p:nvPr>
        </p:nvSpPr>
        <p:spPr>
          <a:xfrm>
            <a:off x="2158299" y="1832618"/>
            <a:ext cx="10033701" cy="3192764"/>
          </a:xfrm>
        </p:spPr>
        <p:txBody>
          <a:bodyPr anchor="ctr">
            <a:normAutofit fontScale="90000"/>
          </a:bodyPr>
          <a:lstStyle/>
          <a:p>
            <a:r>
              <a:rPr lang="it-IT" dirty="0">
                <a:latin typeface="Arial Rounded MT Bold" panose="020F0704030504030204" pitchFamily="34" charset="0"/>
              </a:rPr>
              <a:t/>
            </a:r>
            <a:br>
              <a:rPr lang="it-IT" dirty="0">
                <a:latin typeface="Arial Rounded MT Bold" panose="020F0704030504030204" pitchFamily="34" charset="0"/>
              </a:rPr>
            </a:br>
            <a:r>
              <a:rPr lang="it-IT" sz="6700" b="1" dirty="0" smtClean="0">
                <a:latin typeface="Arial" panose="020B0604020202020204" pitchFamily="34" charset="0"/>
                <a:cs typeface="Arial" panose="020B0604020202020204" pitchFamily="34" charset="0"/>
              </a:rPr>
              <a:t>1.2</a:t>
            </a:r>
            <a:r>
              <a:rPr lang="hr-HR" sz="6700" b="1" dirty="0" smtClean="0">
                <a:latin typeface="Arial" panose="020B0604020202020204" pitchFamily="34" charset="0"/>
                <a:cs typeface="Arial" panose="020B0604020202020204" pitchFamily="34" charset="0"/>
              </a:rPr>
              <a:t>.Uspostavljanje odnosa i upravljanje kupcima i dobavljačima</a:t>
            </a:r>
            <a:r>
              <a:rPr lang="en-US" altLang="it-IT" sz="6700" b="1" dirty="0" smtClean="0">
                <a:latin typeface="Arial" panose="020B0604020202020204" pitchFamily="34" charset="0"/>
                <a:cs typeface="Arial" panose="020B0604020202020204" pitchFamily="34" charset="0"/>
              </a:rPr>
              <a:t> </a:t>
            </a:r>
            <a:r>
              <a:rPr lang="en-US" altLang="it-IT" b="1" dirty="0">
                <a:latin typeface="Arial" panose="020B0604020202020204" pitchFamily="34" charset="0"/>
                <a:cs typeface="Arial" panose="020B0604020202020204" pitchFamily="34" charset="0"/>
              </a:rPr>
              <a:t/>
            </a:r>
            <a:br>
              <a:rPr lang="en-US" altLang="it-IT" b="1" dirty="0">
                <a:latin typeface="Arial" panose="020B0604020202020204" pitchFamily="34" charset="0"/>
                <a:cs typeface="Arial" panose="020B0604020202020204" pitchFamily="34" charset="0"/>
              </a:rPr>
            </a:br>
            <a:endParaRPr lang="it-IT" b="1" dirty="0">
              <a:latin typeface="Arial" panose="020B0604020202020204" pitchFamily="34" charset="0"/>
              <a:cs typeface="Arial" panose="020B0604020202020204" pitchFamily="34" charset="0"/>
            </a:endParaRPr>
          </a:p>
        </p:txBody>
      </p:sp>
      <p:pic>
        <p:nvPicPr>
          <p:cNvPr id="10" name="Picture 6">
            <a:extLst>
              <a:ext uri="{FF2B5EF4-FFF2-40B4-BE49-F238E27FC236}">
                <a16:creationId xmlns:a16="http://schemas.microsoft.com/office/drawing/2014/main" xmlns="" id="{16FE8CDF-E525-4D48-807A-666B11F67EB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146030" y="0"/>
            <a:ext cx="826098" cy="595993"/>
          </a:xfrm>
          <a:prstGeom prst="rect">
            <a:avLst/>
          </a:prstGeom>
        </p:spPr>
      </p:pic>
    </p:spTree>
    <p:extLst>
      <p:ext uri="{BB962C8B-B14F-4D97-AF65-F5344CB8AC3E}">
        <p14:creationId xmlns:p14="http://schemas.microsoft.com/office/powerpoint/2010/main" val="1463459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xmlns="" id="{3A86BF1E-B8F2-4B6C-A76B-D8673E0CF73D}"/>
              </a:ext>
            </a:extLst>
          </p:cNvPr>
          <p:cNvSpPr txBox="1"/>
          <p:nvPr/>
        </p:nvSpPr>
        <p:spPr>
          <a:xfrm>
            <a:off x="2158299" y="119819"/>
            <a:ext cx="7749976" cy="830997"/>
          </a:xfrm>
          <a:prstGeom prst="rect">
            <a:avLst/>
          </a:prstGeom>
          <a:noFill/>
        </p:spPr>
        <p:txBody>
          <a:bodyPr wrap="square" rtlCol="0">
            <a:spAutoFit/>
          </a:bodyPr>
          <a:lstStyle/>
          <a:p>
            <a:r>
              <a:rPr lang="hr-HR" altLang="it-IT" sz="2400" b="1" dirty="0" smtClean="0">
                <a:latin typeface="Arial" panose="020B0604020202020204" pitchFamily="34" charset="0"/>
                <a:cs typeface="Arial" panose="020B0604020202020204" pitchFamily="34" charset="0"/>
              </a:rPr>
              <a:t>1.2. Uspostavljanje odnosa i upravljanje kupcima i dobavljačima </a:t>
            </a:r>
            <a:endParaRPr lang="hr-HR" altLang="it-IT" sz="2400" b="1" dirty="0">
              <a:latin typeface="Arial" panose="020B0604020202020204" pitchFamily="34" charset="0"/>
              <a:cs typeface="Arial" panose="020B0604020202020204" pitchFamily="34" charset="0"/>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158299" y="1289953"/>
            <a:ext cx="10033701" cy="3970318"/>
          </a:xfrm>
          <a:prstGeom prst="rect">
            <a:avLst/>
          </a:prstGeom>
        </p:spPr>
        <p:txBody>
          <a:bodyPr wrap="square">
            <a:spAutoFit/>
          </a:bodyPr>
          <a:lstStyle/>
          <a:p>
            <a:pPr algn="just">
              <a:defRPr/>
            </a:pPr>
            <a:r>
              <a:rPr lang="hr-HR" altLang="es-ES" sz="2000" b="1" i="1" dirty="0" smtClean="0">
                <a:latin typeface="Arial" panose="020B0604020202020204" pitchFamily="34" charset="0"/>
                <a:cs typeface="Arial" panose="020B0604020202020204" pitchFamily="34" charset="0"/>
              </a:rPr>
              <a:t>Online</a:t>
            </a:r>
            <a:r>
              <a:rPr lang="hr-HR" altLang="es-ES" sz="2000" b="1" dirty="0" smtClean="0">
                <a:latin typeface="Arial" panose="020B0604020202020204" pitchFamily="34" charset="0"/>
                <a:cs typeface="Arial" panose="020B0604020202020204" pitchFamily="34" charset="0"/>
              </a:rPr>
              <a:t> uključivanje kupaca</a:t>
            </a:r>
          </a:p>
          <a:p>
            <a:pPr algn="just">
              <a:defRPr/>
            </a:pPr>
            <a:endParaRPr lang="hr-HR" altLang="es-ES" sz="2400" b="1" dirty="0" smtClean="0">
              <a:latin typeface="Arial" panose="020B0604020202020204" pitchFamily="34" charset="0"/>
              <a:cs typeface="Arial" panose="020B0604020202020204" pitchFamily="34" charset="0"/>
            </a:endParaRPr>
          </a:p>
          <a:p>
            <a:pPr algn="just">
              <a:defRPr/>
            </a:pPr>
            <a:r>
              <a:rPr lang="hr-HR" altLang="es-ES" sz="2000" dirty="0" smtClean="0">
                <a:latin typeface="Arial" panose="020B0604020202020204" pitchFamily="34" charset="0"/>
                <a:cs typeface="Arial" panose="020B0604020202020204" pitchFamily="34" charset="0"/>
              </a:rPr>
              <a:t>Identificiranje i uključivanje kupaca jedan je od ključnih koraka za uspješno poslovanje. Digitalna transformacija eksponencijalno je povećala poslovne prilike i mogućnosti dopiranja do teško dostupnih kupaca i tržišta.</a:t>
            </a:r>
          </a:p>
          <a:p>
            <a:pPr algn="just">
              <a:defRPr/>
            </a:pPr>
            <a:endParaRPr lang="hr-HR" altLang="es-ES" sz="2400" dirty="0" smtClean="0">
              <a:latin typeface="Arial" panose="020B0604020202020204" pitchFamily="34" charset="0"/>
              <a:cs typeface="Arial" panose="020B0604020202020204" pitchFamily="34" charset="0"/>
            </a:endParaRPr>
          </a:p>
          <a:p>
            <a:pPr algn="just">
              <a:defRPr/>
            </a:pPr>
            <a:r>
              <a:rPr lang="hr-HR" altLang="es-ES" sz="2000" dirty="0" smtClean="0">
                <a:latin typeface="Arial" panose="020B0604020202020204" pitchFamily="34" charset="0"/>
                <a:cs typeface="Arial" panose="020B0604020202020204" pitchFamily="34" charset="0"/>
              </a:rPr>
              <a:t>Izrada profila kupca omogućuje bolje razumijevanje tržišta, kao i utvrđivanje poboljšanja kvalitete proizvoda za prodaju. Analiza profila kupaca pomaže razumjeti snage i slabosti svoje ponude kako bi se ispravile moguće manjkavosti.</a:t>
            </a:r>
          </a:p>
          <a:p>
            <a:pPr algn="just">
              <a:defRPr/>
            </a:pPr>
            <a:endParaRPr lang="hr-HR" altLang="es-ES" sz="2400" dirty="0" smtClean="0">
              <a:latin typeface="Arial" panose="020B0604020202020204" pitchFamily="34" charset="0"/>
              <a:cs typeface="Arial" panose="020B0604020202020204" pitchFamily="34" charset="0"/>
            </a:endParaRPr>
          </a:p>
          <a:p>
            <a:pPr algn="just">
              <a:defRPr/>
            </a:pPr>
            <a:r>
              <a:rPr lang="hr-HR" altLang="es-ES" sz="2000" dirty="0" smtClean="0">
                <a:latin typeface="Arial" panose="020B0604020202020204" pitchFamily="34" charset="0"/>
                <a:cs typeface="Arial" panose="020B0604020202020204" pitchFamily="34" charset="0"/>
              </a:rPr>
              <a:t>Postupak identifikacije bit će usmjeren na dobavljače koji su potrebni kako bi se moglo definirati odgovarajuće planiranje prodaje koje optimizira prodaju i smanjuje otpad.</a:t>
            </a:r>
            <a:endParaRPr lang="hr-HR" altLang="es-ES" sz="2800" dirty="0">
              <a:latin typeface="Arial" panose="020B0604020202020204" pitchFamily="34" charset="0"/>
              <a:cs typeface="Arial" panose="020B0604020202020204" pitchFamily="34" charset="0"/>
            </a:endParaRPr>
          </a:p>
        </p:txBody>
      </p:sp>
      <p:pic>
        <p:nvPicPr>
          <p:cNvPr id="10"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06008" y="0"/>
            <a:ext cx="1485992" cy="950816"/>
          </a:xfrm>
          <a:prstGeom prst="rect">
            <a:avLst/>
          </a:prstGeom>
        </p:spPr>
      </p:pic>
    </p:spTree>
    <p:extLst>
      <p:ext uri="{BB962C8B-B14F-4D97-AF65-F5344CB8AC3E}">
        <p14:creationId xmlns:p14="http://schemas.microsoft.com/office/powerpoint/2010/main" val="2861293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xmlns="" id="{3A86BF1E-B8F2-4B6C-A76B-D8673E0CF73D}"/>
              </a:ext>
            </a:extLst>
          </p:cNvPr>
          <p:cNvSpPr txBox="1"/>
          <p:nvPr/>
        </p:nvSpPr>
        <p:spPr>
          <a:xfrm>
            <a:off x="2158299" y="225211"/>
            <a:ext cx="8852026" cy="1200329"/>
          </a:xfrm>
          <a:prstGeom prst="rect">
            <a:avLst/>
          </a:prstGeom>
          <a:noFill/>
        </p:spPr>
        <p:txBody>
          <a:bodyPr wrap="square" rtlCol="0">
            <a:spAutoFit/>
          </a:bodyPr>
          <a:lstStyle/>
          <a:p>
            <a:r>
              <a:rPr lang="hr-HR" altLang="it-IT" sz="2400" dirty="0" smtClean="0">
                <a:latin typeface="Arial Rounded MT Bold" panose="020F0704030504030204" pitchFamily="34" charset="0"/>
              </a:rPr>
              <a:t>1.2. Uspostavljanje odnosa i upravljanje kupcima i dobavljačima </a:t>
            </a:r>
          </a:p>
          <a:p>
            <a:endParaRPr lang="en-US" altLang="it-IT" sz="2400" dirty="0">
              <a:latin typeface="Arial Rounded MT Bold" panose="020F0704030504030204" pitchFamily="34" charset="0"/>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158299" y="1305341"/>
            <a:ext cx="10033701" cy="3970318"/>
          </a:xfrm>
          <a:prstGeom prst="rect">
            <a:avLst/>
          </a:prstGeom>
        </p:spPr>
        <p:txBody>
          <a:bodyPr wrap="square">
            <a:spAutoFit/>
          </a:bodyPr>
          <a:lstStyle/>
          <a:p>
            <a:pPr algn="just">
              <a:defRPr/>
            </a:pPr>
            <a:endParaRPr lang="en-GB" altLang="es-ES" sz="1200" dirty="0">
              <a:latin typeface="Arial Rounded MT Bold" panose="020F0704030504030204" pitchFamily="34" charset="0"/>
            </a:endParaRPr>
          </a:p>
          <a:p>
            <a:pPr algn="just">
              <a:defRPr/>
            </a:pPr>
            <a:r>
              <a:rPr lang="hr-HR" altLang="es-ES" sz="2400" b="1" dirty="0" smtClean="0">
                <a:latin typeface="Arial" panose="020B0604020202020204" pitchFamily="34" charset="0"/>
                <a:cs typeface="Arial" panose="020B0604020202020204" pitchFamily="34" charset="0"/>
              </a:rPr>
              <a:t>Tko su? </a:t>
            </a:r>
          </a:p>
          <a:p>
            <a:pPr algn="just">
              <a:defRPr/>
            </a:pPr>
            <a:r>
              <a:rPr lang="hr-HR" altLang="es-ES" dirty="0" smtClean="0">
                <a:latin typeface="Arial" panose="020B0604020202020204" pitchFamily="34" charset="0"/>
                <a:cs typeface="Arial" panose="020B0604020202020204" pitchFamily="34" charset="0"/>
              </a:rPr>
              <a:t>Saznanja o dobi i spolu potrošača ili veličini industrije i tvrtke za korporativne klijente pomoći će u definiranju početnog pregleda </a:t>
            </a:r>
            <a:r>
              <a:rPr lang="hr-HR" altLang="es-ES" i="1" dirty="0" smtClean="0">
                <a:latin typeface="Arial" panose="020B0604020202020204" pitchFamily="34" charset="0"/>
                <a:cs typeface="Arial" panose="020B0604020202020204" pitchFamily="34" charset="0"/>
              </a:rPr>
              <a:t>online</a:t>
            </a:r>
            <a:r>
              <a:rPr lang="hr-HR" altLang="es-ES" dirty="0" smtClean="0">
                <a:latin typeface="Arial" panose="020B0604020202020204" pitchFamily="34" charset="0"/>
                <a:cs typeface="Arial" panose="020B0604020202020204" pitchFamily="34" charset="0"/>
              </a:rPr>
              <a:t> kupaca.</a:t>
            </a:r>
          </a:p>
          <a:p>
            <a:pPr algn="just">
              <a:defRPr/>
            </a:pPr>
            <a:endParaRPr lang="hr-HR" altLang="es-ES" sz="1200" dirty="0" smtClean="0">
              <a:latin typeface="Arial" panose="020B0604020202020204" pitchFamily="34" charset="0"/>
              <a:cs typeface="Arial" panose="020B0604020202020204" pitchFamily="34" charset="0"/>
            </a:endParaRPr>
          </a:p>
          <a:p>
            <a:pPr algn="just">
              <a:defRPr/>
            </a:pPr>
            <a:r>
              <a:rPr lang="hr-HR" altLang="es-ES" sz="2400" b="1" dirty="0" smtClean="0">
                <a:latin typeface="Arial" panose="020B0604020202020204" pitchFamily="34" charset="0"/>
                <a:cs typeface="Arial" panose="020B0604020202020204" pitchFamily="34" charset="0"/>
              </a:rPr>
              <a:t>Što ih zanima? </a:t>
            </a:r>
          </a:p>
          <a:p>
            <a:pPr algn="just">
              <a:defRPr/>
            </a:pPr>
            <a:r>
              <a:rPr lang="hr-HR" altLang="es-ES" i="1" dirty="0" smtClean="0">
                <a:latin typeface="Arial" panose="020B0604020202020204" pitchFamily="34" charset="0"/>
                <a:cs typeface="Arial" panose="020B0604020202020204" pitchFamily="34" charset="0"/>
              </a:rPr>
              <a:t>Online</a:t>
            </a:r>
            <a:r>
              <a:rPr lang="hr-HR" altLang="es-ES" dirty="0" smtClean="0">
                <a:latin typeface="Arial" panose="020B0604020202020204" pitchFamily="34" charset="0"/>
                <a:cs typeface="Arial" panose="020B0604020202020204" pitchFamily="34" charset="0"/>
              </a:rPr>
              <a:t> okruženje omogućuje učinkovito razmatranje specifičnih preferencija kupaca, pružajući priliku za stvaranje proizvoda koji su sve personaliziraniji i prilagođeniji specifičnostima ciljne skupine.</a:t>
            </a:r>
          </a:p>
          <a:p>
            <a:pPr algn="just">
              <a:defRPr/>
            </a:pPr>
            <a:endParaRPr lang="hr-HR" altLang="es-ES" sz="1200" dirty="0" smtClean="0">
              <a:latin typeface="Arial" panose="020B0604020202020204" pitchFamily="34" charset="0"/>
              <a:cs typeface="Arial" panose="020B0604020202020204" pitchFamily="34" charset="0"/>
            </a:endParaRPr>
          </a:p>
          <a:p>
            <a:pPr algn="just">
              <a:defRPr/>
            </a:pPr>
            <a:r>
              <a:rPr lang="hr-HR" altLang="es-ES" sz="2400" b="1" dirty="0" smtClean="0">
                <a:latin typeface="Arial" panose="020B0604020202020204" pitchFamily="34" charset="0"/>
                <a:cs typeface="Arial" panose="020B0604020202020204" pitchFamily="34" charset="0"/>
              </a:rPr>
              <a:t>Što kupuju </a:t>
            </a:r>
            <a:r>
              <a:rPr lang="hr-HR" altLang="es-ES" sz="2400" b="1" i="1" dirty="0" smtClean="0">
                <a:latin typeface="Arial" panose="020B0604020202020204" pitchFamily="34" charset="0"/>
                <a:cs typeface="Arial" panose="020B0604020202020204" pitchFamily="34" charset="0"/>
              </a:rPr>
              <a:t>online</a:t>
            </a:r>
            <a:r>
              <a:rPr lang="hr-HR" altLang="es-ES" sz="2400" b="1" dirty="0" smtClean="0">
                <a:latin typeface="Arial" panose="020B0604020202020204" pitchFamily="34" charset="0"/>
                <a:cs typeface="Arial" panose="020B0604020202020204" pitchFamily="34" charset="0"/>
              </a:rPr>
              <a:t>?</a:t>
            </a:r>
          </a:p>
          <a:p>
            <a:pPr algn="just">
              <a:defRPr/>
            </a:pPr>
            <a:r>
              <a:rPr lang="hr-HR" altLang="es-ES" dirty="0" smtClean="0">
                <a:latin typeface="Arial" panose="020B0604020202020204" pitchFamily="34" charset="0"/>
                <a:cs typeface="Arial" panose="020B0604020202020204" pitchFamily="34" charset="0"/>
              </a:rPr>
              <a:t>Provedite detaljnu analizu tržišta: proučite glavne tržišne trendove za proizvod koji namjeravate ponuditi. Ova preliminarna aktivnost omogućit će vam da bolje razumijete kako proizvod učiniti privlačnim na temelju kupovnih preferencija potencijalnih kupaca.</a:t>
            </a:r>
            <a:endParaRPr lang="hr-HR" altLang="es-ES" sz="2800" dirty="0">
              <a:latin typeface="Arial" panose="020B0604020202020204" pitchFamily="34" charset="0"/>
              <a:cs typeface="Arial" panose="020B0604020202020204" pitchFamily="34" charset="0"/>
            </a:endParaRPr>
          </a:p>
        </p:txBody>
      </p:sp>
      <p:pic>
        <p:nvPicPr>
          <p:cNvPr id="10"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13492" y="-1"/>
            <a:ext cx="1478507" cy="982639"/>
          </a:xfrm>
          <a:prstGeom prst="rect">
            <a:avLst/>
          </a:prstGeom>
        </p:spPr>
      </p:pic>
    </p:spTree>
    <p:extLst>
      <p:ext uri="{BB962C8B-B14F-4D97-AF65-F5344CB8AC3E}">
        <p14:creationId xmlns:p14="http://schemas.microsoft.com/office/powerpoint/2010/main" val="3605004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xmlns="" id="{3A86BF1E-B8F2-4B6C-A76B-D8673E0CF73D}"/>
              </a:ext>
            </a:extLst>
          </p:cNvPr>
          <p:cNvSpPr txBox="1"/>
          <p:nvPr/>
        </p:nvSpPr>
        <p:spPr>
          <a:xfrm>
            <a:off x="2158299" y="75820"/>
            <a:ext cx="8852026" cy="830997"/>
          </a:xfrm>
          <a:prstGeom prst="rect">
            <a:avLst/>
          </a:prstGeom>
          <a:noFill/>
        </p:spPr>
        <p:txBody>
          <a:bodyPr wrap="square" rtlCol="0">
            <a:spAutoFit/>
          </a:bodyPr>
          <a:lstStyle/>
          <a:p>
            <a:r>
              <a:rPr lang="hr-HR" altLang="it-IT" sz="2400" b="1" dirty="0" smtClean="0">
                <a:latin typeface="Arial" panose="020B0604020202020204" pitchFamily="34" charset="0"/>
                <a:cs typeface="Arial" panose="020B0604020202020204" pitchFamily="34" charset="0"/>
              </a:rPr>
              <a:t>1.2. Uspostavljanje odnosa i upravljanje kupcima i dobavljačima </a:t>
            </a:r>
            <a:endParaRPr lang="hr-HR" altLang="it-IT" sz="2400" b="1" dirty="0">
              <a:latin typeface="Arial" panose="020B0604020202020204" pitchFamily="34" charset="0"/>
              <a:cs typeface="Arial" panose="020B0604020202020204" pitchFamily="34" charset="0"/>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158299" y="1351508"/>
            <a:ext cx="10033701" cy="4154984"/>
          </a:xfrm>
          <a:prstGeom prst="rect">
            <a:avLst/>
          </a:prstGeom>
        </p:spPr>
        <p:txBody>
          <a:bodyPr wrap="square">
            <a:spAutoFit/>
          </a:bodyPr>
          <a:lstStyle/>
          <a:p>
            <a:pPr algn="just"/>
            <a:r>
              <a:rPr lang="hr-HR" sz="2400" dirty="0" smtClean="0">
                <a:latin typeface="Arial" panose="020B0604020202020204" pitchFamily="34" charset="0"/>
                <a:cs typeface="Arial" panose="020B0604020202020204" pitchFamily="34" charset="0"/>
              </a:rPr>
              <a:t>Tri su metode za razumijevanje preferencija potrošača:</a:t>
            </a:r>
          </a:p>
          <a:p>
            <a:pPr algn="just"/>
            <a:endParaRPr lang="hr-HR" sz="2400" dirty="0" smtClean="0">
              <a:latin typeface="Arial" panose="020B0604020202020204" pitchFamily="34" charset="0"/>
              <a:cs typeface="Arial" panose="020B0604020202020204" pitchFamily="34" charset="0"/>
            </a:endParaRPr>
          </a:p>
          <a:p>
            <a:pPr marL="342900" indent="-342900" algn="just">
              <a:buFont typeface="+mj-lt"/>
              <a:buAutoNum type="arabicPeriod"/>
            </a:pPr>
            <a:r>
              <a:rPr lang="hr-HR" sz="2400" dirty="0" smtClean="0">
                <a:latin typeface="Arial" panose="020B0604020202020204" pitchFamily="34" charset="0"/>
                <a:cs typeface="Arial" panose="020B0604020202020204" pitchFamily="34" charset="0"/>
              </a:rPr>
              <a:t>Zamislite što biste tražili da ste na njihovom mjestu i gledajte na svoju poduzetničku aktivnost s njihovog gledišta</a:t>
            </a:r>
          </a:p>
          <a:p>
            <a:pPr marL="342900" indent="-342900" algn="just">
              <a:buFont typeface="+mj-lt"/>
              <a:buAutoNum type="arabicPeriod"/>
            </a:pPr>
            <a:endParaRPr lang="hr-HR" sz="2400" dirty="0" smtClean="0">
              <a:latin typeface="Arial" panose="020B0604020202020204" pitchFamily="34" charset="0"/>
              <a:cs typeface="Arial" panose="020B0604020202020204" pitchFamily="34" charset="0"/>
            </a:endParaRPr>
          </a:p>
          <a:p>
            <a:pPr marL="342900" indent="-342900" algn="just">
              <a:buFont typeface="+mj-lt"/>
              <a:buAutoNum type="arabicPeriod"/>
            </a:pPr>
            <a:r>
              <a:rPr lang="hr-HR" sz="2400" dirty="0" smtClean="0">
                <a:latin typeface="Arial" panose="020B0604020202020204" pitchFamily="34" charset="0"/>
                <a:cs typeface="Arial" panose="020B0604020202020204" pitchFamily="34" charset="0"/>
              </a:rPr>
              <a:t>Pretražujte i procjenjujte podatke o svojim ciljanim potrošačima pokušavaju izvući što više informacija koje će vam pomoći da razumijete kako svoj proizvod predstaviti na privlačan način</a:t>
            </a:r>
          </a:p>
          <a:p>
            <a:pPr marL="342900" indent="-342900" algn="just">
              <a:buFont typeface="+mj-lt"/>
              <a:buAutoNum type="arabicPeriod"/>
            </a:pPr>
            <a:endParaRPr lang="hr-HR" sz="2400" dirty="0" smtClean="0">
              <a:latin typeface="Arial" panose="020B0604020202020204" pitchFamily="34" charset="0"/>
              <a:cs typeface="Arial" panose="020B0604020202020204" pitchFamily="34" charset="0"/>
            </a:endParaRPr>
          </a:p>
          <a:p>
            <a:pPr marL="342900" indent="-342900" algn="just">
              <a:buFont typeface="+mj-lt"/>
              <a:buAutoNum type="arabicPeriod"/>
            </a:pPr>
            <a:r>
              <a:rPr lang="hr-HR" sz="2400" dirty="0" smtClean="0">
                <a:latin typeface="Arial" panose="020B0604020202020204" pitchFamily="34" charset="0"/>
                <a:cs typeface="Arial" panose="020B0604020202020204" pitchFamily="34" charset="0"/>
              </a:rPr>
              <a:t>Zamolite svoje kupce izravno za povratne informacije usredotočujući se posebno na ono što treba poboljšati / dalje razvijati</a:t>
            </a:r>
            <a:endParaRPr lang="hr-HR" altLang="es-ES" sz="2400" dirty="0">
              <a:latin typeface="Arial" panose="020B0604020202020204" pitchFamily="34" charset="0"/>
              <a:cs typeface="Arial" panose="020B0604020202020204" pitchFamily="34" charset="0"/>
            </a:endParaRPr>
          </a:p>
        </p:txBody>
      </p:sp>
      <p:pic>
        <p:nvPicPr>
          <p:cNvPr id="10"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22424" y="0"/>
            <a:ext cx="1669576" cy="1064525"/>
          </a:xfrm>
          <a:prstGeom prst="rect">
            <a:avLst/>
          </a:prstGeom>
        </p:spPr>
      </p:pic>
    </p:spTree>
    <p:extLst>
      <p:ext uri="{BB962C8B-B14F-4D97-AF65-F5344CB8AC3E}">
        <p14:creationId xmlns:p14="http://schemas.microsoft.com/office/powerpoint/2010/main" val="28181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36323" y="0"/>
            <a:ext cx="1355676" cy="830157"/>
          </a:xfrm>
          <a:prstGeom prst="rect">
            <a:avLst/>
          </a:prstGeom>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TextBox 2">
            <a:extLst>
              <a:ext uri="{FF2B5EF4-FFF2-40B4-BE49-F238E27FC236}">
                <a16:creationId xmlns:a16="http://schemas.microsoft.com/office/drawing/2014/main" xmlns="" id="{3A86BF1E-B8F2-4B6C-A76B-D8673E0CF73D}"/>
              </a:ext>
            </a:extLst>
          </p:cNvPr>
          <p:cNvSpPr txBox="1"/>
          <p:nvPr/>
        </p:nvSpPr>
        <p:spPr>
          <a:xfrm>
            <a:off x="2158299" y="24977"/>
            <a:ext cx="8829959" cy="830997"/>
          </a:xfrm>
          <a:prstGeom prst="rect">
            <a:avLst/>
          </a:prstGeom>
          <a:noFill/>
        </p:spPr>
        <p:txBody>
          <a:bodyPr wrap="square" rtlCol="0">
            <a:spAutoFit/>
          </a:bodyPr>
          <a:lstStyle/>
          <a:p>
            <a:pPr lvl="0"/>
            <a:r>
              <a:rPr lang="hr-HR" altLang="it-IT" sz="2400" b="1" dirty="0" smtClean="0">
                <a:solidFill>
                  <a:prstClr val="black"/>
                </a:solidFill>
                <a:latin typeface="Arial" panose="020B0604020202020204" pitchFamily="34" charset="0"/>
                <a:cs typeface="Arial" panose="020B0604020202020204" pitchFamily="34" charset="0"/>
              </a:rPr>
              <a:t>1.2. Uspostavljanje odnosa i upravljanje kupcima i dobavljačima </a:t>
            </a:r>
            <a:endParaRPr lang="hr-HR" altLang="it-IT" sz="2400" b="1" dirty="0">
              <a:solidFill>
                <a:prstClr val="black"/>
              </a:solidFill>
              <a:latin typeface="Arial" panose="020B0604020202020204" pitchFamily="34" charset="0"/>
              <a:cs typeface="Arial" panose="020B0604020202020204" pitchFamily="34" charset="0"/>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214972" y="935541"/>
            <a:ext cx="9462568" cy="2031325"/>
          </a:xfrm>
          <a:prstGeom prst="rect">
            <a:avLst/>
          </a:prstGeom>
        </p:spPr>
        <p:txBody>
          <a:bodyPr wrap="square">
            <a:spAutoFit/>
          </a:bodyPr>
          <a:lstStyle/>
          <a:p>
            <a:pPr lvl="0" algn="ctr">
              <a:defRPr/>
            </a:pPr>
            <a:r>
              <a:rPr lang="hr-HR" altLang="es-ES" b="1" dirty="0" smtClean="0">
                <a:solidFill>
                  <a:prstClr val="black"/>
                </a:solidFill>
                <a:latin typeface="Arial" panose="020B0604020202020204" pitchFamily="34" charset="0"/>
                <a:cs typeface="Arial" panose="020B0604020202020204" pitchFamily="34" charset="0"/>
              </a:rPr>
              <a:t>Odnosi u digitalnom okruženju</a:t>
            </a:r>
            <a:r>
              <a:rPr lang="en-GB" altLang="es-ES" b="1" dirty="0" smtClean="0">
                <a:solidFill>
                  <a:prstClr val="black"/>
                </a:solidFill>
                <a:latin typeface="Arial" panose="020B0604020202020204" pitchFamily="34" charset="0"/>
                <a:cs typeface="Arial" panose="020B0604020202020204" pitchFamily="34" charset="0"/>
              </a:rPr>
              <a:t>:</a:t>
            </a:r>
            <a:r>
              <a:rPr lang="en-US" b="1" dirty="0" smtClean="0">
                <a:latin typeface="Arial" panose="020B0604020202020204" pitchFamily="34" charset="0"/>
                <a:cs typeface="Arial" panose="020B0604020202020204" pitchFamily="34" charset="0"/>
              </a:rPr>
              <a:t> </a:t>
            </a:r>
            <a:r>
              <a:rPr lang="en-GB" b="1" i="1" dirty="0" smtClean="0">
                <a:latin typeface="Arial" panose="020B0604020202020204" pitchFamily="34" charset="0"/>
                <a:cs typeface="Arial" panose="020B0604020202020204" pitchFamily="34" charset="0"/>
              </a:rPr>
              <a:t>online </a:t>
            </a:r>
            <a:r>
              <a:rPr lang="en-GB" b="1" dirty="0" smtClean="0">
                <a:latin typeface="Arial" panose="020B0604020202020204" pitchFamily="34" charset="0"/>
                <a:cs typeface="Arial" panose="020B0604020202020204" pitchFamily="34" charset="0"/>
              </a:rPr>
              <a:t>vs. </a:t>
            </a:r>
            <a:r>
              <a:rPr lang="en-GB" b="1" i="1" dirty="0" smtClean="0">
                <a:latin typeface="Arial" panose="020B0604020202020204" pitchFamily="34" charset="0"/>
                <a:cs typeface="Arial" panose="020B0604020202020204" pitchFamily="34" charset="0"/>
              </a:rPr>
              <a:t>offline </a:t>
            </a:r>
            <a:r>
              <a:rPr lang="hr-HR" b="1" dirty="0" smtClean="0">
                <a:latin typeface="Arial" panose="020B0604020202020204" pitchFamily="34" charset="0"/>
                <a:cs typeface="Arial" panose="020B0604020202020204" pitchFamily="34" charset="0"/>
              </a:rPr>
              <a:t>uključivanje</a:t>
            </a:r>
            <a:endParaRPr lang="en-US" altLang="es-ES" b="1" dirty="0">
              <a:latin typeface="Arial" panose="020B0604020202020204" pitchFamily="34" charset="0"/>
              <a:cs typeface="Arial" panose="020B0604020202020204" pitchFamily="34" charset="0"/>
            </a:endParaRPr>
          </a:p>
          <a:p>
            <a:pPr>
              <a:defRPr/>
            </a:pPr>
            <a:endParaRPr lang="en-GB" altLang="es-ES" dirty="0">
              <a:latin typeface="Arial Rounded MT Bold" panose="020F0704030504030204" pitchFamily="34" charset="0"/>
            </a:endParaRPr>
          </a:p>
          <a:p>
            <a:pPr>
              <a:defRPr/>
            </a:pPr>
            <a:endParaRPr lang="en-GB" altLang="es-ES" dirty="0">
              <a:latin typeface="Arial Rounded MT Bold" panose="020F0704030504030204" pitchFamily="34" charset="0"/>
            </a:endParaRPr>
          </a:p>
          <a:p>
            <a:pPr>
              <a:defRPr/>
            </a:pPr>
            <a:endParaRPr lang="en-GB" altLang="es-ES" dirty="0">
              <a:latin typeface="Arial Rounded MT Bold" panose="020F0704030504030204" pitchFamily="34" charset="0"/>
            </a:endParaRPr>
          </a:p>
          <a:p>
            <a:pPr>
              <a:defRPr/>
            </a:pPr>
            <a:endParaRPr lang="en-GB" altLang="es-ES" dirty="0">
              <a:latin typeface="Arial Rounded MT Bold" panose="020F0704030504030204" pitchFamily="34" charset="0"/>
            </a:endParaRPr>
          </a:p>
          <a:p>
            <a:pPr>
              <a:defRPr/>
            </a:pPr>
            <a:endParaRPr lang="en-GB" altLang="es-ES" dirty="0">
              <a:latin typeface="Arial Rounded MT Bold" panose="020F0704030504030204" pitchFamily="34" charset="0"/>
            </a:endParaRPr>
          </a:p>
          <a:p>
            <a:pPr>
              <a:defRPr/>
            </a:pPr>
            <a:endParaRPr lang="en-GB" altLang="es-ES" dirty="0">
              <a:latin typeface="Arial Rounded MT Bold" panose="020F0704030504030204" pitchFamily="34" charset="0"/>
            </a:endParaRPr>
          </a:p>
        </p:txBody>
      </p:sp>
      <p:graphicFrame>
        <p:nvGraphicFramePr>
          <p:cNvPr id="6" name="Tabella 5"/>
          <p:cNvGraphicFramePr>
            <a:graphicFrameLocks noGrp="1"/>
          </p:cNvGraphicFramePr>
          <p:nvPr>
            <p:extLst>
              <p:ext uri="{D42A27DB-BD31-4B8C-83A1-F6EECF244321}">
                <p14:modId xmlns:p14="http://schemas.microsoft.com/office/powerpoint/2010/main" val="607274290"/>
              </p:ext>
            </p:extLst>
          </p:nvPr>
        </p:nvGraphicFramePr>
        <p:xfrm>
          <a:off x="2158299" y="1291444"/>
          <a:ext cx="10033700" cy="4836401"/>
        </p:xfrm>
        <a:graphic>
          <a:graphicData uri="http://schemas.openxmlformats.org/drawingml/2006/table">
            <a:tbl>
              <a:tblPr firstRow="1" bandRow="1">
                <a:tableStyleId>{5C22544A-7EE6-4342-B048-85BDC9FD1C3A}</a:tableStyleId>
              </a:tblPr>
              <a:tblGrid>
                <a:gridCol w="1594835">
                  <a:extLst>
                    <a:ext uri="{9D8B030D-6E8A-4147-A177-3AD203B41FA5}">
                      <a16:colId xmlns:a16="http://schemas.microsoft.com/office/drawing/2014/main" xmlns="" val="3427305847"/>
                    </a:ext>
                  </a:extLst>
                </a:gridCol>
                <a:gridCol w="4612944">
                  <a:extLst>
                    <a:ext uri="{9D8B030D-6E8A-4147-A177-3AD203B41FA5}">
                      <a16:colId xmlns:a16="http://schemas.microsoft.com/office/drawing/2014/main" xmlns="" val="2536425443"/>
                    </a:ext>
                  </a:extLst>
                </a:gridCol>
                <a:gridCol w="3825921">
                  <a:extLst>
                    <a:ext uri="{9D8B030D-6E8A-4147-A177-3AD203B41FA5}">
                      <a16:colId xmlns:a16="http://schemas.microsoft.com/office/drawing/2014/main" xmlns="" val="3106948243"/>
                    </a:ext>
                  </a:extLst>
                </a:gridCol>
              </a:tblGrid>
              <a:tr h="196162">
                <a:tc>
                  <a:txBody>
                    <a:bodyPr/>
                    <a:lstStyle/>
                    <a:p>
                      <a:pPr algn="ctr" fontAlgn="base"/>
                      <a:endParaRPr lang="it-IT" sz="1400" dirty="0">
                        <a:effectLst/>
                      </a:endParaRPr>
                    </a:p>
                  </a:txBody>
                  <a:tcPr marL="48348" marR="48348" marT="24174" marB="2417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it-IT" sz="1400" b="1" i="1" kern="1200" dirty="0" smtClean="0">
                          <a:solidFill>
                            <a:srgbClr val="091F35"/>
                          </a:solidFill>
                          <a:effectLst/>
                          <a:latin typeface="Arial" panose="020B0604020202020204" pitchFamily="34" charset="0"/>
                          <a:ea typeface="+mn-ea"/>
                          <a:cs typeface="Arial" panose="020B0604020202020204" pitchFamily="34" charset="0"/>
                        </a:rPr>
                        <a:t>Online</a:t>
                      </a:r>
                      <a:endParaRPr lang="it-IT" sz="1400" b="1" i="1" kern="1200" dirty="0">
                        <a:solidFill>
                          <a:srgbClr val="091F35"/>
                        </a:solidFill>
                        <a:effectLst/>
                        <a:latin typeface="Arial" panose="020B0604020202020204" pitchFamily="34" charset="0"/>
                        <a:ea typeface="+mn-ea"/>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it-IT" sz="1400" b="1" i="1" kern="1200" dirty="0" smtClean="0">
                          <a:solidFill>
                            <a:srgbClr val="091F35"/>
                          </a:solidFill>
                          <a:effectLst/>
                          <a:latin typeface="Arial" panose="020B0604020202020204" pitchFamily="34" charset="0"/>
                          <a:ea typeface="+mn-ea"/>
                          <a:cs typeface="Arial" panose="020B0604020202020204" pitchFamily="34" charset="0"/>
                        </a:rPr>
                        <a:t>Offline</a:t>
                      </a:r>
                      <a:endParaRPr lang="it-IT" sz="1400" b="1" i="1" kern="1200" dirty="0">
                        <a:solidFill>
                          <a:srgbClr val="091F35"/>
                        </a:solidFill>
                        <a:effectLst/>
                        <a:latin typeface="Arial" panose="020B0604020202020204" pitchFamily="34" charset="0"/>
                        <a:ea typeface="+mn-ea"/>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2481492194"/>
                  </a:ext>
                </a:extLst>
              </a:tr>
              <a:tr h="1080352">
                <a:tc>
                  <a:txBody>
                    <a:bodyPr/>
                    <a:lstStyle/>
                    <a:p>
                      <a:pPr fontAlgn="base"/>
                      <a:r>
                        <a:rPr lang="hr-HR" sz="1400" b="1" noProof="0" dirty="0" smtClean="0">
                          <a:solidFill>
                            <a:srgbClr val="091F35"/>
                          </a:solidFill>
                          <a:effectLst/>
                          <a:latin typeface="Montserrat"/>
                        </a:rPr>
                        <a:t>Vrijeme </a:t>
                      </a:r>
                    </a:p>
                    <a:p>
                      <a:pPr fontAlgn="base"/>
                      <a:r>
                        <a:rPr lang="hr-HR" sz="1400" b="1" noProof="0" dirty="0" smtClean="0">
                          <a:solidFill>
                            <a:srgbClr val="091F35"/>
                          </a:solidFill>
                          <a:effectLst/>
                          <a:latin typeface="Montserrat"/>
                        </a:rPr>
                        <a:t>reakcije</a:t>
                      </a:r>
                      <a:endParaRPr lang="hr-HR" sz="1400" noProof="0" dirty="0">
                        <a:effectLst/>
                      </a:endParaRPr>
                    </a:p>
                  </a:txBody>
                  <a:tcPr marL="48348" marR="48348" marT="24174" marB="2417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fontAlgn="base"/>
                      <a:r>
                        <a:rPr lang="hr-HR" sz="1400" kern="1200" noProof="0" dirty="0" smtClean="0">
                          <a:solidFill>
                            <a:schemeClr val="dk1"/>
                          </a:solidFill>
                          <a:effectLst/>
                          <a:latin typeface="Arial" panose="020B0604020202020204" pitchFamily="34" charset="0"/>
                          <a:ea typeface="+mn-ea"/>
                          <a:cs typeface="Arial" panose="020B0604020202020204" pitchFamily="34" charset="0"/>
                        </a:rPr>
                        <a:t>Pokušajte smanjiti što je više moguće prosječno vrijeme reakcije povećanjem veličine tima za potporu koji šalje automatizirane odgovore putem </a:t>
                      </a:r>
                      <a:r>
                        <a:rPr lang="hr-HR" sz="1400" i="1" kern="1200" noProof="0" dirty="0" smtClean="0">
                          <a:solidFill>
                            <a:schemeClr val="dk1"/>
                          </a:solidFill>
                          <a:effectLst/>
                          <a:latin typeface="Arial" panose="020B0604020202020204" pitchFamily="34" charset="0"/>
                          <a:ea typeface="+mn-ea"/>
                          <a:cs typeface="Arial" panose="020B0604020202020204" pitchFamily="34" charset="0"/>
                        </a:rPr>
                        <a:t>chat bota</a:t>
                      </a:r>
                      <a:endParaRPr lang="hr-HR" sz="1400" i="1" noProof="0" dirty="0">
                        <a:effectLst/>
                        <a:latin typeface="Arial" panose="020B0604020202020204" pitchFamily="34" charset="0"/>
                        <a:cs typeface="Arial" panose="020B0604020202020204" pitchFamily="34" charset="0"/>
                      </a:endParaRPr>
                    </a:p>
                  </a:txBody>
                  <a:tcPr marL="48348" marR="48348" marT="24174" marB="24174"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fontAlgn="base"/>
                      <a:r>
                        <a:rPr lang="hr-HR" sz="1400" noProof="0" dirty="0" smtClean="0">
                          <a:effectLst/>
                          <a:latin typeface="Arial" panose="020B0604020202020204" pitchFamily="34" charset="0"/>
                          <a:cs typeface="Arial" panose="020B0604020202020204" pitchFamily="34" charset="0"/>
                        </a:rPr>
                        <a:t>Trenutna reakcija jer postoji</a:t>
                      </a:r>
                      <a:r>
                        <a:rPr lang="hr-HR" sz="1400" baseline="0" noProof="0" dirty="0" smtClean="0">
                          <a:effectLst/>
                          <a:latin typeface="Arial" panose="020B0604020202020204" pitchFamily="34" charset="0"/>
                          <a:cs typeface="Arial" panose="020B0604020202020204" pitchFamily="34" charset="0"/>
                        </a:rPr>
                        <a:t> izravna interakcija</a:t>
                      </a:r>
                      <a:endParaRPr lang="hr-HR" sz="1400" noProof="0" dirty="0">
                        <a:effectLst/>
                        <a:latin typeface="Arial" panose="020B0604020202020204" pitchFamily="34" charset="0"/>
                        <a:cs typeface="Arial" panose="020B0604020202020204" pitchFamily="34" charset="0"/>
                      </a:endParaRPr>
                    </a:p>
                  </a:txBody>
                  <a:tcPr marL="48348" marR="48348" marT="24174" marB="24174"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3326470813"/>
                  </a:ext>
                </a:extLst>
              </a:tr>
              <a:tr h="759141">
                <a:tc>
                  <a:txBody>
                    <a:bodyPr/>
                    <a:lstStyle/>
                    <a:p>
                      <a:pPr fontAlgn="base"/>
                      <a:r>
                        <a:rPr lang="hr-HR" sz="1400" b="1" noProof="0" dirty="0" smtClean="0">
                          <a:solidFill>
                            <a:srgbClr val="091F35"/>
                          </a:solidFill>
                          <a:effectLst/>
                          <a:latin typeface="Montserrat"/>
                        </a:rPr>
                        <a:t>Opipljivost</a:t>
                      </a:r>
                      <a:endParaRPr lang="hr-HR" sz="1400" noProof="0" dirty="0">
                        <a:effectLst/>
                      </a:endParaRPr>
                    </a:p>
                  </a:txBody>
                  <a:tcPr marL="48348" marR="48348" marT="24174" marB="2417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fontAlgn="base"/>
                      <a:r>
                        <a:rPr lang="hr-HR" sz="1400" baseline="0" noProof="0" dirty="0" smtClean="0">
                          <a:effectLst/>
                          <a:latin typeface="Arial" panose="020B0604020202020204" pitchFamily="34" charset="0"/>
                          <a:cs typeface="Arial" panose="020B0604020202020204" pitchFamily="34" charset="0"/>
                        </a:rPr>
                        <a:t>Budite dostupni kako biste ponudili liberalne politike povrata troškova i prevladali činjenicu da proizvodi nisu opipljivi</a:t>
                      </a:r>
                      <a:endParaRPr lang="hr-HR" sz="1400" noProof="0" dirty="0">
                        <a:effectLst/>
                        <a:latin typeface="Arial" panose="020B0604020202020204" pitchFamily="34" charset="0"/>
                        <a:cs typeface="Arial" panose="020B0604020202020204" pitchFamily="34" charset="0"/>
                      </a:endParaRPr>
                    </a:p>
                  </a:txBody>
                  <a:tcPr marL="48348" marR="48348" marT="24174" marB="24174"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fontAlgn="base"/>
                      <a:r>
                        <a:rPr lang="hr-HR" sz="1400" baseline="0" noProof="0" dirty="0" smtClean="0">
                          <a:effectLst/>
                          <a:latin typeface="Arial" panose="020B0604020202020204" pitchFamily="34" charset="0"/>
                          <a:cs typeface="Arial" panose="020B0604020202020204" pitchFamily="34" charset="0"/>
                        </a:rPr>
                        <a:t>Proizvodi su opipljivi, tako da ljudi mogu proizvod izravno imati u svojim rukama</a:t>
                      </a:r>
                      <a:endParaRPr lang="hr-HR" sz="1400" noProof="0" dirty="0">
                        <a:effectLst/>
                        <a:latin typeface="Arial" panose="020B0604020202020204" pitchFamily="34" charset="0"/>
                        <a:cs typeface="Arial" panose="020B0604020202020204" pitchFamily="34" charset="0"/>
                      </a:endParaRPr>
                    </a:p>
                  </a:txBody>
                  <a:tcPr marL="48348" marR="48348" marT="24174" marB="24174"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896804231"/>
                  </a:ext>
                </a:extLst>
              </a:tr>
              <a:tr h="759141">
                <a:tc>
                  <a:txBody>
                    <a:bodyPr/>
                    <a:lstStyle/>
                    <a:p>
                      <a:pPr fontAlgn="base"/>
                      <a:r>
                        <a:rPr lang="hr-HR" sz="1400" b="1" noProof="0" dirty="0" smtClean="0">
                          <a:solidFill>
                            <a:srgbClr val="091F35"/>
                          </a:solidFill>
                          <a:effectLst/>
                          <a:latin typeface="Montserrat"/>
                        </a:rPr>
                        <a:t>Interakcija s kupcima </a:t>
                      </a:r>
                      <a:endParaRPr lang="hr-HR" sz="1400" noProof="0" dirty="0">
                        <a:effectLst/>
                      </a:endParaRPr>
                    </a:p>
                  </a:txBody>
                  <a:tcPr marL="48348" marR="48348" marT="24174" marB="2417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fontAlgn="base"/>
                      <a:r>
                        <a:rPr lang="hr-HR" sz="1400" noProof="0" dirty="0" smtClean="0">
                          <a:effectLst/>
                          <a:latin typeface="Arial" panose="020B0604020202020204" pitchFamily="34" charset="0"/>
                          <a:cs typeface="Arial" panose="020B0604020202020204" pitchFamily="34" charset="0"/>
                        </a:rPr>
                        <a:t>Budući da nema ljudske interakcije, dobro je imati </a:t>
                      </a:r>
                      <a:r>
                        <a:rPr lang="hr-HR" sz="1400" i="1" noProof="0" dirty="0" smtClean="0">
                          <a:effectLst/>
                          <a:latin typeface="Arial" panose="020B0604020202020204" pitchFamily="34" charset="0"/>
                          <a:cs typeface="Arial" panose="020B0604020202020204" pitchFamily="34" charset="0"/>
                        </a:rPr>
                        <a:t>online</a:t>
                      </a:r>
                      <a:r>
                        <a:rPr lang="hr-HR" sz="1400" noProof="0" dirty="0" smtClean="0">
                          <a:effectLst/>
                          <a:latin typeface="Arial" panose="020B0604020202020204" pitchFamily="34" charset="0"/>
                          <a:cs typeface="Arial" panose="020B0604020202020204" pitchFamily="34" charset="0"/>
                        </a:rPr>
                        <a:t> sustav potpore (npr. </a:t>
                      </a:r>
                      <a:r>
                        <a:rPr lang="hr-HR" sz="1400" i="1" noProof="0" dirty="0" smtClean="0">
                          <a:effectLst/>
                          <a:latin typeface="Arial" panose="020B0604020202020204" pitchFamily="34" charset="0"/>
                          <a:cs typeface="Arial" panose="020B0604020202020204" pitchFamily="34" charset="0"/>
                        </a:rPr>
                        <a:t>chat</a:t>
                      </a:r>
                      <a:r>
                        <a:rPr lang="hr-HR" sz="1400" noProof="0" dirty="0" smtClean="0">
                          <a:effectLst/>
                          <a:latin typeface="Arial" panose="020B0604020202020204" pitchFamily="34" charset="0"/>
                          <a:cs typeface="Arial" panose="020B0604020202020204" pitchFamily="34" charset="0"/>
                        </a:rPr>
                        <a:t> uživo)</a:t>
                      </a:r>
                      <a:endParaRPr lang="hr-HR" sz="1400" noProof="0" dirty="0">
                        <a:effectLst/>
                        <a:latin typeface="Arial" panose="020B0604020202020204" pitchFamily="34" charset="0"/>
                        <a:cs typeface="Arial" panose="020B0604020202020204" pitchFamily="34" charset="0"/>
                      </a:endParaRPr>
                    </a:p>
                  </a:txBody>
                  <a:tcPr marL="48348" marR="48348" marT="24174" marB="24174"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fontAlgn="base"/>
                      <a:r>
                        <a:rPr lang="hr-HR" sz="1400" baseline="0" noProof="0" dirty="0" smtClean="0">
                          <a:effectLst/>
                          <a:latin typeface="Arial" panose="020B0604020202020204" pitchFamily="34" charset="0"/>
                          <a:cs typeface="Arial" panose="020B0604020202020204" pitchFamily="34" charset="0"/>
                        </a:rPr>
                        <a:t>Osoblje je fizički prisutno kako bi pružilo podršku kupcima</a:t>
                      </a:r>
                      <a:endParaRPr lang="hr-HR" sz="1400" noProof="0" dirty="0">
                        <a:effectLst/>
                        <a:latin typeface="Arial" panose="020B0604020202020204" pitchFamily="34" charset="0"/>
                        <a:cs typeface="Arial" panose="020B0604020202020204" pitchFamily="34" charset="0"/>
                      </a:endParaRPr>
                    </a:p>
                  </a:txBody>
                  <a:tcPr marL="48348" marR="48348" marT="24174" marB="24174"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3110523136"/>
                  </a:ext>
                </a:extLst>
              </a:tr>
              <a:tr h="996500">
                <a:tc>
                  <a:txBody>
                    <a:bodyPr/>
                    <a:lstStyle/>
                    <a:p>
                      <a:pPr fontAlgn="base"/>
                      <a:r>
                        <a:rPr lang="hr-HR" sz="1400" b="1" noProof="0" dirty="0" smtClean="0">
                          <a:solidFill>
                            <a:srgbClr val="091F35"/>
                          </a:solidFill>
                          <a:effectLst/>
                          <a:latin typeface="Montserrat"/>
                        </a:rPr>
                        <a:t>Personalizacija</a:t>
                      </a:r>
                      <a:endParaRPr lang="hr-HR" sz="1400" noProof="0" dirty="0">
                        <a:effectLst/>
                      </a:endParaRPr>
                    </a:p>
                  </a:txBody>
                  <a:tcPr marL="48348" marR="48348" marT="24174" marB="2417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fontAlgn="base"/>
                      <a:r>
                        <a:rPr lang="hr-HR" sz="1400" noProof="0" dirty="0" smtClean="0">
                          <a:effectLst/>
                          <a:latin typeface="Arial" panose="020B0604020202020204" pitchFamily="34" charset="0"/>
                          <a:cs typeface="Arial" panose="020B0604020202020204" pitchFamily="34" charset="0"/>
                        </a:rPr>
                        <a:t>Koristite algoritme koji proučavaju sklonosti potrošača. Na taj ćete način biti upoznati kakav se proizvod sviđa vašim kupcima i koje kanale preferiraju koristiti</a:t>
                      </a:r>
                      <a:endParaRPr lang="hr-HR" sz="1400" noProof="0" dirty="0">
                        <a:effectLst/>
                        <a:latin typeface="Arial" panose="020B0604020202020204" pitchFamily="34" charset="0"/>
                        <a:cs typeface="Arial" panose="020B0604020202020204" pitchFamily="34" charset="0"/>
                      </a:endParaRPr>
                    </a:p>
                  </a:txBody>
                  <a:tcPr marL="48348" marR="48348" marT="24174" marB="24174"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fontAlgn="base"/>
                      <a:r>
                        <a:rPr lang="hr-HR" sz="1400" noProof="0" dirty="0" smtClean="0">
                          <a:effectLst/>
                          <a:latin typeface="Arial" panose="020B0604020202020204" pitchFamily="34" charset="0"/>
                          <a:cs typeface="Arial" panose="020B0604020202020204" pitchFamily="34" charset="0"/>
                        </a:rPr>
                        <a:t>Prisutno je prodajno osoblje koje može udovoljiti potrebama kupca</a:t>
                      </a:r>
                      <a:endParaRPr lang="hr-HR" sz="1400" noProof="0" dirty="0">
                        <a:effectLst/>
                        <a:latin typeface="Arial" panose="020B0604020202020204" pitchFamily="34" charset="0"/>
                        <a:cs typeface="Arial" panose="020B0604020202020204" pitchFamily="34" charset="0"/>
                      </a:endParaRPr>
                    </a:p>
                  </a:txBody>
                  <a:tcPr marL="48348" marR="48348" marT="24174" marB="24174"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72615286"/>
                  </a:ext>
                </a:extLst>
              </a:tr>
              <a:tr h="936467">
                <a:tc>
                  <a:txBody>
                    <a:bodyPr/>
                    <a:lstStyle/>
                    <a:p>
                      <a:pPr fontAlgn="base"/>
                      <a:r>
                        <a:rPr lang="hr-HR" sz="1400" b="1" noProof="0" dirty="0" smtClean="0">
                          <a:solidFill>
                            <a:srgbClr val="091F35"/>
                          </a:solidFill>
                          <a:effectLst/>
                          <a:latin typeface="Montserrat"/>
                        </a:rPr>
                        <a:t>Iskustvo </a:t>
                      </a:r>
                    </a:p>
                    <a:p>
                      <a:pPr fontAlgn="base"/>
                      <a:r>
                        <a:rPr lang="hr-HR" sz="1400" b="1" noProof="0" dirty="0" smtClean="0">
                          <a:solidFill>
                            <a:srgbClr val="091F35"/>
                          </a:solidFill>
                          <a:effectLst/>
                          <a:latin typeface="Montserrat"/>
                        </a:rPr>
                        <a:t>kupaca</a:t>
                      </a:r>
                      <a:endParaRPr lang="hr-HR" sz="1400" noProof="0" dirty="0">
                        <a:effectLst/>
                      </a:endParaRPr>
                    </a:p>
                  </a:txBody>
                  <a:tcPr marL="48348" marR="48348" marT="24174" marB="2417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just" defTabSz="914400" rtl="0" eaLnBrk="1" fontAlgn="base" latinLnBrk="0" hangingPunct="1">
                        <a:lnSpc>
                          <a:spcPct val="100000"/>
                        </a:lnSpc>
                        <a:spcBef>
                          <a:spcPts val="0"/>
                        </a:spcBef>
                        <a:spcAft>
                          <a:spcPts val="0"/>
                        </a:spcAft>
                        <a:buClrTx/>
                        <a:buSzTx/>
                        <a:buFontTx/>
                        <a:buNone/>
                        <a:tabLst/>
                        <a:defRPr/>
                      </a:pPr>
                      <a:r>
                        <a:rPr lang="hr-HR" sz="1400" noProof="0" dirty="0" smtClean="0">
                          <a:effectLst/>
                          <a:latin typeface="Arial" panose="020B0604020202020204" pitchFamily="34" charset="0"/>
                          <a:cs typeface="Arial" panose="020B0604020202020204" pitchFamily="34" charset="0"/>
                        </a:rPr>
                        <a:t>Izradite mrežnu stranicu koja je izgledom i dizajnom prilagođena korisniku: učinite iskustva kupaca ugodnijim pomažući im da odaberu proizvod koji najbolje odgovara njihovim potrebama</a:t>
                      </a:r>
                      <a:endParaRPr lang="hr-HR" sz="1400" noProof="0" dirty="0">
                        <a:effectLst/>
                        <a:latin typeface="Arial" panose="020B0604020202020204" pitchFamily="34" charset="0"/>
                        <a:cs typeface="Arial" panose="020B0604020202020204" pitchFamily="34" charset="0"/>
                      </a:endParaRPr>
                    </a:p>
                  </a:txBody>
                  <a:tcPr marL="48348" marR="48348" marT="24174" marB="24174"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fontAlgn="base"/>
                      <a:r>
                        <a:rPr lang="hr-HR" sz="1400" noProof="0" dirty="0" smtClean="0">
                          <a:effectLst/>
                          <a:latin typeface="Arial" panose="020B0604020202020204" pitchFamily="34" charset="0"/>
                          <a:cs typeface="Arial" panose="020B0604020202020204" pitchFamily="34" charset="0"/>
                        </a:rPr>
                        <a:t>Uređenje i dizajn prodavaonice</a:t>
                      </a:r>
                      <a:endParaRPr lang="hr-HR" sz="1400" noProof="0" dirty="0">
                        <a:effectLst/>
                        <a:latin typeface="Arial" panose="020B0604020202020204" pitchFamily="34" charset="0"/>
                        <a:cs typeface="Arial" panose="020B0604020202020204" pitchFamily="34" charset="0"/>
                      </a:endParaRPr>
                    </a:p>
                  </a:txBody>
                  <a:tcPr marL="48348" marR="48348" marT="24174" marB="24174"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848231261"/>
                  </a:ext>
                </a:extLst>
              </a:tr>
            </a:tbl>
          </a:graphicData>
        </a:graphic>
      </p:graphicFrame>
    </p:spTree>
    <p:extLst>
      <p:ext uri="{BB962C8B-B14F-4D97-AF65-F5344CB8AC3E}">
        <p14:creationId xmlns:p14="http://schemas.microsoft.com/office/powerpoint/2010/main" val="2880094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71150" y="6294690"/>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77486" y="6294691"/>
            <a:ext cx="7374477"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asellaDiTesto 2">
            <a:extLst>
              <a:ext uri="{FF2B5EF4-FFF2-40B4-BE49-F238E27FC236}">
                <a16:creationId xmlns:a16="http://schemas.microsoft.com/office/drawing/2014/main" xmlns="" id="{7B78FCD5-F2E4-4BB0-B244-446F47A5FEC3}"/>
              </a:ext>
            </a:extLst>
          </p:cNvPr>
          <p:cNvSpPr txBox="1"/>
          <p:nvPr/>
        </p:nvSpPr>
        <p:spPr>
          <a:xfrm>
            <a:off x="2158299" y="2459504"/>
            <a:ext cx="10033701" cy="1015663"/>
          </a:xfrm>
          <a:prstGeom prst="rect">
            <a:avLst/>
          </a:prstGeom>
          <a:noFill/>
        </p:spPr>
        <p:txBody>
          <a:bodyPr wrap="square" rtlCol="0">
            <a:spAutoFit/>
          </a:bodyPr>
          <a:lstStyle/>
          <a:p>
            <a:pPr algn="ctr"/>
            <a:r>
              <a:rPr lang="it-IT" sz="6000" dirty="0" smtClean="0">
                <a:latin typeface="Arial Rounded MT Bold" panose="020F0704030504030204" pitchFamily="34" charset="0"/>
              </a:rPr>
              <a:t>1.3</a:t>
            </a:r>
            <a:r>
              <a:rPr lang="hr-HR" sz="6000" dirty="0" smtClean="0">
                <a:latin typeface="Arial Rounded MT Bold" panose="020F0704030504030204" pitchFamily="34" charset="0"/>
              </a:rPr>
              <a:t>. </a:t>
            </a:r>
            <a:r>
              <a:rPr lang="en-US" altLang="it-IT" sz="6000" dirty="0" smtClean="0">
                <a:latin typeface="Arial Rounded MT Bold" panose="020F0704030504030204" pitchFamily="34" charset="0"/>
              </a:rPr>
              <a:t>Digital</a:t>
            </a:r>
            <a:r>
              <a:rPr lang="hr-HR" altLang="it-IT" sz="6000" dirty="0" smtClean="0">
                <a:latin typeface="Arial Rounded MT Bold" panose="020F0704030504030204" pitchFamily="34" charset="0"/>
              </a:rPr>
              <a:t>no vodstvo</a:t>
            </a:r>
            <a:endParaRPr lang="en-US" altLang="it-IT" sz="6000" dirty="0">
              <a:latin typeface="Arial Rounded MT Bold" panose="020F0704030504030204" pitchFamily="34" charset="0"/>
            </a:endParaRPr>
          </a:p>
        </p:txBody>
      </p:sp>
      <p:pic>
        <p:nvPicPr>
          <p:cNvPr id="10"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09027" y="0"/>
            <a:ext cx="1382973" cy="982639"/>
          </a:xfrm>
          <a:prstGeom prst="rect">
            <a:avLst/>
          </a:prstGeom>
        </p:spPr>
      </p:pic>
    </p:spTree>
    <p:extLst>
      <p:ext uri="{BB962C8B-B14F-4D97-AF65-F5344CB8AC3E}">
        <p14:creationId xmlns:p14="http://schemas.microsoft.com/office/powerpoint/2010/main" val="450750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ttangolo 1">
            <a:extLst>
              <a:ext uri="{FF2B5EF4-FFF2-40B4-BE49-F238E27FC236}">
                <a16:creationId xmlns:a16="http://schemas.microsoft.com/office/drawing/2014/main" xmlns="" id="{50937956-F9E8-4796-8E1E-2932BB6CF382}"/>
              </a:ext>
            </a:extLst>
          </p:cNvPr>
          <p:cNvSpPr/>
          <p:nvPr/>
        </p:nvSpPr>
        <p:spPr>
          <a:xfrm>
            <a:off x="2158299" y="1166842"/>
            <a:ext cx="10033701" cy="4524315"/>
          </a:xfrm>
          <a:prstGeom prst="rect">
            <a:avLst/>
          </a:prstGeom>
        </p:spPr>
        <p:txBody>
          <a:bodyPr wrap="square">
            <a:spAutoFit/>
          </a:bodyPr>
          <a:lstStyle/>
          <a:p>
            <a:pPr algn="just">
              <a:defRPr/>
            </a:pPr>
            <a:r>
              <a:rPr lang="hr-HR" altLang="es-ES" sz="2400" b="1" dirty="0" smtClean="0">
                <a:latin typeface="Arial" panose="020B0604020202020204" pitchFamily="34" charset="0"/>
                <a:cs typeface="Arial" panose="020B0604020202020204" pitchFamily="34" charset="0"/>
              </a:rPr>
              <a:t>Paradigme vodstva u digitalno doba</a:t>
            </a:r>
          </a:p>
          <a:p>
            <a:pPr algn="just">
              <a:defRPr/>
            </a:pPr>
            <a:endParaRPr lang="hr-HR" altLang="es-ES" sz="2400" dirty="0" smtClean="0">
              <a:latin typeface="Arial" panose="020B0604020202020204" pitchFamily="34" charset="0"/>
              <a:cs typeface="Arial" panose="020B0604020202020204" pitchFamily="34" charset="0"/>
            </a:endParaRPr>
          </a:p>
          <a:p>
            <a:pPr algn="just">
              <a:defRPr/>
            </a:pPr>
            <a:r>
              <a:rPr lang="hr-HR" altLang="es-ES" sz="2400" dirty="0" smtClean="0">
                <a:latin typeface="Arial" panose="020B0604020202020204" pitchFamily="34" charset="0"/>
                <a:cs typeface="Arial" panose="020B0604020202020204" pitchFamily="34" charset="0"/>
              </a:rPr>
              <a:t>Iako tradicionalno vodstvo vodi organizaciju prema održivim putovima konkurentnosti i profitabilnosti, digitalni vođe zaduženi su i za prioritete digitalizacije. Oni predstavljaju agenta koji održava i koristi kulturu inovacija i digitalnog osnaživanja.</a:t>
            </a:r>
          </a:p>
          <a:p>
            <a:pPr algn="just">
              <a:defRPr/>
            </a:pPr>
            <a:endParaRPr lang="hr-HR" altLang="es-ES" sz="1200" dirty="0" smtClean="0">
              <a:latin typeface="Arial" panose="020B0604020202020204" pitchFamily="34" charset="0"/>
              <a:cs typeface="Arial" panose="020B0604020202020204" pitchFamily="34" charset="0"/>
            </a:endParaRPr>
          </a:p>
          <a:p>
            <a:pPr algn="just">
              <a:defRPr/>
            </a:pPr>
            <a:r>
              <a:rPr lang="hr-HR" altLang="es-ES" sz="2400" dirty="0" smtClean="0">
                <a:latin typeface="Arial" panose="020B0604020202020204" pitchFamily="34" charset="0"/>
                <a:cs typeface="Arial" panose="020B0604020202020204" pitchFamily="34" charset="0"/>
              </a:rPr>
              <a:t>Digitalni </a:t>
            </a:r>
            <a:r>
              <a:rPr lang="hr-HR" altLang="es-ES" sz="2400" dirty="0">
                <a:latin typeface="Arial" panose="020B0604020202020204" pitchFamily="34" charset="0"/>
                <a:cs typeface="Arial" panose="020B0604020202020204" pitchFamily="34" charset="0"/>
              </a:rPr>
              <a:t>vođe pokreću i šire nove upravljačke okvire koji </a:t>
            </a:r>
            <a:r>
              <a:rPr lang="hr-HR" altLang="es-ES" sz="2400" dirty="0" smtClean="0">
                <a:latin typeface="Arial" panose="020B0604020202020204" pitchFamily="34" charset="0"/>
                <a:cs typeface="Arial" panose="020B0604020202020204" pitchFamily="34" charset="0"/>
              </a:rPr>
              <a:t>ruše </a:t>
            </a:r>
            <a:r>
              <a:rPr lang="hr-HR" altLang="es-ES" sz="2400" dirty="0">
                <a:latin typeface="Arial" panose="020B0604020202020204" pitchFamily="34" charset="0"/>
                <a:cs typeface="Arial" panose="020B0604020202020204" pitchFamily="34" charset="0"/>
              </a:rPr>
              <a:t>staromodne sheme kako bi prihvatili napredna rješenja koja su u skladu s digitalnim ekosustavima.</a:t>
            </a:r>
            <a:endParaRPr lang="hr-HR" altLang="es-ES" sz="2400" dirty="0" smtClean="0">
              <a:latin typeface="Arial" panose="020B0604020202020204" pitchFamily="34" charset="0"/>
              <a:cs typeface="Arial" panose="020B0604020202020204" pitchFamily="34" charset="0"/>
            </a:endParaRPr>
          </a:p>
          <a:p>
            <a:pPr algn="just">
              <a:defRPr/>
            </a:pPr>
            <a:endParaRPr lang="hr-HR" altLang="es-ES" sz="1200" dirty="0" smtClean="0">
              <a:latin typeface="Arial" panose="020B0604020202020204" pitchFamily="34" charset="0"/>
              <a:cs typeface="Arial" panose="020B0604020202020204" pitchFamily="34" charset="0"/>
            </a:endParaRPr>
          </a:p>
          <a:p>
            <a:pPr algn="just">
              <a:defRPr/>
            </a:pPr>
            <a:r>
              <a:rPr lang="hr-HR" altLang="es-ES" sz="2400" dirty="0" smtClean="0">
                <a:latin typeface="Arial" panose="020B0604020202020204" pitchFamily="34" charset="0"/>
                <a:cs typeface="Arial" panose="020B0604020202020204" pitchFamily="34" charset="0"/>
              </a:rPr>
              <a:t>Prema </a:t>
            </a:r>
            <a:r>
              <a:rPr lang="hr-HR" altLang="es-ES" sz="2400" dirty="0">
                <a:latin typeface="Arial" panose="020B0604020202020204" pitchFamily="34" charset="0"/>
                <a:cs typeface="Arial" panose="020B0604020202020204" pitchFamily="34" charset="0"/>
              </a:rPr>
              <a:t>vrlo opsežnoj studiji, </a:t>
            </a:r>
            <a:r>
              <a:rPr lang="hr-HR" altLang="es-ES" sz="2400" dirty="0" smtClean="0">
                <a:latin typeface="Arial" panose="020B0604020202020204" pitchFamily="34" charset="0"/>
                <a:cs typeface="Arial" panose="020B0604020202020204" pitchFamily="34" charset="0"/>
              </a:rPr>
              <a:t>učinkoviti digitalni </a:t>
            </a:r>
            <a:r>
              <a:rPr lang="hr-HR" altLang="es-ES" sz="2400" dirty="0">
                <a:latin typeface="Arial" panose="020B0604020202020204" pitchFamily="34" charset="0"/>
                <a:cs typeface="Arial" panose="020B0604020202020204" pitchFamily="34" charset="0"/>
              </a:rPr>
              <a:t>vođe razlikuju se </a:t>
            </a:r>
            <a:r>
              <a:rPr lang="hr-HR" altLang="es-ES" sz="2400" dirty="0" smtClean="0">
                <a:latin typeface="Arial" panose="020B0604020202020204" pitchFamily="34" charset="0"/>
                <a:cs typeface="Arial" panose="020B0604020202020204" pitchFamily="34" charset="0"/>
              </a:rPr>
              <a:t>po </a:t>
            </a:r>
            <a:r>
              <a:rPr lang="hr-HR" altLang="es-ES" sz="2400" dirty="0">
                <a:latin typeface="Arial" panose="020B0604020202020204" pitchFamily="34" charset="0"/>
                <a:cs typeface="Arial" panose="020B0604020202020204" pitchFamily="34" charset="0"/>
              </a:rPr>
              <a:t>četiri osobine:</a:t>
            </a:r>
          </a:p>
        </p:txBody>
      </p:sp>
      <p:sp>
        <p:nvSpPr>
          <p:cNvPr id="6" name="Rettangolo 5"/>
          <p:cNvSpPr/>
          <p:nvPr/>
        </p:nvSpPr>
        <p:spPr>
          <a:xfrm>
            <a:off x="2158299" y="123868"/>
            <a:ext cx="7467394" cy="584775"/>
          </a:xfrm>
          <a:prstGeom prst="rect">
            <a:avLst/>
          </a:prstGeom>
        </p:spPr>
        <p:txBody>
          <a:bodyPr wrap="square">
            <a:spAutoFit/>
          </a:bodyPr>
          <a:lstStyle/>
          <a:p>
            <a:pPr lvl="0"/>
            <a:r>
              <a:rPr lang="en-US" altLang="it-IT" sz="3200" b="1" dirty="0" smtClean="0">
                <a:solidFill>
                  <a:prstClr val="black"/>
                </a:solidFill>
                <a:latin typeface="Arial" panose="020B0604020202020204" pitchFamily="34" charset="0"/>
                <a:cs typeface="Arial" panose="020B0604020202020204" pitchFamily="34" charset="0"/>
              </a:rPr>
              <a:t>1.3</a:t>
            </a:r>
            <a:r>
              <a:rPr lang="hr-HR" altLang="it-IT" sz="3200" b="1" dirty="0" smtClean="0">
                <a:solidFill>
                  <a:prstClr val="black"/>
                </a:solidFill>
                <a:latin typeface="Arial" panose="020B0604020202020204" pitchFamily="34" charset="0"/>
                <a:cs typeface="Arial" panose="020B0604020202020204" pitchFamily="34" charset="0"/>
              </a:rPr>
              <a:t>.</a:t>
            </a:r>
            <a:r>
              <a:rPr lang="en-US" altLang="it-IT" sz="3200" b="1" dirty="0" smtClean="0">
                <a:solidFill>
                  <a:prstClr val="black"/>
                </a:solidFill>
                <a:latin typeface="Arial" panose="020B0604020202020204" pitchFamily="34" charset="0"/>
                <a:cs typeface="Arial" panose="020B0604020202020204" pitchFamily="34" charset="0"/>
              </a:rPr>
              <a:t> </a:t>
            </a:r>
            <a:r>
              <a:rPr lang="en-GB" altLang="it-IT" sz="3200" b="1" dirty="0" smtClean="0">
                <a:latin typeface="Arial" panose="020B0604020202020204" pitchFamily="34" charset="0"/>
                <a:cs typeface="Arial" panose="020B0604020202020204" pitchFamily="34" charset="0"/>
              </a:rPr>
              <a:t>Digital</a:t>
            </a:r>
            <a:r>
              <a:rPr lang="hr-HR" altLang="it-IT" sz="3200" b="1" dirty="0" smtClean="0">
                <a:latin typeface="Arial" panose="020B0604020202020204" pitchFamily="34" charset="0"/>
                <a:cs typeface="Arial" panose="020B0604020202020204" pitchFamily="34" charset="0"/>
              </a:rPr>
              <a:t>no vodstvo</a:t>
            </a:r>
            <a:r>
              <a:rPr lang="en-GB" altLang="it-IT" sz="3200" b="1" dirty="0" smtClean="0">
                <a:latin typeface="Arial" panose="020B0604020202020204" pitchFamily="34" charset="0"/>
                <a:cs typeface="Arial" panose="020B0604020202020204" pitchFamily="34" charset="0"/>
              </a:rPr>
              <a:t> </a:t>
            </a:r>
            <a:endParaRPr lang="en-GB" altLang="it-IT" sz="3200" b="1" dirty="0">
              <a:latin typeface="Arial" panose="020B0604020202020204" pitchFamily="34" charset="0"/>
              <a:cs typeface="Arial" panose="020B0604020202020204" pitchFamily="34" charset="0"/>
            </a:endParaRPr>
          </a:p>
        </p:txBody>
      </p:sp>
      <p:pic>
        <p:nvPicPr>
          <p:cNvPr id="10"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23426" y="0"/>
            <a:ext cx="1768575" cy="1142778"/>
          </a:xfrm>
          <a:prstGeom prst="rect">
            <a:avLst/>
          </a:prstGeom>
        </p:spPr>
      </p:pic>
    </p:spTree>
    <p:extLst>
      <p:ext uri="{BB962C8B-B14F-4D97-AF65-F5344CB8AC3E}">
        <p14:creationId xmlns:p14="http://schemas.microsoft.com/office/powerpoint/2010/main" val="328043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Rettangolo 1">
            <a:extLst>
              <a:ext uri="{FF2B5EF4-FFF2-40B4-BE49-F238E27FC236}">
                <a16:creationId xmlns:a16="http://schemas.microsoft.com/office/drawing/2014/main" xmlns="" id="{50937956-F9E8-4796-8E1E-2932BB6CF382}"/>
              </a:ext>
            </a:extLst>
          </p:cNvPr>
          <p:cNvSpPr/>
          <p:nvPr/>
        </p:nvSpPr>
        <p:spPr>
          <a:xfrm>
            <a:off x="2934269" y="1166843"/>
            <a:ext cx="9037859" cy="4893647"/>
          </a:xfrm>
          <a:prstGeom prst="rect">
            <a:avLst/>
          </a:prstGeom>
        </p:spPr>
        <p:txBody>
          <a:bodyPr wrap="square">
            <a:spAutoFit/>
          </a:bodyPr>
          <a:lstStyle/>
          <a:p>
            <a:pPr>
              <a:defRPr/>
            </a:pPr>
            <a:r>
              <a:rPr lang="hr-HR" altLang="es-ES" sz="4400" dirty="0" smtClean="0">
                <a:latin typeface="Arial Rounded MT Bold" panose="020F0704030504030204" pitchFamily="34" charset="0"/>
              </a:rPr>
              <a:t>Ciljevi</a:t>
            </a:r>
            <a:endParaRPr lang="en-GB" altLang="es-ES" sz="4400" dirty="0">
              <a:latin typeface="Arial Rounded MT Bold" panose="020F0704030504030204" pitchFamily="34" charset="0"/>
            </a:endParaRPr>
          </a:p>
          <a:p>
            <a:pPr>
              <a:defRPr/>
            </a:pPr>
            <a:endParaRPr lang="en-GB" altLang="es-ES" sz="2800" dirty="0">
              <a:latin typeface="Arial Rounded MT Bold" panose="020F0704030504030204" pitchFamily="34" charset="0"/>
            </a:endParaRPr>
          </a:p>
          <a:p>
            <a:pPr>
              <a:defRPr/>
            </a:pPr>
            <a:r>
              <a:rPr lang="hr-HR" altLang="es-ES" sz="2400" dirty="0" smtClean="0">
                <a:latin typeface="Arial" panose="020B0604020202020204" pitchFamily="34" charset="0"/>
                <a:cs typeface="Arial" panose="020B0604020202020204" pitchFamily="34" charset="0"/>
              </a:rPr>
              <a:t>Na kraju ovog modula moći ćete:</a:t>
            </a:r>
          </a:p>
          <a:p>
            <a:pPr marL="514350" indent="-514350">
              <a:buFont typeface="+mj-lt"/>
              <a:buAutoNum type="arabicPeriod"/>
              <a:defRPr/>
            </a:pPr>
            <a:endParaRPr lang="hr-HR" altLang="es-ES" sz="2400" dirty="0" smtClean="0">
              <a:latin typeface="Arial" panose="020B0604020202020204" pitchFamily="34" charset="0"/>
              <a:cs typeface="Arial" panose="020B0604020202020204" pitchFamily="34" charset="0"/>
            </a:endParaRPr>
          </a:p>
          <a:p>
            <a:pPr marL="514350" indent="-514350">
              <a:buFont typeface="+mj-lt"/>
              <a:buAutoNum type="arabicPeriod"/>
              <a:defRPr/>
            </a:pPr>
            <a:r>
              <a:rPr lang="hr-HR" altLang="es-ES" sz="2400" dirty="0" smtClean="0">
                <a:latin typeface="Arial" panose="020B0604020202020204" pitchFamily="34" charset="0"/>
                <a:cs typeface="Arial" panose="020B0604020202020204" pitchFamily="34" charset="0"/>
              </a:rPr>
              <a:t>Upravljati </a:t>
            </a:r>
            <a:r>
              <a:rPr lang="hr-HR" altLang="es-ES" sz="2400" dirty="0">
                <a:latin typeface="Arial" panose="020B0604020202020204" pitchFamily="34" charset="0"/>
                <a:cs typeface="Arial" panose="020B0604020202020204" pitchFamily="34" charset="0"/>
              </a:rPr>
              <a:t>korisnim alatima kao što su SWOT analiza i </a:t>
            </a:r>
            <a:r>
              <a:rPr lang="hr-HR" altLang="es-ES" sz="2400" dirty="0" smtClean="0">
                <a:latin typeface="Arial" panose="020B0604020202020204" pitchFamily="34" charset="0"/>
                <a:cs typeface="Arial" panose="020B0604020202020204" pitchFamily="34" charset="0"/>
              </a:rPr>
              <a:t>Ganttov dijagram (gantogram)</a:t>
            </a:r>
          </a:p>
          <a:p>
            <a:pPr marL="514350" indent="-514350">
              <a:buFont typeface="+mj-lt"/>
              <a:buAutoNum type="arabicPeriod"/>
              <a:defRPr/>
            </a:pPr>
            <a:endParaRPr lang="hr-HR" altLang="es-ES" sz="2400" dirty="0" smtClean="0">
              <a:latin typeface="Arial" panose="020B0604020202020204" pitchFamily="34" charset="0"/>
              <a:cs typeface="Arial" panose="020B0604020202020204" pitchFamily="34" charset="0"/>
            </a:endParaRPr>
          </a:p>
          <a:p>
            <a:pPr marL="514350" indent="-514350">
              <a:buFont typeface="+mj-lt"/>
              <a:buAutoNum type="arabicPeriod"/>
              <a:defRPr/>
            </a:pPr>
            <a:r>
              <a:rPr lang="hr-HR" altLang="es-ES" sz="2400" dirty="0" smtClean="0">
                <a:latin typeface="Arial" panose="020B0604020202020204" pitchFamily="34" charset="0"/>
                <a:cs typeface="Arial" panose="020B0604020202020204" pitchFamily="34" charset="0"/>
              </a:rPr>
              <a:t>Uključiti kupce i dobavljače</a:t>
            </a:r>
          </a:p>
          <a:p>
            <a:pPr marL="514350" indent="-514350">
              <a:buFont typeface="+mj-lt"/>
              <a:buAutoNum type="arabicPeriod"/>
              <a:defRPr/>
            </a:pPr>
            <a:endParaRPr lang="hr-HR" altLang="es-ES" sz="2400" dirty="0" smtClean="0">
              <a:latin typeface="Arial" panose="020B0604020202020204" pitchFamily="34" charset="0"/>
              <a:cs typeface="Arial" panose="020B0604020202020204" pitchFamily="34" charset="0"/>
            </a:endParaRPr>
          </a:p>
          <a:p>
            <a:pPr marL="514350" indent="-514350">
              <a:buFont typeface="+mj-lt"/>
              <a:buAutoNum type="arabicPeriod"/>
              <a:defRPr/>
            </a:pPr>
            <a:r>
              <a:rPr lang="hr-HR" altLang="es-ES" sz="2400" dirty="0" smtClean="0">
                <a:latin typeface="Arial" panose="020B0604020202020204" pitchFamily="34" charset="0"/>
                <a:cs typeface="Arial" panose="020B0604020202020204" pitchFamily="34" charset="0"/>
              </a:rPr>
              <a:t>Usvojiti glavne strategije digitalnog vodstva </a:t>
            </a:r>
          </a:p>
          <a:p>
            <a:pPr marL="514350" indent="-514350">
              <a:buFont typeface="+mj-lt"/>
              <a:buAutoNum type="arabicPeriod"/>
              <a:defRPr/>
            </a:pPr>
            <a:endParaRPr lang="hr-HR" altLang="es-ES" sz="2400" dirty="0" smtClean="0">
              <a:latin typeface="Arial" panose="020B0604020202020204" pitchFamily="34" charset="0"/>
              <a:cs typeface="Arial" panose="020B0604020202020204" pitchFamily="34" charset="0"/>
            </a:endParaRPr>
          </a:p>
          <a:p>
            <a:pPr marL="514350" indent="-514350">
              <a:buFont typeface="+mj-lt"/>
              <a:buAutoNum type="arabicPeriod"/>
              <a:defRPr/>
            </a:pPr>
            <a:r>
              <a:rPr lang="hr-HR" altLang="es-ES" sz="2400" dirty="0" smtClean="0">
                <a:latin typeface="Arial" panose="020B0604020202020204" pitchFamily="34" charset="0"/>
                <a:cs typeface="Arial" panose="020B0604020202020204" pitchFamily="34" charset="0"/>
              </a:rPr>
              <a:t>Predvidjeti i planirati poduzetničke prilike</a:t>
            </a:r>
            <a:endParaRPr lang="hr-HR" altLang="es-ES" sz="2400" dirty="0">
              <a:latin typeface="Arial" panose="020B0604020202020204" pitchFamily="34" charset="0"/>
              <a:cs typeface="Arial" panose="020B0604020202020204" pitchFamily="34" charset="0"/>
            </a:endParaRPr>
          </a:p>
        </p:txBody>
      </p:sp>
      <p:pic>
        <p:nvPicPr>
          <p:cNvPr id="10" name="Picture 6">
            <a:extLst>
              <a:ext uri="{FF2B5EF4-FFF2-40B4-BE49-F238E27FC236}">
                <a16:creationId xmlns:a16="http://schemas.microsoft.com/office/drawing/2014/main" xmlns="" id="{16FE8CDF-E525-4D48-807A-666B11F67EB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072048" y="0"/>
            <a:ext cx="1900080" cy="1166842"/>
          </a:xfrm>
          <a:prstGeom prst="rect">
            <a:avLst/>
          </a:prstGeom>
        </p:spPr>
      </p:pic>
    </p:spTree>
    <p:extLst>
      <p:ext uri="{BB962C8B-B14F-4D97-AF65-F5344CB8AC3E}">
        <p14:creationId xmlns:p14="http://schemas.microsoft.com/office/powerpoint/2010/main" val="3226019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ttangolo 1">
            <a:extLst>
              <a:ext uri="{FF2B5EF4-FFF2-40B4-BE49-F238E27FC236}">
                <a16:creationId xmlns:a16="http://schemas.microsoft.com/office/drawing/2014/main" xmlns="" id="{50937956-F9E8-4796-8E1E-2932BB6CF382}"/>
              </a:ext>
            </a:extLst>
          </p:cNvPr>
          <p:cNvSpPr/>
          <p:nvPr/>
        </p:nvSpPr>
        <p:spPr>
          <a:xfrm>
            <a:off x="2158299" y="1259175"/>
            <a:ext cx="10033701" cy="4339650"/>
          </a:xfrm>
          <a:prstGeom prst="rect">
            <a:avLst/>
          </a:prstGeom>
        </p:spPr>
        <p:txBody>
          <a:bodyPr wrap="square">
            <a:spAutoFit/>
          </a:bodyPr>
          <a:lstStyle/>
          <a:p>
            <a:pPr algn="just">
              <a:defRPr/>
            </a:pPr>
            <a:endParaRPr lang="en-GB" altLang="es-ES" sz="1000" dirty="0">
              <a:latin typeface="Arial Rounded MT Bold" panose="020F0704030504030204" pitchFamily="34" charset="0"/>
            </a:endParaRPr>
          </a:p>
          <a:p>
            <a:pPr marL="457200" indent="-457200" algn="just">
              <a:buFont typeface="+mj-lt"/>
              <a:buAutoNum type="arabicPeriod"/>
              <a:defRPr/>
            </a:pPr>
            <a:r>
              <a:rPr lang="hr-HR" altLang="es-ES" sz="2200" dirty="0" smtClean="0">
                <a:latin typeface="Arial" panose="020B0604020202020204" pitchFamily="34" charset="0"/>
                <a:cs typeface="Arial" panose="020B0604020202020204" pitchFamily="34" charset="0"/>
              </a:rPr>
              <a:t>Shvaćaju da digitalna transformacija nije samo inovacijski projekt, već, novo restrukturiranje poslovanja</a:t>
            </a:r>
          </a:p>
          <a:p>
            <a:pPr marL="228600" indent="-228600" algn="just">
              <a:buFont typeface="+mj-lt"/>
              <a:buAutoNum type="arabicPeriod"/>
              <a:defRPr/>
            </a:pPr>
            <a:endParaRPr lang="hr-HR" altLang="es-ES" sz="800" dirty="0" smtClean="0">
              <a:latin typeface="Arial" panose="020B0604020202020204" pitchFamily="34" charset="0"/>
              <a:cs typeface="Arial" panose="020B0604020202020204" pitchFamily="34" charset="0"/>
            </a:endParaRPr>
          </a:p>
          <a:p>
            <a:pPr marL="457200" indent="-457200" algn="just">
              <a:buFont typeface="+mj-lt"/>
              <a:buAutoNum type="arabicPeriod"/>
              <a:defRPr/>
            </a:pPr>
            <a:r>
              <a:rPr lang="hr-HR" altLang="es-ES" sz="2200" dirty="0" smtClean="0">
                <a:latin typeface="Arial" panose="020B0604020202020204" pitchFamily="34" charset="0"/>
                <a:cs typeface="Arial" panose="020B0604020202020204" pitchFamily="34" charset="0"/>
              </a:rPr>
              <a:t>Cijene digitalne talente i ulažu u osnaživanje svog tima</a:t>
            </a:r>
          </a:p>
          <a:p>
            <a:pPr marL="228600" indent="-228600" algn="just">
              <a:buFont typeface="+mj-lt"/>
              <a:buAutoNum type="arabicPeriod"/>
              <a:defRPr/>
            </a:pPr>
            <a:endParaRPr lang="hr-HR" altLang="es-ES" sz="800" dirty="0" smtClean="0">
              <a:latin typeface="Arial" panose="020B0604020202020204" pitchFamily="34" charset="0"/>
              <a:cs typeface="Arial" panose="020B0604020202020204" pitchFamily="34" charset="0"/>
            </a:endParaRPr>
          </a:p>
          <a:p>
            <a:pPr marL="457200" indent="-457200" algn="just">
              <a:buFont typeface="+mj-lt"/>
              <a:buAutoNum type="arabicPeriod"/>
              <a:defRPr/>
            </a:pPr>
            <a:r>
              <a:rPr lang="hr-HR" altLang="es-ES" sz="2200" dirty="0" smtClean="0">
                <a:latin typeface="Arial" panose="020B0604020202020204" pitchFamily="34" charset="0"/>
                <a:cs typeface="Arial" panose="020B0604020202020204" pitchFamily="34" charset="0"/>
              </a:rPr>
              <a:t>Ne boje se uložiti financijska sredstva u nove tehnologije </a:t>
            </a:r>
          </a:p>
          <a:p>
            <a:pPr marL="228600" indent="-228600" algn="just">
              <a:buFont typeface="+mj-lt"/>
              <a:buAutoNum type="arabicPeriod"/>
              <a:defRPr/>
            </a:pPr>
            <a:endParaRPr lang="hr-HR" altLang="es-ES" sz="800" dirty="0" smtClean="0">
              <a:latin typeface="Arial" panose="020B0604020202020204" pitchFamily="34" charset="0"/>
              <a:cs typeface="Arial" panose="020B0604020202020204" pitchFamily="34" charset="0"/>
            </a:endParaRPr>
          </a:p>
          <a:p>
            <a:pPr marL="457200" indent="-457200" algn="just">
              <a:buFont typeface="+mj-lt"/>
              <a:buAutoNum type="arabicPeriod"/>
              <a:defRPr/>
            </a:pPr>
            <a:r>
              <a:rPr lang="hr-HR" altLang="es-ES" sz="2200" dirty="0" smtClean="0">
                <a:latin typeface="Arial" panose="020B0604020202020204" pitchFamily="34" charset="0"/>
                <a:cs typeface="Arial" panose="020B0604020202020204" pitchFamily="34" charset="0"/>
              </a:rPr>
              <a:t>Digitalizaciju snažno doživljavaju kao jedinstvenu priliku umjesto kao moguću opciju.</a:t>
            </a:r>
          </a:p>
          <a:p>
            <a:pPr algn="just">
              <a:defRPr/>
            </a:pPr>
            <a:endParaRPr lang="hr-HR" altLang="es-ES" sz="2200" dirty="0" smtClean="0">
              <a:latin typeface="Arial" panose="020B0604020202020204" pitchFamily="34" charset="0"/>
              <a:cs typeface="Arial" panose="020B0604020202020204" pitchFamily="34" charset="0"/>
            </a:endParaRPr>
          </a:p>
          <a:p>
            <a:pPr algn="just">
              <a:defRPr/>
            </a:pPr>
            <a:r>
              <a:rPr lang="hr-HR" altLang="es-ES" sz="2200" dirty="0" smtClean="0">
                <a:latin typeface="Arial" panose="020B0604020202020204" pitchFamily="34" charset="0"/>
                <a:cs typeface="Arial" panose="020B0604020202020204" pitchFamily="34" charset="0"/>
              </a:rPr>
              <a:t>Najvažnije, digitalni lideri svjesni su da su digitalne inovacije ponajprije pitanje ljudi i kako je kultura informacijsko-komunikacijskih tehnologija (IKT) raširena na svim funkcijama. Digitalna svijest temeljna je pretpostavka kroz koju se stvaraju konkurentne organizacije.</a:t>
            </a:r>
            <a:endParaRPr lang="hr-HR" altLang="es-ES" sz="2200" dirty="0">
              <a:latin typeface="Arial" panose="020B0604020202020204" pitchFamily="34" charset="0"/>
              <a:cs typeface="Arial" panose="020B0604020202020204" pitchFamily="34" charset="0"/>
            </a:endParaRPr>
          </a:p>
        </p:txBody>
      </p:sp>
      <p:sp>
        <p:nvSpPr>
          <p:cNvPr id="10" name="Rettangolo 9"/>
          <p:cNvSpPr/>
          <p:nvPr/>
        </p:nvSpPr>
        <p:spPr>
          <a:xfrm>
            <a:off x="2158299" y="288682"/>
            <a:ext cx="8987732" cy="584775"/>
          </a:xfrm>
          <a:prstGeom prst="rect">
            <a:avLst/>
          </a:prstGeom>
        </p:spPr>
        <p:txBody>
          <a:bodyPr wrap="square">
            <a:spAutoFit/>
          </a:bodyPr>
          <a:lstStyle/>
          <a:p>
            <a:pPr lvl="0"/>
            <a:r>
              <a:rPr lang="hr-HR" altLang="it-IT" sz="3200" b="1" dirty="0" smtClean="0">
                <a:solidFill>
                  <a:prstClr val="black"/>
                </a:solidFill>
                <a:latin typeface="Arial" panose="020B0604020202020204" pitchFamily="34" charset="0"/>
                <a:cs typeface="Arial" panose="020B0604020202020204" pitchFamily="34" charset="0"/>
              </a:rPr>
              <a:t>1.3. Digitalno vodstvo </a:t>
            </a:r>
            <a:endParaRPr lang="hr-HR" altLang="it-IT" sz="3200" b="1" dirty="0">
              <a:solidFill>
                <a:prstClr val="black"/>
              </a:solidFill>
              <a:latin typeface="Arial" panose="020B0604020202020204" pitchFamily="34" charset="0"/>
              <a:cs typeface="Arial" panose="020B0604020202020204" pitchFamily="34" charset="0"/>
            </a:endParaRPr>
          </a:p>
        </p:txBody>
      </p:sp>
      <p:pic>
        <p:nvPicPr>
          <p:cNvPr id="11"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645254" y="0"/>
            <a:ext cx="1546745" cy="996287"/>
          </a:xfrm>
          <a:prstGeom prst="rect">
            <a:avLst/>
          </a:prstGeom>
        </p:spPr>
      </p:pic>
    </p:spTree>
    <p:extLst>
      <p:ext uri="{BB962C8B-B14F-4D97-AF65-F5344CB8AC3E}">
        <p14:creationId xmlns:p14="http://schemas.microsoft.com/office/powerpoint/2010/main" val="1808893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ttangolo 1">
            <a:extLst>
              <a:ext uri="{FF2B5EF4-FFF2-40B4-BE49-F238E27FC236}">
                <a16:creationId xmlns:a16="http://schemas.microsoft.com/office/drawing/2014/main" xmlns="" id="{50937956-F9E8-4796-8E1E-2932BB6CF382}"/>
              </a:ext>
            </a:extLst>
          </p:cNvPr>
          <p:cNvSpPr/>
          <p:nvPr/>
        </p:nvSpPr>
        <p:spPr>
          <a:xfrm>
            <a:off x="2158298" y="1797784"/>
            <a:ext cx="9964991" cy="3262432"/>
          </a:xfrm>
          <a:prstGeom prst="rect">
            <a:avLst/>
          </a:prstGeom>
        </p:spPr>
        <p:txBody>
          <a:bodyPr wrap="square">
            <a:spAutoFit/>
          </a:bodyPr>
          <a:lstStyle/>
          <a:p>
            <a:pPr algn="just">
              <a:defRPr/>
            </a:pPr>
            <a:r>
              <a:rPr lang="hr-HR" altLang="es-ES" sz="2400" b="1" dirty="0" smtClean="0">
                <a:latin typeface="Arial" panose="020B0604020202020204" pitchFamily="34" charset="0"/>
                <a:cs typeface="Arial" panose="020B0604020202020204" pitchFamily="34" charset="0"/>
              </a:rPr>
              <a:t>Kritičko razmišljanje u IKT ekosustavima</a:t>
            </a:r>
          </a:p>
          <a:p>
            <a:pPr algn="just">
              <a:defRPr/>
            </a:pPr>
            <a:endParaRPr lang="hr-HR" altLang="es-ES" sz="2400" dirty="0" smtClean="0">
              <a:latin typeface="Arial" panose="020B0604020202020204" pitchFamily="34" charset="0"/>
              <a:cs typeface="Arial" panose="020B0604020202020204" pitchFamily="34" charset="0"/>
            </a:endParaRPr>
          </a:p>
          <a:p>
            <a:pPr algn="just">
              <a:defRPr/>
            </a:pPr>
            <a:r>
              <a:rPr lang="hr-HR" altLang="es-ES" sz="2400" dirty="0" smtClean="0">
                <a:latin typeface="Arial" panose="020B0604020202020204" pitchFamily="34" charset="0"/>
                <a:cs typeface="Arial" panose="020B0604020202020204" pitchFamily="34" charset="0"/>
              </a:rPr>
              <a:t>Velika količina slobodno dostupnih podataka na </a:t>
            </a:r>
            <a:r>
              <a:rPr lang="hr-HR" altLang="es-ES" sz="2400" i="1" dirty="0" smtClean="0">
                <a:latin typeface="Arial" panose="020B0604020202020204" pitchFamily="34" charset="0"/>
                <a:cs typeface="Arial" panose="020B0604020202020204" pitchFamily="34" charset="0"/>
              </a:rPr>
              <a:t>World Wide Webu </a:t>
            </a:r>
            <a:r>
              <a:rPr lang="hr-HR" altLang="es-ES" sz="2400" dirty="0" smtClean="0">
                <a:latin typeface="Arial" panose="020B0604020202020204" pitchFamily="34" charset="0"/>
                <a:cs typeface="Arial" panose="020B0604020202020204" pitchFamily="34" charset="0"/>
              </a:rPr>
              <a:t>otežava digitalnim liderima donošenje pouzdanih, dosljednih i razumnih zaključaka.</a:t>
            </a:r>
          </a:p>
          <a:p>
            <a:pPr algn="just">
              <a:defRPr/>
            </a:pPr>
            <a:endParaRPr lang="hr-HR" altLang="es-ES" sz="1400" dirty="0" smtClean="0">
              <a:latin typeface="Arial" panose="020B0604020202020204" pitchFamily="34" charset="0"/>
              <a:cs typeface="Arial" panose="020B0604020202020204" pitchFamily="34" charset="0"/>
            </a:endParaRPr>
          </a:p>
          <a:p>
            <a:pPr algn="just">
              <a:defRPr/>
            </a:pPr>
            <a:r>
              <a:rPr lang="hr-HR" altLang="es-ES" sz="2400" dirty="0" smtClean="0">
                <a:latin typeface="Arial" panose="020B0604020202020204" pitchFamily="34" charset="0"/>
                <a:cs typeface="Arial" panose="020B0604020202020204" pitchFamily="34" charset="0"/>
              </a:rPr>
              <a:t>Kako bi najbolje iskoristili mogućnosti koje dolaze iz digitalnog okruženja, digitalnim se vođama preporučuje razvijanje kritičkog pristupa.</a:t>
            </a:r>
            <a:endParaRPr lang="hr-HR" altLang="es-ES" sz="2400" dirty="0">
              <a:latin typeface="Arial" panose="020B0604020202020204" pitchFamily="34" charset="0"/>
              <a:cs typeface="Arial" panose="020B0604020202020204" pitchFamily="34" charset="0"/>
            </a:endParaRPr>
          </a:p>
        </p:txBody>
      </p:sp>
      <p:sp>
        <p:nvSpPr>
          <p:cNvPr id="10" name="Rettangolo 9"/>
          <p:cNvSpPr/>
          <p:nvPr/>
        </p:nvSpPr>
        <p:spPr>
          <a:xfrm>
            <a:off x="2158298" y="198930"/>
            <a:ext cx="8987732" cy="584775"/>
          </a:xfrm>
          <a:prstGeom prst="rect">
            <a:avLst/>
          </a:prstGeom>
        </p:spPr>
        <p:txBody>
          <a:bodyPr wrap="square">
            <a:spAutoFit/>
          </a:bodyPr>
          <a:lstStyle/>
          <a:p>
            <a:pPr lvl="0"/>
            <a:r>
              <a:rPr lang="hr-HR" altLang="it-IT" sz="3200" b="1" dirty="0" smtClean="0">
                <a:solidFill>
                  <a:prstClr val="black"/>
                </a:solidFill>
                <a:latin typeface="Arial" panose="020B0604020202020204" pitchFamily="34" charset="0"/>
                <a:cs typeface="Arial" panose="020B0604020202020204" pitchFamily="34" charset="0"/>
              </a:rPr>
              <a:t>1.3. Digitalno vodstvo </a:t>
            </a:r>
            <a:endParaRPr lang="hr-HR" altLang="it-IT" sz="3200" b="1" dirty="0">
              <a:latin typeface="Arial" panose="020B0604020202020204" pitchFamily="34" charset="0"/>
              <a:cs typeface="Arial" panose="020B0604020202020204" pitchFamily="34" charset="0"/>
            </a:endParaRPr>
          </a:p>
        </p:txBody>
      </p:sp>
      <p:pic>
        <p:nvPicPr>
          <p:cNvPr id="11"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81482" y="-1"/>
            <a:ext cx="1641808" cy="1105470"/>
          </a:xfrm>
          <a:prstGeom prst="rect">
            <a:avLst/>
          </a:prstGeom>
        </p:spPr>
      </p:pic>
    </p:spTree>
    <p:extLst>
      <p:ext uri="{BB962C8B-B14F-4D97-AF65-F5344CB8AC3E}">
        <p14:creationId xmlns:p14="http://schemas.microsoft.com/office/powerpoint/2010/main" val="115409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ttangolo 1">
            <a:extLst>
              <a:ext uri="{FF2B5EF4-FFF2-40B4-BE49-F238E27FC236}">
                <a16:creationId xmlns:a16="http://schemas.microsoft.com/office/drawing/2014/main" xmlns="" id="{50937956-F9E8-4796-8E1E-2932BB6CF382}"/>
              </a:ext>
            </a:extLst>
          </p:cNvPr>
          <p:cNvSpPr/>
          <p:nvPr/>
        </p:nvSpPr>
        <p:spPr>
          <a:xfrm>
            <a:off x="2158298" y="2167116"/>
            <a:ext cx="10033702" cy="2523768"/>
          </a:xfrm>
          <a:prstGeom prst="rect">
            <a:avLst/>
          </a:prstGeom>
        </p:spPr>
        <p:txBody>
          <a:bodyPr wrap="square">
            <a:spAutoFit/>
          </a:bodyPr>
          <a:lstStyle/>
          <a:p>
            <a:pPr algn="just">
              <a:defRPr/>
            </a:pPr>
            <a:r>
              <a:rPr lang="hr-HR" altLang="es-ES" sz="2400" dirty="0" smtClean="0">
                <a:latin typeface="Arial" panose="020B0604020202020204" pitchFamily="34" charset="0"/>
                <a:cs typeface="Arial" panose="020B0604020202020204" pitchFamily="34" charset="0"/>
              </a:rPr>
              <a:t>Odlučivanje na temelju dokaza najsnažniji je lijek protiv tjeskobe koju određuju scenariji nesigurnosti.</a:t>
            </a:r>
          </a:p>
          <a:p>
            <a:pPr algn="just">
              <a:defRPr/>
            </a:pPr>
            <a:endParaRPr lang="hr-HR" altLang="es-ES" sz="1400" dirty="0" smtClean="0">
              <a:latin typeface="Arial" panose="020B0604020202020204" pitchFamily="34" charset="0"/>
              <a:cs typeface="Arial" panose="020B0604020202020204" pitchFamily="34" charset="0"/>
            </a:endParaRPr>
          </a:p>
          <a:p>
            <a:pPr algn="just">
              <a:defRPr/>
            </a:pPr>
            <a:r>
              <a:rPr lang="hr-HR" altLang="es-ES" sz="2400" dirty="0" smtClean="0">
                <a:latin typeface="Arial" panose="020B0604020202020204" pitchFamily="34" charset="0"/>
                <a:cs typeface="Arial" panose="020B0604020202020204" pitchFamily="34" charset="0"/>
              </a:rPr>
              <a:t>Biti „kritičan“ podrazumijeva razvoj kreativnih rješenja izgrađenih na nepristranom rasuđivanju. Komponenta rizika nikad se ne može u potpunosti eliminirati, ali ju je moguće drastično smanjiti kontinuiranim i analitičkim filtriranjem.</a:t>
            </a:r>
            <a:endParaRPr lang="hr-HR" altLang="es-ES" sz="2400" dirty="0">
              <a:latin typeface="Arial" panose="020B0604020202020204" pitchFamily="34" charset="0"/>
              <a:cs typeface="Arial" panose="020B0604020202020204" pitchFamily="34" charset="0"/>
            </a:endParaRPr>
          </a:p>
        </p:txBody>
      </p:sp>
      <p:sp>
        <p:nvSpPr>
          <p:cNvPr id="10" name="Rettangolo 9"/>
          <p:cNvSpPr/>
          <p:nvPr/>
        </p:nvSpPr>
        <p:spPr>
          <a:xfrm>
            <a:off x="2158298" y="526079"/>
            <a:ext cx="8987732" cy="584775"/>
          </a:xfrm>
          <a:prstGeom prst="rect">
            <a:avLst/>
          </a:prstGeom>
        </p:spPr>
        <p:txBody>
          <a:bodyPr wrap="square">
            <a:spAutoFit/>
          </a:bodyPr>
          <a:lstStyle/>
          <a:p>
            <a:pPr lvl="0"/>
            <a:r>
              <a:rPr lang="hr-HR" altLang="it-IT" sz="3200" b="1" dirty="0" smtClean="0">
                <a:solidFill>
                  <a:prstClr val="black"/>
                </a:solidFill>
                <a:latin typeface="Arial" panose="020B0604020202020204" pitchFamily="34" charset="0"/>
                <a:cs typeface="Arial" panose="020B0604020202020204" pitchFamily="34" charset="0"/>
              </a:rPr>
              <a:t>1.3. Digitalno vodstvo </a:t>
            </a:r>
            <a:endParaRPr lang="hr-HR" altLang="it-IT" sz="3200" b="1" dirty="0">
              <a:solidFill>
                <a:prstClr val="black"/>
              </a:solidFill>
              <a:latin typeface="Arial" panose="020B0604020202020204" pitchFamily="34" charset="0"/>
              <a:cs typeface="Arial" panose="020B0604020202020204" pitchFamily="34" charset="0"/>
            </a:endParaRPr>
          </a:p>
        </p:txBody>
      </p:sp>
      <p:pic>
        <p:nvPicPr>
          <p:cNvPr id="11"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26891" y="-1"/>
            <a:ext cx="1765110" cy="1241947"/>
          </a:xfrm>
          <a:prstGeom prst="rect">
            <a:avLst/>
          </a:prstGeom>
        </p:spPr>
      </p:pic>
    </p:spTree>
    <p:extLst>
      <p:ext uri="{BB962C8B-B14F-4D97-AF65-F5344CB8AC3E}">
        <p14:creationId xmlns:p14="http://schemas.microsoft.com/office/powerpoint/2010/main" val="826530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71150" y="6294690"/>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77486" y="6294691"/>
            <a:ext cx="7374477"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asellaDiTesto 2">
            <a:extLst>
              <a:ext uri="{FF2B5EF4-FFF2-40B4-BE49-F238E27FC236}">
                <a16:creationId xmlns:a16="http://schemas.microsoft.com/office/drawing/2014/main" xmlns="" id="{7B78FCD5-F2E4-4BB0-B244-446F47A5FEC3}"/>
              </a:ext>
            </a:extLst>
          </p:cNvPr>
          <p:cNvSpPr txBox="1"/>
          <p:nvPr/>
        </p:nvSpPr>
        <p:spPr>
          <a:xfrm>
            <a:off x="2158299" y="2459504"/>
            <a:ext cx="10033701" cy="1938992"/>
          </a:xfrm>
          <a:prstGeom prst="rect">
            <a:avLst/>
          </a:prstGeom>
          <a:noFill/>
        </p:spPr>
        <p:txBody>
          <a:bodyPr wrap="square" rtlCol="0">
            <a:spAutoFit/>
          </a:bodyPr>
          <a:lstStyle/>
          <a:p>
            <a:pPr algn="ctr"/>
            <a:r>
              <a:rPr lang="en-US" altLang="it-IT" sz="6000" b="1" dirty="0" smtClean="0">
                <a:latin typeface="Arial" panose="020B0604020202020204" pitchFamily="34" charset="0"/>
                <a:cs typeface="Arial" panose="020B0604020202020204" pitchFamily="34" charset="0"/>
              </a:rPr>
              <a:t>1.4</a:t>
            </a:r>
            <a:r>
              <a:rPr lang="hr-HR" altLang="it-IT" sz="6000" b="1" dirty="0" smtClean="0">
                <a:latin typeface="Arial" panose="020B0604020202020204" pitchFamily="34" charset="0"/>
                <a:cs typeface="Arial" panose="020B0604020202020204" pitchFamily="34" charset="0"/>
              </a:rPr>
              <a:t>. Analiza digitalnog poslovanja</a:t>
            </a:r>
            <a:r>
              <a:rPr lang="en-US" altLang="it-IT" sz="6000" b="1" dirty="0" smtClean="0">
                <a:latin typeface="Arial" panose="020B0604020202020204" pitchFamily="34" charset="0"/>
                <a:cs typeface="Arial" panose="020B0604020202020204" pitchFamily="34" charset="0"/>
              </a:rPr>
              <a:t> </a:t>
            </a:r>
            <a:endParaRPr lang="en-US" altLang="it-IT" sz="6000" b="1" dirty="0">
              <a:latin typeface="Arial" panose="020B0604020202020204" pitchFamily="34" charset="0"/>
              <a:cs typeface="Arial" panose="020B0604020202020204" pitchFamily="34" charset="0"/>
            </a:endParaRPr>
          </a:p>
        </p:txBody>
      </p:sp>
      <p:pic>
        <p:nvPicPr>
          <p:cNvPr id="10"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46030" y="0"/>
            <a:ext cx="826098" cy="595993"/>
          </a:xfrm>
          <a:prstGeom prst="rect">
            <a:avLst/>
          </a:prstGeom>
        </p:spPr>
      </p:pic>
    </p:spTree>
    <p:extLst>
      <p:ext uri="{BB962C8B-B14F-4D97-AF65-F5344CB8AC3E}">
        <p14:creationId xmlns:p14="http://schemas.microsoft.com/office/powerpoint/2010/main" val="1753359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xmlns="" id="{3A86BF1E-B8F2-4B6C-A76B-D8673E0CF73D}"/>
              </a:ext>
            </a:extLst>
          </p:cNvPr>
          <p:cNvSpPr txBox="1"/>
          <p:nvPr/>
        </p:nvSpPr>
        <p:spPr>
          <a:xfrm>
            <a:off x="2158299" y="246697"/>
            <a:ext cx="8852026" cy="584775"/>
          </a:xfrm>
          <a:prstGeom prst="rect">
            <a:avLst/>
          </a:prstGeom>
          <a:noFill/>
        </p:spPr>
        <p:txBody>
          <a:bodyPr wrap="square" rtlCol="0">
            <a:spAutoFit/>
          </a:bodyPr>
          <a:lstStyle/>
          <a:p>
            <a:r>
              <a:rPr lang="hr-HR" altLang="it-IT" sz="3200" b="1" dirty="0" smtClean="0">
                <a:latin typeface="Arial" panose="020B0604020202020204" pitchFamily="34" charset="0"/>
                <a:cs typeface="Arial" panose="020B0604020202020204" pitchFamily="34" charset="0"/>
              </a:rPr>
              <a:t>1.4. Analiza digitalnog poslovanja</a:t>
            </a:r>
            <a:endParaRPr lang="hr-HR" altLang="it-IT" sz="3200" b="1" dirty="0">
              <a:latin typeface="Arial" panose="020B0604020202020204" pitchFamily="34" charset="0"/>
              <a:cs typeface="Arial" panose="020B0604020202020204" pitchFamily="34" charset="0"/>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158300" y="1428452"/>
            <a:ext cx="10033700" cy="4001095"/>
          </a:xfrm>
          <a:prstGeom prst="rect">
            <a:avLst/>
          </a:prstGeom>
        </p:spPr>
        <p:txBody>
          <a:bodyPr wrap="square">
            <a:spAutoFit/>
          </a:bodyPr>
          <a:lstStyle/>
          <a:p>
            <a:pPr lvl="0"/>
            <a:r>
              <a:rPr lang="hr-HR" altLang="es-ES" sz="2400" b="1" dirty="0" smtClean="0">
                <a:solidFill>
                  <a:prstClr val="black"/>
                </a:solidFill>
                <a:latin typeface="Arial" panose="020B0604020202020204" pitchFamily="34" charset="0"/>
                <a:cs typeface="Arial" panose="020B0604020202020204" pitchFamily="34" charset="0"/>
              </a:rPr>
              <a:t>Predviđanje i planiranje scenarija</a:t>
            </a:r>
          </a:p>
          <a:p>
            <a:pPr lvl="0"/>
            <a:endParaRPr lang="hr-HR" altLang="es-ES" sz="1400" dirty="0" smtClean="0">
              <a:latin typeface="Arial" panose="020B0604020202020204" pitchFamily="34" charset="0"/>
              <a:cs typeface="Arial" panose="020B0604020202020204" pitchFamily="34" charset="0"/>
            </a:endParaRPr>
          </a:p>
          <a:p>
            <a:pPr algn="just">
              <a:defRPr/>
            </a:pPr>
            <a:r>
              <a:rPr lang="hr-HR" altLang="es-ES" sz="2400" dirty="0" smtClean="0">
                <a:latin typeface="Arial" panose="020B0604020202020204" pitchFamily="34" charset="0"/>
                <a:cs typeface="Arial" panose="020B0604020202020204" pitchFamily="34" charset="0"/>
              </a:rPr>
              <a:t>Dva su važna sredstva za svakog (digitalnog) poduzetnika</a:t>
            </a:r>
          </a:p>
          <a:p>
            <a:pPr algn="just">
              <a:defRPr/>
            </a:pPr>
            <a:endParaRPr lang="hr-HR" altLang="es-ES" sz="2400" dirty="0" smtClean="0">
              <a:latin typeface="Arial" panose="020B0604020202020204" pitchFamily="34" charset="0"/>
              <a:cs typeface="Arial" panose="020B0604020202020204" pitchFamily="34" charset="0"/>
            </a:endParaRPr>
          </a:p>
          <a:p>
            <a:pPr marL="457200" indent="-457200" algn="just">
              <a:buFont typeface="+mj-lt"/>
              <a:buAutoNum type="arabicPeriod"/>
              <a:defRPr/>
            </a:pPr>
            <a:r>
              <a:rPr lang="hr-HR" altLang="es-ES" sz="2400" dirty="0" smtClean="0">
                <a:latin typeface="Arial" panose="020B0604020202020204" pitchFamily="34" charset="0"/>
                <a:cs typeface="Arial" panose="020B0604020202020204" pitchFamily="34" charset="0"/>
              </a:rPr>
              <a:t>Kreativnost </a:t>
            </a:r>
          </a:p>
          <a:p>
            <a:pPr marL="457200" indent="-457200" algn="just">
              <a:buFont typeface="+mj-lt"/>
              <a:buAutoNum type="arabicPeriod"/>
              <a:defRPr/>
            </a:pPr>
            <a:r>
              <a:rPr lang="hr-HR" altLang="es-ES" sz="2400" dirty="0" smtClean="0">
                <a:latin typeface="Arial" panose="020B0604020202020204" pitchFamily="34" charset="0"/>
                <a:cs typeface="Arial" panose="020B0604020202020204" pitchFamily="34" charset="0"/>
              </a:rPr>
              <a:t>Sposobnost predviđanja tržišnih trendova</a:t>
            </a:r>
          </a:p>
          <a:p>
            <a:pPr algn="just">
              <a:defRPr/>
            </a:pPr>
            <a:endParaRPr lang="hr-HR" altLang="es-ES" sz="2400" dirty="0" smtClean="0">
              <a:latin typeface="Arial" panose="020B0604020202020204" pitchFamily="34" charset="0"/>
              <a:cs typeface="Arial" panose="020B0604020202020204" pitchFamily="34" charset="0"/>
            </a:endParaRPr>
          </a:p>
          <a:p>
            <a:pPr algn="just">
              <a:defRPr/>
            </a:pPr>
            <a:r>
              <a:rPr lang="hr-HR" altLang="es-ES" sz="2400" dirty="0" smtClean="0">
                <a:latin typeface="Arial" panose="020B0604020202020204" pitchFamily="34" charset="0"/>
                <a:cs typeface="Arial" panose="020B0604020202020204" pitchFamily="34" charset="0"/>
              </a:rPr>
              <a:t>Kako bi se razvile ove dvije važne vještine, analiza ponašanja može predstavljati vrlo važno polazište. To će pomoći vašem poslovanju u postizanju presudne konkurentske prednosti u pozicioniranju na (</a:t>
            </a:r>
            <a:r>
              <a:rPr lang="hr-HR" altLang="es-ES" sz="2400" i="1" dirty="0" smtClean="0">
                <a:latin typeface="Arial" panose="020B0604020202020204" pitchFamily="34" charset="0"/>
                <a:cs typeface="Arial" panose="020B0604020202020204" pitchFamily="34" charset="0"/>
              </a:rPr>
              <a:t>online</a:t>
            </a:r>
            <a:r>
              <a:rPr lang="hr-HR" altLang="es-ES" sz="2400" dirty="0" smtClean="0">
                <a:latin typeface="Arial" panose="020B0604020202020204" pitchFamily="34" charset="0"/>
                <a:cs typeface="Arial" panose="020B0604020202020204" pitchFamily="34" charset="0"/>
              </a:rPr>
              <a:t>) tržištu.</a:t>
            </a:r>
            <a:endParaRPr lang="hr-HR" altLang="es-ES" sz="2400" dirty="0">
              <a:latin typeface="Arial" panose="020B0604020202020204" pitchFamily="34" charset="0"/>
              <a:cs typeface="Arial" panose="020B0604020202020204" pitchFamily="34" charset="0"/>
            </a:endParaRPr>
          </a:p>
        </p:txBody>
      </p:sp>
      <p:pic>
        <p:nvPicPr>
          <p:cNvPr id="10"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36073" y="-1"/>
            <a:ext cx="1655928" cy="1146413"/>
          </a:xfrm>
          <a:prstGeom prst="rect">
            <a:avLst/>
          </a:prstGeom>
        </p:spPr>
      </p:pic>
    </p:spTree>
    <p:extLst>
      <p:ext uri="{BB962C8B-B14F-4D97-AF65-F5344CB8AC3E}">
        <p14:creationId xmlns:p14="http://schemas.microsoft.com/office/powerpoint/2010/main" val="1412114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xmlns="" id="{3A86BF1E-B8F2-4B6C-A76B-D8673E0CF73D}"/>
              </a:ext>
            </a:extLst>
          </p:cNvPr>
          <p:cNvSpPr txBox="1"/>
          <p:nvPr/>
        </p:nvSpPr>
        <p:spPr>
          <a:xfrm>
            <a:off x="2294004" y="282993"/>
            <a:ext cx="8852026" cy="584775"/>
          </a:xfrm>
          <a:prstGeom prst="rect">
            <a:avLst/>
          </a:prstGeom>
          <a:noFill/>
        </p:spPr>
        <p:txBody>
          <a:bodyPr wrap="square" rtlCol="0">
            <a:spAutoFit/>
          </a:bodyPr>
          <a:lstStyle/>
          <a:p>
            <a:r>
              <a:rPr lang="hr-HR" altLang="it-IT" sz="3200" b="1" dirty="0" smtClean="0">
                <a:latin typeface="Arial" panose="020B0604020202020204" pitchFamily="34" charset="0"/>
                <a:cs typeface="Arial" panose="020B0604020202020204" pitchFamily="34" charset="0"/>
              </a:rPr>
              <a:t>1.4. Analiza digitalnog poslovanja</a:t>
            </a:r>
            <a:endParaRPr lang="hr-HR" altLang="it-IT" sz="3200" b="1" dirty="0">
              <a:latin typeface="Arial" panose="020B0604020202020204" pitchFamily="34" charset="0"/>
              <a:cs typeface="Arial" panose="020B0604020202020204" pitchFamily="34" charset="0"/>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158300" y="1905506"/>
            <a:ext cx="10033700" cy="3046988"/>
          </a:xfrm>
          <a:prstGeom prst="rect">
            <a:avLst/>
          </a:prstGeom>
        </p:spPr>
        <p:txBody>
          <a:bodyPr wrap="square">
            <a:spAutoFit/>
          </a:bodyPr>
          <a:lstStyle/>
          <a:p>
            <a:pPr algn="just">
              <a:defRPr/>
            </a:pPr>
            <a:r>
              <a:rPr lang="hr-HR" altLang="es-ES" sz="2400" dirty="0" smtClean="0">
                <a:latin typeface="Arial" panose="020B0604020202020204" pitchFamily="34" charset="0"/>
                <a:cs typeface="Arial" panose="020B0604020202020204" pitchFamily="34" charset="0"/>
              </a:rPr>
              <a:t>Sposobnost zamišljanja i planiranja potencijalnih scenarija dovodi vas do toga da svoje probleme i pitanja povežete s određenim idejama koje vam daju prilagođena rješenja za vaše poslovanje.</a:t>
            </a:r>
          </a:p>
          <a:p>
            <a:pPr algn="just">
              <a:defRPr/>
            </a:pPr>
            <a:endParaRPr lang="hr-HR" altLang="es-ES" sz="2400" dirty="0" smtClean="0">
              <a:latin typeface="Arial" panose="020B0604020202020204" pitchFamily="34" charset="0"/>
              <a:cs typeface="Arial" panose="020B0604020202020204" pitchFamily="34" charset="0"/>
            </a:endParaRPr>
          </a:p>
          <a:p>
            <a:pPr algn="just">
              <a:defRPr/>
            </a:pPr>
            <a:r>
              <a:rPr lang="hr-HR" altLang="es-ES" sz="2400" dirty="0" smtClean="0">
                <a:latin typeface="Arial" panose="020B0604020202020204" pitchFamily="34" charset="0"/>
                <a:cs typeface="Arial" panose="020B0604020202020204" pitchFamily="34" charset="0"/>
              </a:rPr>
              <a:t>Kreativnost nije važna samo za početak poslovanja, već bi trebala biti glavni i stalni pokretač dobrih procesa odlučivanja. Kreativnost vam omogućuje da zamislite nova rješenja za bolje suočavanje sa svakodnevnim životnim izazovima u poslovnom okruženju.</a:t>
            </a:r>
            <a:endParaRPr lang="hr-HR" altLang="es-ES" sz="2800" dirty="0">
              <a:latin typeface="Arial" panose="020B0604020202020204" pitchFamily="34" charset="0"/>
              <a:cs typeface="Arial" panose="020B0604020202020204" pitchFamily="34" charset="0"/>
            </a:endParaRPr>
          </a:p>
        </p:txBody>
      </p:sp>
      <p:pic>
        <p:nvPicPr>
          <p:cNvPr id="10"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26891" y="-1"/>
            <a:ext cx="1765110" cy="1228299"/>
          </a:xfrm>
          <a:prstGeom prst="rect">
            <a:avLst/>
          </a:prstGeom>
        </p:spPr>
      </p:pic>
    </p:spTree>
    <p:extLst>
      <p:ext uri="{BB962C8B-B14F-4D97-AF65-F5344CB8AC3E}">
        <p14:creationId xmlns:p14="http://schemas.microsoft.com/office/powerpoint/2010/main" val="604861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xmlns="" id="{3A86BF1E-B8F2-4B6C-A76B-D8673E0CF73D}"/>
              </a:ext>
            </a:extLst>
          </p:cNvPr>
          <p:cNvSpPr txBox="1"/>
          <p:nvPr/>
        </p:nvSpPr>
        <p:spPr>
          <a:xfrm>
            <a:off x="2158299" y="282565"/>
            <a:ext cx="8852025" cy="584775"/>
          </a:xfrm>
          <a:prstGeom prst="rect">
            <a:avLst/>
          </a:prstGeom>
          <a:noFill/>
        </p:spPr>
        <p:txBody>
          <a:bodyPr wrap="square" rtlCol="0">
            <a:spAutoFit/>
          </a:bodyPr>
          <a:lstStyle/>
          <a:p>
            <a:r>
              <a:rPr lang="hr-HR" altLang="it-IT" sz="3200" b="1" dirty="0" smtClean="0">
                <a:latin typeface="Arial" panose="020B0604020202020204" pitchFamily="34" charset="0"/>
                <a:cs typeface="Arial" panose="020B0604020202020204" pitchFamily="34" charset="0"/>
              </a:rPr>
              <a:t>1.4. Analiza digitalnog poslovanja</a:t>
            </a:r>
            <a:endParaRPr lang="hr-HR" altLang="it-IT" sz="3200" b="1" dirty="0">
              <a:latin typeface="Arial" panose="020B0604020202020204" pitchFamily="34" charset="0"/>
              <a:cs typeface="Arial" panose="020B0604020202020204" pitchFamily="34" charset="0"/>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158299" y="1382286"/>
            <a:ext cx="9964990" cy="4093428"/>
          </a:xfrm>
          <a:prstGeom prst="rect">
            <a:avLst/>
          </a:prstGeom>
        </p:spPr>
        <p:txBody>
          <a:bodyPr wrap="square">
            <a:spAutoFit/>
          </a:bodyPr>
          <a:lstStyle/>
          <a:p>
            <a:pPr>
              <a:defRPr/>
            </a:pPr>
            <a:endParaRPr lang="en-US" altLang="es-ES" sz="2000" dirty="0">
              <a:latin typeface="Arial Rounded MT Bold" panose="020F0704030504030204" pitchFamily="34" charset="0"/>
            </a:endParaRPr>
          </a:p>
          <a:p>
            <a:pPr algn="just">
              <a:defRPr/>
            </a:pPr>
            <a:r>
              <a:rPr lang="hr-HR" altLang="es-ES" sz="2400" dirty="0" smtClean="0">
                <a:latin typeface="Arial" panose="020B0604020202020204" pitchFamily="34" charset="0"/>
                <a:cs typeface="Arial" panose="020B0604020202020204" pitchFamily="34" charset="0"/>
              </a:rPr>
              <a:t>Inovativno ponašanje može se opisati u dvije specifične faze:</a:t>
            </a:r>
          </a:p>
          <a:p>
            <a:pPr algn="just">
              <a:defRPr/>
            </a:pPr>
            <a:endParaRPr lang="hr-HR" altLang="es-ES" sz="2400" dirty="0" smtClean="0">
              <a:latin typeface="Arial" panose="020B0604020202020204" pitchFamily="34" charset="0"/>
              <a:cs typeface="Arial" panose="020B0604020202020204" pitchFamily="34" charset="0"/>
            </a:endParaRPr>
          </a:p>
          <a:p>
            <a:pPr marL="342900" indent="-342900" algn="just">
              <a:buFont typeface="+mj-lt"/>
              <a:buAutoNum type="arabicPeriod"/>
              <a:defRPr/>
            </a:pPr>
            <a:r>
              <a:rPr lang="hr-HR" altLang="es-ES" sz="2400" dirty="0" smtClean="0">
                <a:latin typeface="Arial" panose="020B0604020202020204" pitchFamily="34" charset="0"/>
                <a:cs typeface="Arial" panose="020B0604020202020204" pitchFamily="34" charset="0"/>
              </a:rPr>
              <a:t>Ideja: postupak stvaranja ili usvajanja nove ideje koji će se razviti u novi proizvod, uslugu, proces ili poslovni model koji donosi specifičnu dodanu vrijednost za kupce / korisnike</a:t>
            </a:r>
          </a:p>
          <a:p>
            <a:pPr marL="342900" indent="-342900" algn="just">
              <a:buFont typeface="+mj-lt"/>
              <a:buAutoNum type="arabicPeriod"/>
              <a:defRPr/>
            </a:pPr>
            <a:endParaRPr lang="hr-HR" altLang="es-ES" sz="2400" dirty="0" smtClean="0">
              <a:latin typeface="Arial" panose="020B0604020202020204" pitchFamily="34" charset="0"/>
              <a:cs typeface="Arial" panose="020B0604020202020204" pitchFamily="34" charset="0"/>
            </a:endParaRPr>
          </a:p>
          <a:p>
            <a:pPr marL="342900" indent="-342900" algn="just">
              <a:buFont typeface="+mj-lt"/>
              <a:buAutoNum type="arabicPeriod"/>
              <a:defRPr/>
            </a:pPr>
            <a:r>
              <a:rPr lang="hr-HR" altLang="es-ES" sz="2400" dirty="0" smtClean="0">
                <a:latin typeface="Arial" panose="020B0604020202020204" pitchFamily="34" charset="0"/>
                <a:cs typeface="Arial" panose="020B0604020202020204" pitchFamily="34" charset="0"/>
              </a:rPr>
              <a:t>Realizacija: stvaranje nečega potpuno novog i dodane vrijednosti što predstavlja novost za budućeg potencijalnog potrošača. Stvaranje nečega što ne postoji ili se ne koristi na način na koji se namjerava stvoriti vrijednost za kupce.</a:t>
            </a:r>
            <a:endParaRPr lang="hr-HR" altLang="es-ES" sz="2400" dirty="0">
              <a:latin typeface="Arial" panose="020B0604020202020204" pitchFamily="34" charset="0"/>
              <a:cs typeface="Arial" panose="020B0604020202020204" pitchFamily="34" charset="0"/>
            </a:endParaRPr>
          </a:p>
        </p:txBody>
      </p:sp>
      <p:pic>
        <p:nvPicPr>
          <p:cNvPr id="10"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40537" y="0"/>
            <a:ext cx="1751463" cy="1132764"/>
          </a:xfrm>
          <a:prstGeom prst="rect">
            <a:avLst/>
          </a:prstGeom>
        </p:spPr>
      </p:pic>
    </p:spTree>
    <p:extLst>
      <p:ext uri="{BB962C8B-B14F-4D97-AF65-F5344CB8AC3E}">
        <p14:creationId xmlns:p14="http://schemas.microsoft.com/office/powerpoint/2010/main" val="2388044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xmlns="" id="{3A86BF1E-B8F2-4B6C-A76B-D8673E0CF73D}"/>
              </a:ext>
            </a:extLst>
          </p:cNvPr>
          <p:cNvSpPr txBox="1"/>
          <p:nvPr/>
        </p:nvSpPr>
        <p:spPr>
          <a:xfrm>
            <a:off x="2142841" y="161053"/>
            <a:ext cx="7396736" cy="584775"/>
          </a:xfrm>
          <a:prstGeom prst="rect">
            <a:avLst/>
          </a:prstGeom>
          <a:noFill/>
        </p:spPr>
        <p:txBody>
          <a:bodyPr wrap="square" rtlCol="0">
            <a:spAutoFit/>
          </a:bodyPr>
          <a:lstStyle/>
          <a:p>
            <a:r>
              <a:rPr lang="hr-HR" altLang="it-IT" sz="3200" b="1" dirty="0" smtClean="0">
                <a:latin typeface="Arial" panose="020B0604020202020204" pitchFamily="34" charset="0"/>
                <a:cs typeface="Arial" panose="020B0604020202020204" pitchFamily="34" charset="0"/>
              </a:rPr>
              <a:t>1.4. Analiza digitalnog poslovanja</a:t>
            </a:r>
            <a:endParaRPr lang="hr-HR" altLang="it-IT" sz="3200" b="1" dirty="0">
              <a:latin typeface="Arial" panose="020B0604020202020204" pitchFamily="34" charset="0"/>
              <a:cs typeface="Arial" panose="020B0604020202020204" pitchFamily="34" charset="0"/>
            </a:endParaRPr>
          </a:p>
        </p:txBody>
      </p:sp>
      <p:graphicFrame>
        <p:nvGraphicFramePr>
          <p:cNvPr id="6" name="Diagramma 5"/>
          <p:cNvGraphicFramePr/>
          <p:nvPr>
            <p:extLst>
              <p:ext uri="{D42A27DB-BD31-4B8C-83A1-F6EECF244321}">
                <p14:modId xmlns:p14="http://schemas.microsoft.com/office/powerpoint/2010/main" val="2718421433"/>
              </p:ext>
            </p:extLst>
          </p:nvPr>
        </p:nvGraphicFramePr>
        <p:xfrm>
          <a:off x="3161439" y="1427297"/>
          <a:ext cx="7408294" cy="444938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10" name="Picture 6">
            <a:extLst>
              <a:ext uri="{FF2B5EF4-FFF2-40B4-BE49-F238E27FC236}">
                <a16:creationId xmlns:a16="http://schemas.microsoft.com/office/drawing/2014/main" xmlns="" id="{16FE8CDF-E525-4D48-807A-666B11F67EB4}"/>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718586" y="0"/>
            <a:ext cx="1473414" cy="1057658"/>
          </a:xfrm>
          <a:prstGeom prst="rect">
            <a:avLst/>
          </a:prstGeom>
        </p:spPr>
      </p:pic>
      <p:sp>
        <p:nvSpPr>
          <p:cNvPr id="7" name="Rettangolo 6"/>
          <p:cNvSpPr/>
          <p:nvPr/>
        </p:nvSpPr>
        <p:spPr>
          <a:xfrm>
            <a:off x="5539742" y="823636"/>
            <a:ext cx="2847254" cy="461665"/>
          </a:xfrm>
          <a:prstGeom prst="rect">
            <a:avLst/>
          </a:prstGeom>
        </p:spPr>
        <p:txBody>
          <a:bodyPr wrap="none">
            <a:spAutoFit/>
          </a:bodyPr>
          <a:lstStyle/>
          <a:p>
            <a:pPr>
              <a:defRPr/>
            </a:pPr>
            <a:r>
              <a:rPr lang="hr-HR" sz="2400" b="1" dirty="0" smtClean="0">
                <a:latin typeface="Arial" panose="020B0604020202020204" pitchFamily="34" charset="0"/>
                <a:cs typeface="Arial" panose="020B0604020202020204" pitchFamily="34" charset="0"/>
              </a:rPr>
              <a:t>Od ideje do prilike</a:t>
            </a:r>
            <a:endParaRPr lang="hr-HR"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21939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xmlns="" id="{3A86BF1E-B8F2-4B6C-A76B-D8673E0CF73D}"/>
              </a:ext>
            </a:extLst>
          </p:cNvPr>
          <p:cNvSpPr txBox="1"/>
          <p:nvPr/>
        </p:nvSpPr>
        <p:spPr>
          <a:xfrm>
            <a:off x="2294004" y="179217"/>
            <a:ext cx="7082008" cy="584775"/>
          </a:xfrm>
          <a:prstGeom prst="rect">
            <a:avLst/>
          </a:prstGeom>
          <a:noFill/>
        </p:spPr>
        <p:txBody>
          <a:bodyPr wrap="square" rtlCol="0">
            <a:spAutoFit/>
          </a:bodyPr>
          <a:lstStyle/>
          <a:p>
            <a:r>
              <a:rPr lang="hr-HR" altLang="it-IT" sz="3200" b="1" dirty="0" smtClean="0">
                <a:latin typeface="Arial" panose="020B0604020202020204" pitchFamily="34" charset="0"/>
                <a:cs typeface="Arial" panose="020B0604020202020204" pitchFamily="34" charset="0"/>
              </a:rPr>
              <a:t>1.4. Analiza digitalnog poslovanja</a:t>
            </a:r>
            <a:endParaRPr lang="hr-HR" altLang="it-IT" sz="3200" b="1" dirty="0">
              <a:latin typeface="Arial" panose="020B0604020202020204" pitchFamily="34" charset="0"/>
              <a:cs typeface="Arial" panose="020B0604020202020204" pitchFamily="34" charset="0"/>
            </a:endParaRPr>
          </a:p>
        </p:txBody>
      </p:sp>
      <p:graphicFrame>
        <p:nvGraphicFramePr>
          <p:cNvPr id="6" name="Diagramma 5"/>
          <p:cNvGraphicFramePr/>
          <p:nvPr>
            <p:extLst>
              <p:ext uri="{D42A27DB-BD31-4B8C-83A1-F6EECF244321}">
                <p14:modId xmlns:p14="http://schemas.microsoft.com/office/powerpoint/2010/main" val="1344861977"/>
              </p:ext>
            </p:extLst>
          </p:nvPr>
        </p:nvGraphicFramePr>
        <p:xfrm>
          <a:off x="2773276" y="1502693"/>
          <a:ext cx="8372754" cy="473240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10" name="Picture 6">
            <a:extLst>
              <a:ext uri="{FF2B5EF4-FFF2-40B4-BE49-F238E27FC236}">
                <a16:creationId xmlns:a16="http://schemas.microsoft.com/office/drawing/2014/main" xmlns="" id="{16FE8CDF-E525-4D48-807A-666B11F67EB4}"/>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672549" y="0"/>
            <a:ext cx="1519451" cy="1050878"/>
          </a:xfrm>
          <a:prstGeom prst="rect">
            <a:avLst/>
          </a:prstGeom>
        </p:spPr>
      </p:pic>
      <p:sp>
        <p:nvSpPr>
          <p:cNvPr id="7" name="Rettangolo 6"/>
          <p:cNvSpPr/>
          <p:nvPr/>
        </p:nvSpPr>
        <p:spPr>
          <a:xfrm>
            <a:off x="4999042" y="888580"/>
            <a:ext cx="2878801" cy="461665"/>
          </a:xfrm>
          <a:prstGeom prst="rect">
            <a:avLst/>
          </a:prstGeom>
        </p:spPr>
        <p:txBody>
          <a:bodyPr wrap="none">
            <a:spAutoFit/>
          </a:bodyPr>
          <a:lstStyle/>
          <a:p>
            <a:pPr>
              <a:defRPr/>
            </a:pPr>
            <a:r>
              <a:rPr lang="hr-HR" sz="2400" b="1" dirty="0" smtClean="0">
                <a:latin typeface="Arial" panose="020B0604020202020204" pitchFamily="34" charset="0"/>
                <a:cs typeface="Arial" panose="020B0604020202020204" pitchFamily="34" charset="0"/>
              </a:rPr>
              <a:t>Od ideje do prilike</a:t>
            </a:r>
            <a:endParaRPr lang="hr-HR"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21800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xmlns="" id="{3A86BF1E-B8F2-4B6C-A76B-D8673E0CF73D}"/>
              </a:ext>
            </a:extLst>
          </p:cNvPr>
          <p:cNvSpPr txBox="1"/>
          <p:nvPr/>
        </p:nvSpPr>
        <p:spPr>
          <a:xfrm>
            <a:off x="2158299" y="292718"/>
            <a:ext cx="6876519" cy="584775"/>
          </a:xfrm>
          <a:prstGeom prst="rect">
            <a:avLst/>
          </a:prstGeom>
          <a:noFill/>
        </p:spPr>
        <p:txBody>
          <a:bodyPr wrap="square" rtlCol="0">
            <a:spAutoFit/>
          </a:bodyPr>
          <a:lstStyle/>
          <a:p>
            <a:r>
              <a:rPr lang="hr-HR" altLang="it-IT" sz="3200" b="1" dirty="0" smtClean="0">
                <a:latin typeface="Arial" panose="020B0604020202020204" pitchFamily="34" charset="0"/>
                <a:cs typeface="Arial" panose="020B0604020202020204" pitchFamily="34" charset="0"/>
              </a:rPr>
              <a:t>1.4. Analiza digitalnog poslovanja</a:t>
            </a:r>
            <a:endParaRPr lang="hr-HR" altLang="it-IT" sz="3200" b="1" dirty="0">
              <a:latin typeface="Arial" panose="020B0604020202020204" pitchFamily="34" charset="0"/>
              <a:cs typeface="Arial" panose="020B0604020202020204" pitchFamily="34" charset="0"/>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158299" y="1305507"/>
            <a:ext cx="10033700" cy="4462760"/>
          </a:xfrm>
          <a:prstGeom prst="rect">
            <a:avLst/>
          </a:prstGeom>
        </p:spPr>
        <p:txBody>
          <a:bodyPr wrap="square">
            <a:spAutoFit/>
          </a:bodyPr>
          <a:lstStyle/>
          <a:p>
            <a:pPr algn="just"/>
            <a:r>
              <a:rPr lang="hr-HR" sz="2400" b="1" dirty="0" smtClean="0">
                <a:latin typeface="Arial" panose="020B0604020202020204" pitchFamily="34" charset="0"/>
                <a:cs typeface="Arial" panose="020B0604020202020204" pitchFamily="34" charset="0"/>
              </a:rPr>
              <a:t>Što je poduzetnička prilika</a:t>
            </a:r>
          </a:p>
          <a:p>
            <a:pPr algn="just"/>
            <a:endParaRPr lang="hr-HR" sz="2400" dirty="0" smtClean="0">
              <a:latin typeface="Arial" panose="020B0604020202020204" pitchFamily="34" charset="0"/>
              <a:cs typeface="Arial" panose="020B0604020202020204" pitchFamily="34" charset="0"/>
            </a:endParaRPr>
          </a:p>
          <a:p>
            <a:pPr algn="just"/>
            <a:r>
              <a:rPr lang="hr-HR" sz="2400" dirty="0" smtClean="0">
                <a:latin typeface="Arial" panose="020B0604020202020204" pitchFamily="34" charset="0"/>
                <a:cs typeface="Arial" panose="020B0604020202020204" pitchFamily="34" charset="0"/>
              </a:rPr>
              <a:t>Poslovna prilika nastaje kada proizvod/dobro/usluga zadovoljava potrebe tržišta koje još nisu zadovoljene i/ili definiraju inovativan način za učinkovitu upotrebu istih resursa. Kombinacija željene vrijednosti i sposobnosti stvaranja vrijednosti određuje poduzetničku priliku.</a:t>
            </a:r>
          </a:p>
          <a:p>
            <a:pPr algn="just"/>
            <a:endParaRPr lang="hr-HR" sz="2400" dirty="0" smtClean="0">
              <a:latin typeface="Arial" panose="020B0604020202020204" pitchFamily="34" charset="0"/>
              <a:cs typeface="Arial" panose="020B0604020202020204" pitchFamily="34" charset="0"/>
            </a:endParaRPr>
          </a:p>
          <a:p>
            <a:pPr algn="just"/>
            <a:r>
              <a:rPr lang="hr-HR" sz="2400" dirty="0" smtClean="0">
                <a:latin typeface="Arial" panose="020B0604020202020204" pitchFamily="34" charset="0"/>
                <a:cs typeface="Arial" panose="020B0604020202020204" pitchFamily="34" charset="0"/>
              </a:rPr>
              <a:t>Izvrstan primjer poslovne prilike je ulaganje u zajedničko tržište električne mobilnosti u gradu opremljenom potrebnom infrastrukturom, tj. biciklističkim stazama, punionicama i sl., i razvoj integriranog sustava  aplikacija.</a:t>
            </a:r>
          </a:p>
          <a:p>
            <a:pPr algn="just"/>
            <a:endParaRPr lang="hr-HR" sz="2000" dirty="0">
              <a:latin typeface="Arial Rounded MT Bold" panose="020F0704030504030204" pitchFamily="34" charset="0"/>
            </a:endParaRPr>
          </a:p>
        </p:txBody>
      </p:sp>
      <p:pic>
        <p:nvPicPr>
          <p:cNvPr id="10"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672549" y="0"/>
            <a:ext cx="1519449" cy="1196788"/>
          </a:xfrm>
          <a:prstGeom prst="rect">
            <a:avLst/>
          </a:prstGeom>
        </p:spPr>
      </p:pic>
    </p:spTree>
    <p:extLst>
      <p:ext uri="{BB962C8B-B14F-4D97-AF65-F5344CB8AC3E}">
        <p14:creationId xmlns:p14="http://schemas.microsoft.com/office/powerpoint/2010/main" val="3926726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ttangolo 1">
            <a:extLst>
              <a:ext uri="{FF2B5EF4-FFF2-40B4-BE49-F238E27FC236}">
                <a16:creationId xmlns:a16="http://schemas.microsoft.com/office/drawing/2014/main" xmlns="" id="{50937956-F9E8-4796-8E1E-2932BB6CF382}"/>
              </a:ext>
            </a:extLst>
          </p:cNvPr>
          <p:cNvSpPr/>
          <p:nvPr/>
        </p:nvSpPr>
        <p:spPr>
          <a:xfrm>
            <a:off x="2636796" y="1163191"/>
            <a:ext cx="9198853" cy="1600438"/>
          </a:xfrm>
          <a:prstGeom prst="rect">
            <a:avLst/>
          </a:prstGeom>
        </p:spPr>
        <p:txBody>
          <a:bodyPr wrap="square">
            <a:spAutoFit/>
          </a:bodyPr>
          <a:lstStyle/>
          <a:p>
            <a:pPr>
              <a:defRPr/>
            </a:pPr>
            <a:endParaRPr lang="en-GB" altLang="es-ES" sz="2800" dirty="0">
              <a:latin typeface="Arial Rounded MT Bold" panose="020F0704030504030204" pitchFamily="34" charset="0"/>
            </a:endParaRPr>
          </a:p>
          <a:p>
            <a:pPr>
              <a:defRPr/>
            </a:pPr>
            <a:endParaRPr lang="en-GB" altLang="es-ES" sz="2800" dirty="0">
              <a:latin typeface="Arial Rounded MT Bold" panose="020F0704030504030204" pitchFamily="34" charset="0"/>
            </a:endParaRPr>
          </a:p>
          <a:p>
            <a:pPr>
              <a:lnSpc>
                <a:spcPct val="150000"/>
              </a:lnSpc>
              <a:defRPr/>
            </a:pPr>
            <a:endParaRPr lang="en-GB" altLang="es-ES" sz="2800" dirty="0">
              <a:latin typeface="Arial Rounded MT Bold" panose="020F0704030504030204" pitchFamily="34" charset="0"/>
            </a:endParaRPr>
          </a:p>
        </p:txBody>
      </p:sp>
      <p:sp>
        <p:nvSpPr>
          <p:cNvPr id="6" name="Titolo 5"/>
          <p:cNvSpPr>
            <a:spLocks noGrp="1"/>
          </p:cNvSpPr>
          <p:nvPr>
            <p:ph type="ctrTitle"/>
          </p:nvPr>
        </p:nvSpPr>
        <p:spPr>
          <a:xfrm>
            <a:off x="2158299" y="2170806"/>
            <a:ext cx="10033701" cy="2516388"/>
          </a:xfrm>
        </p:spPr>
        <p:txBody>
          <a:bodyPr anchor="ctr">
            <a:noAutofit/>
          </a:bodyPr>
          <a:lstStyle/>
          <a:p>
            <a:r>
              <a:rPr lang="it-IT" dirty="0" smtClean="0">
                <a:latin typeface="Arial Rounded MT Bold" panose="020F0704030504030204" pitchFamily="34" charset="0"/>
              </a:rPr>
              <a:t> </a:t>
            </a:r>
            <a:r>
              <a:rPr lang="hr-HR" b="1" dirty="0" smtClean="0">
                <a:latin typeface="Arial" panose="020B0604020202020204" pitchFamily="34" charset="0"/>
                <a:cs typeface="Arial" panose="020B0604020202020204" pitchFamily="34" charset="0"/>
              </a:rPr>
              <a:t>1.1. Digitalno poslovno planiranje i upravljanje</a:t>
            </a:r>
            <a:endParaRPr lang="hr-HR" sz="7200" b="1" dirty="0">
              <a:latin typeface="Arial" panose="020B0604020202020204" pitchFamily="34" charset="0"/>
              <a:cs typeface="Arial" panose="020B0604020202020204" pitchFamily="34" charset="0"/>
            </a:endParaRPr>
          </a:p>
        </p:txBody>
      </p:sp>
      <p:pic>
        <p:nvPicPr>
          <p:cNvPr id="10" name="Picture 6">
            <a:extLst>
              <a:ext uri="{FF2B5EF4-FFF2-40B4-BE49-F238E27FC236}">
                <a16:creationId xmlns:a16="http://schemas.microsoft.com/office/drawing/2014/main" xmlns="" id="{16FE8CDF-E525-4D48-807A-666B11F67EB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908275" y="0"/>
            <a:ext cx="2063853" cy="1310515"/>
          </a:xfrm>
          <a:prstGeom prst="rect">
            <a:avLst/>
          </a:prstGeom>
        </p:spPr>
      </p:pic>
    </p:spTree>
    <p:extLst>
      <p:ext uri="{BB962C8B-B14F-4D97-AF65-F5344CB8AC3E}">
        <p14:creationId xmlns:p14="http://schemas.microsoft.com/office/powerpoint/2010/main" val="3709036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xmlns="" id="{3A86BF1E-B8F2-4B6C-A76B-D8673E0CF73D}"/>
              </a:ext>
            </a:extLst>
          </p:cNvPr>
          <p:cNvSpPr txBox="1"/>
          <p:nvPr/>
        </p:nvSpPr>
        <p:spPr>
          <a:xfrm>
            <a:off x="2158299" y="273994"/>
            <a:ext cx="7067588" cy="584775"/>
          </a:xfrm>
          <a:prstGeom prst="rect">
            <a:avLst/>
          </a:prstGeom>
          <a:noFill/>
        </p:spPr>
        <p:txBody>
          <a:bodyPr wrap="square" rtlCol="0">
            <a:spAutoFit/>
          </a:bodyPr>
          <a:lstStyle/>
          <a:p>
            <a:r>
              <a:rPr lang="hr-HR" altLang="it-IT" sz="3200" b="1" dirty="0" smtClean="0">
                <a:latin typeface="Arial" panose="020B0604020202020204" pitchFamily="34" charset="0"/>
                <a:cs typeface="Arial" panose="020B0604020202020204" pitchFamily="34" charset="0"/>
              </a:rPr>
              <a:t>1.4. Analiza digitalnog poslovanja</a:t>
            </a:r>
            <a:endParaRPr lang="hr-HR" altLang="it-IT" sz="3200" b="1" dirty="0">
              <a:latin typeface="Arial" panose="020B0604020202020204" pitchFamily="34" charset="0"/>
              <a:cs typeface="Arial" panose="020B0604020202020204" pitchFamily="34" charset="0"/>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158300" y="1505396"/>
            <a:ext cx="10033700" cy="3847207"/>
          </a:xfrm>
          <a:prstGeom prst="rect">
            <a:avLst/>
          </a:prstGeom>
        </p:spPr>
        <p:txBody>
          <a:bodyPr wrap="square">
            <a:spAutoFit/>
          </a:bodyPr>
          <a:lstStyle/>
          <a:p>
            <a:pPr algn="just"/>
            <a:r>
              <a:rPr lang="hr-HR" sz="2400" b="1" dirty="0" smtClean="0">
                <a:latin typeface="Arial" panose="020B0604020202020204" pitchFamily="34" charset="0"/>
                <a:cs typeface="Arial" panose="020B0604020202020204" pitchFamily="34" charset="0"/>
              </a:rPr>
              <a:t>Što nije poduzetnička prilika</a:t>
            </a:r>
          </a:p>
          <a:p>
            <a:pPr algn="just"/>
            <a:endParaRPr lang="hr-HR" sz="2400" dirty="0" smtClean="0">
              <a:latin typeface="Arial" panose="020B0604020202020204" pitchFamily="34" charset="0"/>
              <a:cs typeface="Arial" panose="020B0604020202020204" pitchFamily="34" charset="0"/>
            </a:endParaRPr>
          </a:p>
          <a:p>
            <a:pPr algn="just"/>
            <a:r>
              <a:rPr lang="hr-HR" sz="2400" dirty="0" smtClean="0">
                <a:latin typeface="Arial" panose="020B0604020202020204" pitchFamily="34" charset="0"/>
                <a:cs typeface="Arial" panose="020B0604020202020204" pitchFamily="34" charset="0"/>
              </a:rPr>
              <a:t>Poslovna prilika također se mjeri vremenom. Ako je tržište zasićeno, možda je prekasno za uvođenje proizvoda koji svi već imaju. S druge strane, ponekad može biti prerano kad ljudi nisu kulturološki i tehnološki spremni razumjeti što se nudi.</a:t>
            </a:r>
          </a:p>
          <a:p>
            <a:pPr algn="just"/>
            <a:endParaRPr lang="hr-HR" altLang="es-ES" sz="2400" dirty="0" smtClean="0">
              <a:latin typeface="Arial" panose="020B0604020202020204" pitchFamily="34" charset="0"/>
              <a:cs typeface="Arial" panose="020B0604020202020204" pitchFamily="34" charset="0"/>
            </a:endParaRPr>
          </a:p>
          <a:p>
            <a:pPr algn="just"/>
            <a:r>
              <a:rPr lang="hr-HR" altLang="es-ES" sz="2400" dirty="0" smtClean="0">
                <a:latin typeface="Arial" panose="020B0604020202020204" pitchFamily="34" charset="0"/>
                <a:cs typeface="Arial" panose="020B0604020202020204" pitchFamily="34" charset="0"/>
              </a:rPr>
              <a:t>Na primjer, ulaganje u električnu mobilnost u ruralnom području u kojem nema potražnje niti infrastrukture moglo bi predstavljati pogrešan izbor.</a:t>
            </a:r>
          </a:p>
          <a:p>
            <a:pPr algn="just"/>
            <a:endParaRPr lang="en-GB" altLang="es-ES" sz="2800" dirty="0">
              <a:latin typeface="Arial Rounded MT Bold" panose="020F0704030504030204" pitchFamily="34" charset="0"/>
            </a:endParaRPr>
          </a:p>
        </p:txBody>
      </p:sp>
      <p:pic>
        <p:nvPicPr>
          <p:cNvPr id="10"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22424" y="0"/>
            <a:ext cx="1669576" cy="1132764"/>
          </a:xfrm>
          <a:prstGeom prst="rect">
            <a:avLst/>
          </a:prstGeom>
        </p:spPr>
      </p:pic>
    </p:spTree>
    <p:extLst>
      <p:ext uri="{BB962C8B-B14F-4D97-AF65-F5344CB8AC3E}">
        <p14:creationId xmlns:p14="http://schemas.microsoft.com/office/powerpoint/2010/main" val="2943312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xmlns="" id="{3A86BF1E-B8F2-4B6C-A76B-D8673E0CF73D}"/>
              </a:ext>
            </a:extLst>
          </p:cNvPr>
          <p:cNvSpPr txBox="1"/>
          <p:nvPr/>
        </p:nvSpPr>
        <p:spPr>
          <a:xfrm>
            <a:off x="2158299" y="457024"/>
            <a:ext cx="6869527" cy="584775"/>
          </a:xfrm>
          <a:prstGeom prst="rect">
            <a:avLst/>
          </a:prstGeom>
          <a:noFill/>
        </p:spPr>
        <p:txBody>
          <a:bodyPr wrap="square" rtlCol="0">
            <a:spAutoFit/>
          </a:bodyPr>
          <a:lstStyle/>
          <a:p>
            <a:r>
              <a:rPr lang="hr-HR" altLang="it-IT" sz="3200" b="1" dirty="0" smtClean="0">
                <a:latin typeface="Arial" panose="020B0604020202020204" pitchFamily="34" charset="0"/>
                <a:cs typeface="Arial" panose="020B0604020202020204" pitchFamily="34" charset="0"/>
              </a:rPr>
              <a:t>1.4. Analiza digitalnog poslovanja</a:t>
            </a:r>
            <a:endParaRPr lang="hr-HR" altLang="it-IT" sz="3200" b="1" dirty="0">
              <a:latin typeface="Arial" panose="020B0604020202020204" pitchFamily="34" charset="0"/>
              <a:cs typeface="Arial" panose="020B0604020202020204" pitchFamily="34" charset="0"/>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158299" y="2274838"/>
            <a:ext cx="10033701" cy="2677656"/>
          </a:xfrm>
          <a:prstGeom prst="rect">
            <a:avLst/>
          </a:prstGeom>
        </p:spPr>
        <p:txBody>
          <a:bodyPr wrap="square">
            <a:spAutoFit/>
          </a:bodyPr>
          <a:lstStyle/>
          <a:p>
            <a:pPr algn="just">
              <a:defRPr/>
            </a:pPr>
            <a:r>
              <a:rPr lang="hr-HR" altLang="es-ES" sz="2400" b="1" dirty="0" smtClean="0">
                <a:latin typeface="Arial" panose="020B0604020202020204" pitchFamily="34" charset="0"/>
                <a:cs typeface="Arial" panose="020B0604020202020204" pitchFamily="34" charset="0"/>
              </a:rPr>
              <a:t>Platno poslovnog modela (</a:t>
            </a:r>
            <a:r>
              <a:rPr lang="en-GB" altLang="es-ES" sz="2400" b="1" i="1" dirty="0" smtClean="0">
                <a:latin typeface="Arial" panose="020B0604020202020204" pitchFamily="34" charset="0"/>
                <a:cs typeface="Arial" panose="020B0604020202020204" pitchFamily="34" charset="0"/>
              </a:rPr>
              <a:t>Business model </a:t>
            </a:r>
            <a:r>
              <a:rPr lang="en-US" altLang="es-ES" sz="2400" b="1" i="1" dirty="0" smtClean="0">
                <a:latin typeface="Arial" panose="020B0604020202020204" pitchFamily="34" charset="0"/>
                <a:cs typeface="Arial" panose="020B0604020202020204" pitchFamily="34" charset="0"/>
              </a:rPr>
              <a:t>Canvas</a:t>
            </a:r>
            <a:r>
              <a:rPr lang="hr-HR" altLang="es-ES" sz="2400" b="1" dirty="0" smtClean="0">
                <a:latin typeface="Arial" panose="020B0604020202020204" pitchFamily="34" charset="0"/>
                <a:cs typeface="Arial" panose="020B0604020202020204" pitchFamily="34" charset="0"/>
              </a:rPr>
              <a:t>)</a:t>
            </a:r>
            <a:r>
              <a:rPr lang="en-US" altLang="es-ES" sz="2400" b="1" dirty="0" smtClean="0">
                <a:latin typeface="Arial" panose="020B0604020202020204" pitchFamily="34" charset="0"/>
                <a:cs typeface="Arial" panose="020B0604020202020204" pitchFamily="34" charset="0"/>
              </a:rPr>
              <a:t> </a:t>
            </a:r>
            <a:r>
              <a:rPr lang="hr-HR" altLang="es-ES" sz="2400" b="1" dirty="0" smtClean="0">
                <a:latin typeface="Arial" panose="020B0604020202020204" pitchFamily="34" charset="0"/>
                <a:cs typeface="Arial" panose="020B0604020202020204" pitchFamily="34" charset="0"/>
              </a:rPr>
              <a:t>za digitalno poduzetništvo</a:t>
            </a:r>
            <a:endParaRPr lang="en-US" altLang="es-ES" sz="2400" b="1" dirty="0">
              <a:latin typeface="Arial" panose="020B0604020202020204" pitchFamily="34" charset="0"/>
              <a:cs typeface="Arial" panose="020B0604020202020204" pitchFamily="34" charset="0"/>
            </a:endParaRPr>
          </a:p>
          <a:p>
            <a:pPr algn="just">
              <a:defRPr/>
            </a:pPr>
            <a:endParaRPr lang="en-US" altLang="es-ES" sz="2400" dirty="0">
              <a:latin typeface="Arial" panose="020B0604020202020204" pitchFamily="34" charset="0"/>
              <a:cs typeface="Arial" panose="020B0604020202020204" pitchFamily="34" charset="0"/>
            </a:endParaRPr>
          </a:p>
          <a:p>
            <a:pPr algn="just">
              <a:defRPr/>
            </a:pPr>
            <a:r>
              <a:rPr lang="hr-HR" altLang="es-ES" sz="2400" i="1" dirty="0" smtClean="0">
                <a:latin typeface="Arial" panose="020B0604020202020204" pitchFamily="34" charset="0"/>
                <a:cs typeface="Arial" panose="020B0604020202020204" pitchFamily="34" charset="0"/>
              </a:rPr>
              <a:t>Business model Canvas </a:t>
            </a:r>
            <a:r>
              <a:rPr lang="hr-HR" altLang="es-ES" sz="2400" dirty="0" smtClean="0">
                <a:latin typeface="Arial" panose="020B0604020202020204" pitchFamily="34" charset="0"/>
                <a:cs typeface="Arial" panose="020B0604020202020204" pitchFamily="34" charset="0"/>
              </a:rPr>
              <a:t>je grafički dijagram koristan za razvoj novih poslovnih modela ili usavršavanje postojećih. Pod „poslovnim modelom" označava se skup organizacijskih i strateških rješenja koja omogućuju tvrtkama stvaranje, distribuciju i stjecanje vrijednosti.</a:t>
            </a:r>
            <a:endParaRPr lang="hr-HR" altLang="es-ES" sz="2400" dirty="0">
              <a:latin typeface="Arial" panose="020B0604020202020204" pitchFamily="34" charset="0"/>
              <a:cs typeface="Arial" panose="020B0604020202020204" pitchFamily="34" charset="0"/>
            </a:endParaRPr>
          </a:p>
        </p:txBody>
      </p:sp>
      <p:pic>
        <p:nvPicPr>
          <p:cNvPr id="10"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40537" y="0"/>
            <a:ext cx="1751463" cy="1201003"/>
          </a:xfrm>
          <a:prstGeom prst="rect">
            <a:avLst/>
          </a:prstGeom>
        </p:spPr>
      </p:pic>
    </p:spTree>
    <p:extLst>
      <p:ext uri="{BB962C8B-B14F-4D97-AF65-F5344CB8AC3E}">
        <p14:creationId xmlns:p14="http://schemas.microsoft.com/office/powerpoint/2010/main" val="1642360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xmlns="" id="{3A86BF1E-B8F2-4B6C-A76B-D8673E0CF73D}"/>
              </a:ext>
            </a:extLst>
          </p:cNvPr>
          <p:cNvSpPr txBox="1"/>
          <p:nvPr/>
        </p:nvSpPr>
        <p:spPr>
          <a:xfrm>
            <a:off x="2158299" y="441687"/>
            <a:ext cx="7381278" cy="584775"/>
          </a:xfrm>
          <a:prstGeom prst="rect">
            <a:avLst/>
          </a:prstGeom>
          <a:noFill/>
        </p:spPr>
        <p:txBody>
          <a:bodyPr wrap="square" rtlCol="0">
            <a:spAutoFit/>
          </a:bodyPr>
          <a:lstStyle/>
          <a:p>
            <a:r>
              <a:rPr lang="hr-HR" altLang="it-IT" sz="3200" b="1" dirty="0" smtClean="0">
                <a:latin typeface="Arial Rounded MT Bold" panose="020F0704030504030204" pitchFamily="34" charset="0"/>
              </a:rPr>
              <a:t>1.4. Analiza digitalnog poslovanja</a:t>
            </a:r>
            <a:endParaRPr lang="hr-HR" altLang="it-IT" sz="3200" b="1" dirty="0">
              <a:latin typeface="Arial Rounded MT Bold" panose="020F0704030504030204" pitchFamily="34" charset="0"/>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158299" y="1751617"/>
            <a:ext cx="10033701" cy="3354765"/>
          </a:xfrm>
          <a:prstGeom prst="rect">
            <a:avLst/>
          </a:prstGeom>
        </p:spPr>
        <p:txBody>
          <a:bodyPr wrap="square">
            <a:spAutoFit/>
          </a:bodyPr>
          <a:lstStyle/>
          <a:p>
            <a:pPr algn="just">
              <a:defRPr/>
            </a:pPr>
            <a:r>
              <a:rPr lang="en-US" altLang="es-ES" sz="2000" dirty="0">
                <a:latin typeface="Arial Rounded MT Bold" panose="020F0704030504030204" pitchFamily="34" charset="0"/>
              </a:rPr>
              <a:t> </a:t>
            </a:r>
          </a:p>
          <a:p>
            <a:pPr algn="just">
              <a:defRPr/>
            </a:pPr>
            <a:r>
              <a:rPr lang="hr-HR" altLang="es-ES" sz="2400" dirty="0" smtClean="0">
                <a:latin typeface="Arial" panose="020B0604020202020204" pitchFamily="34" charset="0"/>
                <a:cs typeface="Arial" panose="020B0604020202020204" pitchFamily="34" charset="0"/>
              </a:rPr>
              <a:t>Prema logici "vizualnog razmišljanja", </a:t>
            </a:r>
            <a:r>
              <a:rPr lang="hr-HR" altLang="es-ES" sz="2400" i="1" dirty="0" smtClean="0">
                <a:latin typeface="Arial" panose="020B0604020202020204" pitchFamily="34" charset="0"/>
                <a:cs typeface="Arial" panose="020B0604020202020204" pitchFamily="34" charset="0"/>
              </a:rPr>
              <a:t>Business model Canvas </a:t>
            </a:r>
            <a:r>
              <a:rPr lang="hr-HR" altLang="es-ES" sz="2400" dirty="0" smtClean="0">
                <a:latin typeface="Arial" panose="020B0604020202020204" pitchFamily="34" charset="0"/>
                <a:cs typeface="Arial" panose="020B0604020202020204" pitchFamily="34" charset="0"/>
              </a:rPr>
              <a:t>omogućuje razradu i klasifikaciju složenih koncepata povezanih s funkcioniranjem vašeg poslovanja tako da su svima razumljivi.</a:t>
            </a:r>
          </a:p>
          <a:p>
            <a:pPr algn="just">
              <a:defRPr/>
            </a:pPr>
            <a:endParaRPr lang="hr-HR" altLang="es-ES" sz="2400" dirty="0" smtClean="0">
              <a:latin typeface="Arial" panose="020B0604020202020204" pitchFamily="34" charset="0"/>
              <a:cs typeface="Arial" panose="020B0604020202020204" pitchFamily="34" charset="0"/>
            </a:endParaRPr>
          </a:p>
          <a:p>
            <a:pPr algn="just">
              <a:defRPr/>
            </a:pPr>
            <a:r>
              <a:rPr lang="hr-HR" altLang="es-ES" sz="2400" i="1" dirty="0">
                <a:latin typeface="Arial" panose="020B0604020202020204" pitchFamily="34" charset="0"/>
                <a:cs typeface="Arial" panose="020B0604020202020204" pitchFamily="34" charset="0"/>
              </a:rPr>
              <a:t>B</a:t>
            </a:r>
            <a:r>
              <a:rPr lang="hr-HR" altLang="es-ES" sz="2400" i="1" dirty="0" smtClean="0">
                <a:latin typeface="Arial" panose="020B0604020202020204" pitchFamily="34" charset="0"/>
                <a:cs typeface="Arial" panose="020B0604020202020204" pitchFamily="34" charset="0"/>
              </a:rPr>
              <a:t>usiness model Canvas </a:t>
            </a:r>
            <a:r>
              <a:rPr lang="hr-HR" altLang="es-ES" sz="2400" dirty="0" smtClean="0">
                <a:latin typeface="Arial" panose="020B0604020202020204" pitchFamily="34" charset="0"/>
                <a:cs typeface="Arial" panose="020B0604020202020204" pitchFamily="34" charset="0"/>
              </a:rPr>
              <a:t>predstavlja idealan alat za jasnu i shematsku viziju bilo kojeg poslovnog projekta (ne samo na vrlo visokim razinama). Ovaj je alat vrlo koristan za organizaciju osnovnih aktivnosti od otvaranja malog restorana do upravljanja složenim poslovnim sustavima.</a:t>
            </a:r>
            <a:endParaRPr lang="hr-HR" altLang="es-ES" sz="2800" dirty="0">
              <a:latin typeface="Arial" panose="020B0604020202020204" pitchFamily="34" charset="0"/>
              <a:cs typeface="Arial" panose="020B0604020202020204" pitchFamily="34" charset="0"/>
            </a:endParaRPr>
          </a:p>
        </p:txBody>
      </p:sp>
      <p:pic>
        <p:nvPicPr>
          <p:cNvPr id="10"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76764" y="0"/>
            <a:ext cx="1915236" cy="1160060"/>
          </a:xfrm>
          <a:prstGeom prst="rect">
            <a:avLst/>
          </a:prstGeom>
        </p:spPr>
      </p:pic>
    </p:spTree>
    <p:extLst>
      <p:ext uri="{BB962C8B-B14F-4D97-AF65-F5344CB8AC3E}">
        <p14:creationId xmlns:p14="http://schemas.microsoft.com/office/powerpoint/2010/main" val="2585699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xmlns="" id="{3A86BF1E-B8F2-4B6C-A76B-D8673E0CF73D}"/>
              </a:ext>
            </a:extLst>
          </p:cNvPr>
          <p:cNvSpPr txBox="1"/>
          <p:nvPr/>
        </p:nvSpPr>
        <p:spPr>
          <a:xfrm>
            <a:off x="2158299" y="121521"/>
            <a:ext cx="9350886" cy="584775"/>
          </a:xfrm>
          <a:prstGeom prst="rect">
            <a:avLst/>
          </a:prstGeom>
          <a:noFill/>
        </p:spPr>
        <p:txBody>
          <a:bodyPr wrap="square" rtlCol="0">
            <a:spAutoFit/>
          </a:bodyPr>
          <a:lstStyle/>
          <a:p>
            <a:r>
              <a:rPr lang="hr-HR" altLang="it-IT" sz="3200" b="1" dirty="0" smtClean="0">
                <a:latin typeface="Arial" panose="020B0604020202020204" pitchFamily="34" charset="0"/>
                <a:cs typeface="Arial" panose="020B0604020202020204" pitchFamily="34" charset="0"/>
              </a:rPr>
              <a:t>1.4. Analiza digitalnog poslovanja</a:t>
            </a:r>
            <a:endParaRPr lang="hr-HR" altLang="it-IT" sz="3200" b="1" dirty="0">
              <a:latin typeface="Arial" panose="020B0604020202020204" pitchFamily="34" charset="0"/>
              <a:cs typeface="Arial" panose="020B0604020202020204" pitchFamily="34" charset="0"/>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2310332" y="954107"/>
            <a:ext cx="9198853" cy="3385542"/>
          </a:xfrm>
          <a:prstGeom prst="rect">
            <a:avLst/>
          </a:prstGeom>
        </p:spPr>
        <p:txBody>
          <a:bodyPr wrap="square">
            <a:spAutoFit/>
          </a:bodyPr>
          <a:lstStyle/>
          <a:p>
            <a:pPr>
              <a:defRPr/>
            </a:pPr>
            <a:endParaRPr lang="en-US" altLang="es-ES" sz="2800" dirty="0">
              <a:latin typeface="Arial Rounded MT Bold" panose="020F0704030504030204" pitchFamily="34" charset="0"/>
            </a:endParaRPr>
          </a:p>
          <a:p>
            <a:pPr>
              <a:defRPr/>
            </a:pPr>
            <a:endParaRPr lang="en-US" altLang="es-ES" dirty="0">
              <a:solidFill>
                <a:srgbClr val="FF0000"/>
              </a:solidFill>
            </a:endParaRPr>
          </a:p>
          <a:p>
            <a:pPr>
              <a:defRPr/>
            </a:pPr>
            <a:endParaRPr lang="en-GB" altLang="es-ES" sz="2800" dirty="0">
              <a:latin typeface="Arial Rounded MT Bold" panose="020F0704030504030204" pitchFamily="34" charset="0"/>
            </a:endParaRPr>
          </a:p>
          <a:p>
            <a:pPr>
              <a:defRPr/>
            </a:pPr>
            <a:endParaRPr lang="en-GB" altLang="es-ES" sz="2800" dirty="0">
              <a:latin typeface="Arial Rounded MT Bold" panose="020F0704030504030204" pitchFamily="34" charset="0"/>
            </a:endParaRPr>
          </a:p>
          <a:p>
            <a:pPr>
              <a:defRPr/>
            </a:pPr>
            <a:endParaRPr lang="en-GB" altLang="es-ES" sz="2800" dirty="0">
              <a:latin typeface="Arial Rounded MT Bold" panose="020F0704030504030204" pitchFamily="34" charset="0"/>
            </a:endParaRPr>
          </a:p>
          <a:p>
            <a:pPr>
              <a:defRPr/>
            </a:pPr>
            <a:endParaRPr lang="en-GB" altLang="es-ES" sz="2800" dirty="0">
              <a:latin typeface="Arial Rounded MT Bold" panose="020F0704030504030204" pitchFamily="34" charset="0"/>
            </a:endParaRPr>
          </a:p>
          <a:p>
            <a:pPr>
              <a:defRPr/>
            </a:pPr>
            <a:endParaRPr lang="en-GB" altLang="es-ES" sz="2800" dirty="0">
              <a:latin typeface="Arial Rounded MT Bold" panose="020F0704030504030204" pitchFamily="34" charset="0"/>
            </a:endParaRPr>
          </a:p>
          <a:p>
            <a:pPr>
              <a:defRPr/>
            </a:pPr>
            <a:endParaRPr lang="en-GB" altLang="es-ES" sz="2800" dirty="0">
              <a:latin typeface="Arial Rounded MT Bold" panose="020F0704030504030204" pitchFamily="34" charset="0"/>
            </a:endParaRPr>
          </a:p>
        </p:txBody>
      </p:sp>
      <p:pic>
        <p:nvPicPr>
          <p:cNvPr id="10"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36304" y="0"/>
            <a:ext cx="1455696" cy="954106"/>
          </a:xfrm>
          <a:prstGeom prst="rect">
            <a:avLst/>
          </a:prstGeom>
        </p:spPr>
      </p:pic>
      <p:pic>
        <p:nvPicPr>
          <p:cNvPr id="7" name="Immagin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511189" y="670538"/>
            <a:ext cx="8598090" cy="5617370"/>
          </a:xfrm>
          <a:prstGeom prst="rect">
            <a:avLst/>
          </a:prstGeom>
        </p:spPr>
      </p:pic>
      <p:sp>
        <p:nvSpPr>
          <p:cNvPr id="11" name="Rettangolo 10"/>
          <p:cNvSpPr/>
          <p:nvPr/>
        </p:nvSpPr>
        <p:spPr>
          <a:xfrm>
            <a:off x="2310332" y="5937737"/>
            <a:ext cx="6301677" cy="261610"/>
          </a:xfrm>
          <a:prstGeom prst="rect">
            <a:avLst/>
          </a:prstGeom>
        </p:spPr>
        <p:txBody>
          <a:bodyPr wrap="square">
            <a:spAutoFit/>
          </a:bodyPr>
          <a:lstStyle/>
          <a:p>
            <a:r>
              <a:rPr lang="it-IT" sz="1100" dirty="0">
                <a:hlinkClick r:id="rId6"/>
              </a:rPr>
              <a:t>https://www.strategyzer.com/canvas/business-model-canvas</a:t>
            </a:r>
            <a:endParaRPr lang="it-IT" sz="1100" dirty="0"/>
          </a:p>
        </p:txBody>
      </p:sp>
    </p:spTree>
    <p:extLst>
      <p:ext uri="{BB962C8B-B14F-4D97-AF65-F5344CB8AC3E}">
        <p14:creationId xmlns:p14="http://schemas.microsoft.com/office/powerpoint/2010/main" val="2727015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xmlns="" id="{3A86BF1E-B8F2-4B6C-A76B-D8673E0CF73D}"/>
              </a:ext>
            </a:extLst>
          </p:cNvPr>
          <p:cNvSpPr txBox="1"/>
          <p:nvPr/>
        </p:nvSpPr>
        <p:spPr>
          <a:xfrm>
            <a:off x="2158299" y="0"/>
            <a:ext cx="9350886" cy="584775"/>
          </a:xfrm>
          <a:prstGeom prst="rect">
            <a:avLst/>
          </a:prstGeom>
          <a:noFill/>
        </p:spPr>
        <p:txBody>
          <a:bodyPr wrap="square" rtlCol="0">
            <a:spAutoFit/>
          </a:bodyPr>
          <a:lstStyle/>
          <a:p>
            <a:r>
              <a:rPr lang="hr-HR" altLang="it-IT" sz="3200" b="1" dirty="0" smtClean="0">
                <a:latin typeface="Arial" panose="020B0604020202020204" pitchFamily="34" charset="0"/>
                <a:cs typeface="Arial" panose="020B0604020202020204" pitchFamily="34" charset="0"/>
              </a:rPr>
              <a:t>1.4. Analiza digitalnog poslovanja</a:t>
            </a:r>
            <a:endParaRPr lang="hr-HR" altLang="it-IT" sz="3200" b="1" dirty="0">
              <a:latin typeface="Arial" panose="020B0604020202020204" pitchFamily="34" charset="0"/>
              <a:cs typeface="Arial" panose="020B0604020202020204" pitchFamily="34" charset="0"/>
            </a:endParaRPr>
          </a:p>
        </p:txBody>
      </p:sp>
      <p:sp>
        <p:nvSpPr>
          <p:cNvPr id="2" name="Rettangolo 1">
            <a:extLst>
              <a:ext uri="{FF2B5EF4-FFF2-40B4-BE49-F238E27FC236}">
                <a16:creationId xmlns:a16="http://schemas.microsoft.com/office/drawing/2014/main" xmlns="" id="{50937956-F9E8-4796-8E1E-2932BB6CF382}"/>
              </a:ext>
            </a:extLst>
          </p:cNvPr>
          <p:cNvSpPr/>
          <p:nvPr/>
        </p:nvSpPr>
        <p:spPr>
          <a:xfrm>
            <a:off x="1562186" y="982184"/>
            <a:ext cx="9198853" cy="3385542"/>
          </a:xfrm>
          <a:prstGeom prst="rect">
            <a:avLst/>
          </a:prstGeom>
        </p:spPr>
        <p:txBody>
          <a:bodyPr wrap="square">
            <a:spAutoFit/>
          </a:bodyPr>
          <a:lstStyle/>
          <a:p>
            <a:pPr>
              <a:defRPr/>
            </a:pPr>
            <a:endParaRPr lang="en-US" altLang="es-ES" sz="2800" dirty="0">
              <a:latin typeface="Arial Rounded MT Bold" panose="020F0704030504030204" pitchFamily="34" charset="0"/>
            </a:endParaRPr>
          </a:p>
          <a:p>
            <a:pPr>
              <a:defRPr/>
            </a:pPr>
            <a:endParaRPr lang="en-US" altLang="es-ES" dirty="0">
              <a:solidFill>
                <a:srgbClr val="FF0000"/>
              </a:solidFill>
            </a:endParaRPr>
          </a:p>
          <a:p>
            <a:pPr>
              <a:defRPr/>
            </a:pPr>
            <a:endParaRPr lang="en-GB" altLang="es-ES" sz="2800" dirty="0">
              <a:latin typeface="Arial Rounded MT Bold" panose="020F0704030504030204" pitchFamily="34" charset="0"/>
            </a:endParaRPr>
          </a:p>
          <a:p>
            <a:pPr>
              <a:defRPr/>
            </a:pPr>
            <a:endParaRPr lang="en-GB" altLang="es-ES" sz="2800" dirty="0">
              <a:latin typeface="Arial Rounded MT Bold" panose="020F0704030504030204" pitchFamily="34" charset="0"/>
            </a:endParaRPr>
          </a:p>
          <a:p>
            <a:pPr>
              <a:defRPr/>
            </a:pPr>
            <a:endParaRPr lang="en-GB" altLang="es-ES" sz="2800" dirty="0">
              <a:latin typeface="Arial Rounded MT Bold" panose="020F0704030504030204" pitchFamily="34" charset="0"/>
            </a:endParaRPr>
          </a:p>
          <a:p>
            <a:pPr>
              <a:defRPr/>
            </a:pPr>
            <a:endParaRPr lang="en-GB" altLang="es-ES" sz="2800" dirty="0">
              <a:latin typeface="Arial Rounded MT Bold" panose="020F0704030504030204" pitchFamily="34" charset="0"/>
            </a:endParaRPr>
          </a:p>
          <a:p>
            <a:pPr>
              <a:defRPr/>
            </a:pPr>
            <a:endParaRPr lang="en-GB" altLang="es-ES" sz="2800" dirty="0">
              <a:latin typeface="Arial Rounded MT Bold" panose="020F0704030504030204" pitchFamily="34" charset="0"/>
            </a:endParaRPr>
          </a:p>
          <a:p>
            <a:pPr>
              <a:defRPr/>
            </a:pPr>
            <a:endParaRPr lang="en-GB" altLang="es-ES" sz="2800" dirty="0">
              <a:latin typeface="Arial Rounded MT Bold" panose="020F0704030504030204" pitchFamily="34" charset="0"/>
            </a:endParaRPr>
          </a:p>
        </p:txBody>
      </p:sp>
      <p:pic>
        <p:nvPicPr>
          <p:cNvPr id="10"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146030" y="0"/>
            <a:ext cx="826098" cy="595993"/>
          </a:xfrm>
          <a:prstGeom prst="rect">
            <a:avLst/>
          </a:prstGeom>
        </p:spPr>
      </p:pic>
      <p:sp>
        <p:nvSpPr>
          <p:cNvPr id="13" name="Rectangle 10"/>
          <p:cNvSpPr/>
          <p:nvPr/>
        </p:nvSpPr>
        <p:spPr>
          <a:xfrm>
            <a:off x="2158299" y="608611"/>
            <a:ext cx="1828800" cy="373380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hr-HR" dirty="0" smtClean="0">
                <a:solidFill>
                  <a:schemeClr val="tx1"/>
                </a:solidFill>
                <a:latin typeface="Arial" panose="020B0604020202020204" pitchFamily="34" charset="0"/>
                <a:cs typeface="Arial" panose="020B0604020202020204" pitchFamily="34" charset="0"/>
              </a:rPr>
              <a:t>Ključni partneri</a:t>
            </a:r>
          </a:p>
          <a:p>
            <a:endParaRPr lang="hr-HR" sz="1600" dirty="0" smtClean="0">
              <a:solidFill>
                <a:schemeClr val="tx1"/>
              </a:solidFill>
              <a:latin typeface="Arial" panose="020B0604020202020204" pitchFamily="34" charset="0"/>
              <a:cs typeface="Arial" panose="020B0604020202020204" pitchFamily="34" charset="0"/>
            </a:endParaRPr>
          </a:p>
          <a:p>
            <a:endParaRPr lang="hr-HR" sz="1600" dirty="0" smtClean="0">
              <a:solidFill>
                <a:schemeClr val="tx1"/>
              </a:solidFill>
              <a:latin typeface="Arial" panose="020B0604020202020204" pitchFamily="34" charset="0"/>
              <a:cs typeface="Arial" panose="020B0604020202020204" pitchFamily="34" charset="0"/>
            </a:endParaRPr>
          </a:p>
          <a:p>
            <a:endParaRPr lang="hr-HR" sz="1600" dirty="0" smtClean="0">
              <a:solidFill>
                <a:schemeClr val="tx1"/>
              </a:solidFill>
              <a:latin typeface="Arial" panose="020B0604020202020204" pitchFamily="34" charset="0"/>
              <a:cs typeface="Arial" panose="020B0604020202020204" pitchFamily="34" charset="0"/>
            </a:endParaRPr>
          </a:p>
          <a:p>
            <a:endParaRPr lang="hr-HR" sz="1600" dirty="0" smtClean="0">
              <a:solidFill>
                <a:schemeClr val="tx1"/>
              </a:solidFill>
              <a:latin typeface="Arial" panose="020B0604020202020204" pitchFamily="34" charset="0"/>
              <a:cs typeface="Arial" panose="020B0604020202020204" pitchFamily="34" charset="0"/>
            </a:endParaRPr>
          </a:p>
          <a:p>
            <a:endParaRPr lang="hr-HR" sz="1600" b="1" dirty="0" smtClean="0">
              <a:solidFill>
                <a:schemeClr val="tx1"/>
              </a:solidFill>
              <a:latin typeface="Arial" panose="020B0604020202020204" pitchFamily="34" charset="0"/>
              <a:cs typeface="Arial" panose="020B0604020202020204" pitchFamily="34" charset="0"/>
            </a:endParaRPr>
          </a:p>
          <a:p>
            <a:r>
              <a:rPr lang="hr-HR" sz="1600" b="1" dirty="0" smtClean="0">
                <a:solidFill>
                  <a:schemeClr val="tx1"/>
                </a:solidFill>
                <a:latin typeface="Arial" panose="020B0604020202020204" pitchFamily="34" charset="0"/>
                <a:cs typeface="Arial" panose="020B0604020202020204" pitchFamily="34" charset="0"/>
              </a:rPr>
              <a:t>Izdavačke kuće Proizvodnja originalne opreme</a:t>
            </a:r>
            <a:endParaRPr lang="hr-HR" sz="1600" b="1" dirty="0">
              <a:solidFill>
                <a:schemeClr val="tx1"/>
              </a:solidFill>
              <a:latin typeface="Arial" panose="020B0604020202020204" pitchFamily="34" charset="0"/>
              <a:cs typeface="Arial" panose="020B0604020202020204" pitchFamily="34" charset="0"/>
            </a:endParaRPr>
          </a:p>
        </p:txBody>
      </p:sp>
      <p:sp>
        <p:nvSpPr>
          <p:cNvPr id="14" name="Rectangle 11"/>
          <p:cNvSpPr/>
          <p:nvPr/>
        </p:nvSpPr>
        <p:spPr>
          <a:xfrm>
            <a:off x="3987099" y="606009"/>
            <a:ext cx="1828800" cy="182880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800"/>
              </a:spcAft>
            </a:pPr>
            <a:r>
              <a:rPr lang="hr-HR" dirty="0" smtClean="0">
                <a:solidFill>
                  <a:schemeClr val="tx1"/>
                </a:solidFill>
                <a:latin typeface="Arial" panose="020B0604020202020204" pitchFamily="34" charset="0"/>
                <a:cs typeface="Arial" panose="020B0604020202020204" pitchFamily="34" charset="0"/>
              </a:rPr>
              <a:t>Ključne aktivnosti</a:t>
            </a:r>
          </a:p>
          <a:p>
            <a:endParaRPr lang="hr-HR" sz="1600" b="1" dirty="0" smtClean="0">
              <a:solidFill>
                <a:schemeClr val="tx1"/>
              </a:solidFill>
              <a:latin typeface="Arial" panose="020B0604020202020204" pitchFamily="34" charset="0"/>
              <a:cs typeface="Arial" panose="020B0604020202020204" pitchFamily="34" charset="0"/>
            </a:endParaRPr>
          </a:p>
          <a:p>
            <a:r>
              <a:rPr lang="hr-HR" sz="1600" b="1" dirty="0" smtClean="0">
                <a:solidFill>
                  <a:schemeClr val="tx1"/>
                </a:solidFill>
                <a:latin typeface="Arial" panose="020B0604020202020204" pitchFamily="34" charset="0"/>
                <a:cs typeface="Arial" panose="020B0604020202020204" pitchFamily="34" charset="0"/>
              </a:rPr>
              <a:t>Razvoj hardvera</a:t>
            </a:r>
          </a:p>
          <a:p>
            <a:r>
              <a:rPr lang="hr-HR" sz="1600" b="1" dirty="0" smtClean="0">
                <a:solidFill>
                  <a:schemeClr val="tx1"/>
                </a:solidFill>
                <a:latin typeface="Arial" panose="020B0604020202020204" pitchFamily="34" charset="0"/>
                <a:cs typeface="Arial" panose="020B0604020202020204" pitchFamily="34" charset="0"/>
              </a:rPr>
              <a:t>Marketing</a:t>
            </a:r>
          </a:p>
          <a:p>
            <a:endParaRPr lang="hr-HR" sz="1600" dirty="0">
              <a:solidFill>
                <a:schemeClr val="tx1"/>
              </a:solidFill>
              <a:latin typeface="Arial" panose="020B0604020202020204" pitchFamily="34" charset="0"/>
              <a:cs typeface="Arial" panose="020B0604020202020204" pitchFamily="34" charset="0"/>
            </a:endParaRPr>
          </a:p>
        </p:txBody>
      </p:sp>
      <p:sp>
        <p:nvSpPr>
          <p:cNvPr id="15" name="Rectangle 11"/>
          <p:cNvSpPr/>
          <p:nvPr/>
        </p:nvSpPr>
        <p:spPr>
          <a:xfrm>
            <a:off x="3987099" y="2433718"/>
            <a:ext cx="1828800" cy="190500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800"/>
              </a:spcAft>
            </a:pPr>
            <a:r>
              <a:rPr lang="hr-HR" sz="1600" dirty="0" smtClean="0">
                <a:solidFill>
                  <a:schemeClr val="tx1"/>
                </a:solidFill>
                <a:latin typeface="Arial" panose="020B0604020202020204" pitchFamily="34" charset="0"/>
                <a:cs typeface="Arial" panose="020B0604020202020204" pitchFamily="34" charset="0"/>
              </a:rPr>
              <a:t>Ključni resursi</a:t>
            </a:r>
          </a:p>
          <a:p>
            <a:r>
              <a:rPr lang="hr-HR" sz="1400" b="1" dirty="0" smtClean="0">
                <a:solidFill>
                  <a:schemeClr val="tx1"/>
                </a:solidFill>
                <a:latin typeface="Arial" panose="020B0604020202020204" pitchFamily="34" charset="0"/>
                <a:cs typeface="Arial" panose="020B0604020202020204" pitchFamily="34" charset="0"/>
              </a:rPr>
              <a:t>Razvoj hardvera</a:t>
            </a:r>
          </a:p>
          <a:p>
            <a:r>
              <a:rPr lang="hr-HR" sz="1400" b="1" dirty="0" smtClean="0">
                <a:solidFill>
                  <a:schemeClr val="tx1"/>
                </a:solidFill>
                <a:latin typeface="Arial" panose="020B0604020202020204" pitchFamily="34" charset="0"/>
                <a:cs typeface="Arial" panose="020B0604020202020204" pitchFamily="34" charset="0"/>
              </a:rPr>
              <a:t>Marketing</a:t>
            </a:r>
          </a:p>
          <a:p>
            <a:endParaRPr lang="hr-HR" sz="1600" dirty="0">
              <a:solidFill>
                <a:schemeClr val="tx1"/>
              </a:solidFill>
              <a:latin typeface="Arial" panose="020B0604020202020204" pitchFamily="34" charset="0"/>
              <a:cs typeface="Arial" panose="020B0604020202020204" pitchFamily="34" charset="0"/>
            </a:endParaRPr>
          </a:p>
        </p:txBody>
      </p:sp>
      <p:sp>
        <p:nvSpPr>
          <p:cNvPr id="16" name="Rectangle 19"/>
          <p:cNvSpPr/>
          <p:nvPr/>
        </p:nvSpPr>
        <p:spPr>
          <a:xfrm>
            <a:off x="5815899" y="605560"/>
            <a:ext cx="1828800" cy="373315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hr-HR" dirty="0" smtClean="0">
                <a:solidFill>
                  <a:schemeClr val="tx1"/>
                </a:solidFill>
                <a:latin typeface="Arial" panose="020B0604020202020204" pitchFamily="34" charset="0"/>
                <a:cs typeface="Arial" panose="020B0604020202020204" pitchFamily="34" charset="0"/>
              </a:rPr>
              <a:t>Ponuda vrijednosti</a:t>
            </a:r>
          </a:p>
          <a:p>
            <a:endParaRPr lang="hr-HR" sz="1600" dirty="0" smtClean="0">
              <a:solidFill>
                <a:schemeClr val="tx1"/>
              </a:solidFill>
              <a:latin typeface="Arial" panose="020B0604020202020204" pitchFamily="34" charset="0"/>
              <a:cs typeface="Arial" panose="020B0604020202020204" pitchFamily="34" charset="0"/>
            </a:endParaRPr>
          </a:p>
          <a:p>
            <a:endParaRPr lang="hr-HR" sz="1400" b="1" dirty="0" smtClean="0">
              <a:solidFill>
                <a:schemeClr val="tx1"/>
              </a:solidFill>
              <a:latin typeface="Arial" panose="020B0604020202020204" pitchFamily="34" charset="0"/>
              <a:cs typeface="Arial" panose="020B0604020202020204" pitchFamily="34" charset="0"/>
            </a:endParaRPr>
          </a:p>
          <a:p>
            <a:endParaRPr lang="hr-HR" sz="1400" b="1" dirty="0" smtClean="0">
              <a:solidFill>
                <a:schemeClr val="tx1"/>
              </a:solidFill>
              <a:latin typeface="Arial" panose="020B0604020202020204" pitchFamily="34" charset="0"/>
              <a:cs typeface="Arial" panose="020B0604020202020204" pitchFamily="34" charset="0"/>
            </a:endParaRPr>
          </a:p>
          <a:p>
            <a:endParaRPr lang="hr-HR" sz="1400" b="1" dirty="0" smtClean="0">
              <a:solidFill>
                <a:schemeClr val="tx1"/>
              </a:solidFill>
              <a:latin typeface="Arial" panose="020B0604020202020204" pitchFamily="34" charset="0"/>
              <a:cs typeface="Arial" panose="020B0604020202020204" pitchFamily="34" charset="0"/>
            </a:endParaRPr>
          </a:p>
          <a:p>
            <a:endParaRPr lang="hr-HR" sz="1400" b="1" dirty="0" smtClean="0">
              <a:solidFill>
                <a:schemeClr val="tx1"/>
              </a:solidFill>
              <a:latin typeface="Arial" panose="020B0604020202020204" pitchFamily="34" charset="0"/>
              <a:cs typeface="Arial" panose="020B0604020202020204" pitchFamily="34" charset="0"/>
            </a:endParaRPr>
          </a:p>
          <a:p>
            <a:r>
              <a:rPr lang="hr-HR" sz="1600" b="1" dirty="0" smtClean="0">
                <a:solidFill>
                  <a:schemeClr val="tx1"/>
                </a:solidFill>
                <a:latin typeface="Arial" panose="020B0604020202020204" pitchFamily="34" charset="0"/>
                <a:cs typeface="Arial" panose="020B0604020202020204" pitchFamily="34" charset="0"/>
              </a:rPr>
              <a:t>Integrirano glazbeno iskustvo</a:t>
            </a:r>
          </a:p>
          <a:p>
            <a:endParaRPr lang="hr-HR" sz="1100" dirty="0">
              <a:solidFill>
                <a:schemeClr val="tx1"/>
              </a:solidFill>
              <a:latin typeface="Arial" panose="020B0604020202020204" pitchFamily="34" charset="0"/>
              <a:cs typeface="Arial" panose="020B0604020202020204" pitchFamily="34" charset="0"/>
            </a:endParaRPr>
          </a:p>
        </p:txBody>
      </p:sp>
      <p:sp>
        <p:nvSpPr>
          <p:cNvPr id="17" name="Rectangle 15"/>
          <p:cNvSpPr/>
          <p:nvPr/>
        </p:nvSpPr>
        <p:spPr>
          <a:xfrm>
            <a:off x="7644699" y="605560"/>
            <a:ext cx="1828800" cy="182815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hr-HR" dirty="0" smtClean="0">
                <a:solidFill>
                  <a:schemeClr val="tx1"/>
                </a:solidFill>
                <a:latin typeface="Arial" panose="020B0604020202020204" pitchFamily="34" charset="0"/>
                <a:cs typeface="Arial" panose="020B0604020202020204" pitchFamily="34" charset="0"/>
              </a:rPr>
              <a:t>Odnosi s kupcima</a:t>
            </a:r>
          </a:p>
          <a:p>
            <a:endParaRPr lang="hr-HR" sz="1600" b="1" dirty="0" smtClean="0">
              <a:solidFill>
                <a:schemeClr val="tx1"/>
              </a:solidFill>
              <a:latin typeface="Arial" panose="020B0604020202020204" pitchFamily="34" charset="0"/>
              <a:cs typeface="Arial" panose="020B0604020202020204" pitchFamily="34" charset="0"/>
            </a:endParaRPr>
          </a:p>
          <a:p>
            <a:r>
              <a:rPr lang="hr-HR" sz="1600" b="1" i="1" dirty="0" smtClean="0">
                <a:solidFill>
                  <a:schemeClr val="tx1"/>
                </a:solidFill>
                <a:latin typeface="Arial" panose="020B0604020202020204" pitchFamily="34" charset="0"/>
                <a:cs typeface="Arial" panose="020B0604020202020204" pitchFamily="34" charset="0"/>
              </a:rPr>
              <a:t>Lovemark</a:t>
            </a:r>
          </a:p>
          <a:p>
            <a:r>
              <a:rPr lang="hr-HR" sz="1600" b="1" dirty="0" smtClean="0">
                <a:solidFill>
                  <a:schemeClr val="tx1"/>
                </a:solidFill>
                <a:latin typeface="Arial" panose="020B0604020202020204" pitchFamily="34" charset="0"/>
                <a:cs typeface="Arial" panose="020B0604020202020204" pitchFamily="34" charset="0"/>
              </a:rPr>
              <a:t>Troškovi zamjene</a:t>
            </a:r>
            <a:endParaRPr lang="hr-HR" sz="1400" b="1" dirty="0">
              <a:solidFill>
                <a:schemeClr val="tx1"/>
              </a:solidFill>
              <a:latin typeface="Arial" panose="020B0604020202020204" pitchFamily="34" charset="0"/>
              <a:cs typeface="Arial" panose="020B0604020202020204" pitchFamily="34" charset="0"/>
            </a:endParaRPr>
          </a:p>
        </p:txBody>
      </p:sp>
      <p:sp>
        <p:nvSpPr>
          <p:cNvPr id="18" name="Rectangle 16"/>
          <p:cNvSpPr/>
          <p:nvPr/>
        </p:nvSpPr>
        <p:spPr>
          <a:xfrm>
            <a:off x="7644699" y="2422989"/>
            <a:ext cx="1828800" cy="1915729"/>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hr-HR" dirty="0" smtClean="0">
                <a:solidFill>
                  <a:schemeClr val="tx1"/>
                </a:solidFill>
                <a:latin typeface="Arial" panose="020B0604020202020204" pitchFamily="34" charset="0"/>
                <a:cs typeface="Arial" panose="020B0604020202020204" pitchFamily="34" charset="0"/>
              </a:rPr>
              <a:t>Kanali distribucije</a:t>
            </a:r>
            <a:endParaRPr lang="hr-HR" sz="1600" dirty="0" smtClean="0">
              <a:solidFill>
                <a:schemeClr val="tx1"/>
              </a:solidFill>
              <a:latin typeface="Arial" panose="020B0604020202020204" pitchFamily="34" charset="0"/>
              <a:cs typeface="Arial" panose="020B0604020202020204" pitchFamily="34" charset="0"/>
            </a:endParaRPr>
          </a:p>
          <a:p>
            <a:r>
              <a:rPr lang="hr-HR" sz="1600" b="1" dirty="0" smtClean="0">
                <a:solidFill>
                  <a:schemeClr val="tx1"/>
                </a:solidFill>
                <a:latin typeface="Arial" panose="020B0604020202020204" pitchFamily="34" charset="0"/>
                <a:cs typeface="Arial" panose="020B0604020202020204" pitchFamily="34" charset="0"/>
              </a:rPr>
              <a:t>Prodavaonice</a:t>
            </a:r>
          </a:p>
          <a:p>
            <a:r>
              <a:rPr lang="hr-HR" sz="1600" b="1" dirty="0" smtClean="0">
                <a:solidFill>
                  <a:schemeClr val="tx1"/>
                </a:solidFill>
                <a:latin typeface="Arial" panose="020B0604020202020204" pitchFamily="34" charset="0"/>
                <a:cs typeface="Arial" panose="020B0604020202020204" pitchFamily="34" charset="0"/>
              </a:rPr>
              <a:t>Apple prodavaonice</a:t>
            </a:r>
          </a:p>
          <a:p>
            <a:r>
              <a:rPr lang="hr-HR" sz="1600" b="1" dirty="0" smtClean="0">
                <a:solidFill>
                  <a:schemeClr val="tx1"/>
                </a:solidFill>
                <a:latin typeface="Arial" panose="020B0604020202020204" pitchFamily="34" charset="0"/>
                <a:cs typeface="Arial" panose="020B0604020202020204" pitchFamily="34" charset="0"/>
              </a:rPr>
              <a:t>Apple.com</a:t>
            </a:r>
          </a:p>
          <a:p>
            <a:r>
              <a:rPr lang="hr-HR" sz="1600" b="1" dirty="0" smtClean="0">
                <a:solidFill>
                  <a:schemeClr val="tx1"/>
                </a:solidFill>
                <a:latin typeface="Arial" panose="020B0604020202020204" pitchFamily="34" charset="0"/>
                <a:cs typeface="Arial" panose="020B0604020202020204" pitchFamily="34" charset="0"/>
              </a:rPr>
              <a:t>iTunes</a:t>
            </a:r>
            <a:endParaRPr lang="hr-HR" sz="1600" b="1" dirty="0">
              <a:solidFill>
                <a:schemeClr val="tx1"/>
              </a:solidFill>
              <a:latin typeface="Arial" panose="020B0604020202020204" pitchFamily="34" charset="0"/>
              <a:cs typeface="Arial" panose="020B0604020202020204" pitchFamily="34" charset="0"/>
            </a:endParaRPr>
          </a:p>
        </p:txBody>
      </p:sp>
      <p:sp>
        <p:nvSpPr>
          <p:cNvPr id="19" name="Rectangle 13"/>
          <p:cNvSpPr/>
          <p:nvPr/>
        </p:nvSpPr>
        <p:spPr>
          <a:xfrm>
            <a:off x="9473499" y="605560"/>
            <a:ext cx="1828800" cy="3733158"/>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hr-HR" dirty="0" smtClean="0">
                <a:solidFill>
                  <a:schemeClr val="tx1"/>
                </a:solidFill>
                <a:latin typeface="Arial" panose="020B0604020202020204" pitchFamily="34" charset="0"/>
                <a:cs typeface="Arial" panose="020B0604020202020204" pitchFamily="34" charset="0"/>
              </a:rPr>
              <a:t>Segmenti</a:t>
            </a:r>
          </a:p>
          <a:p>
            <a:r>
              <a:rPr lang="hr-HR" dirty="0" smtClean="0">
                <a:solidFill>
                  <a:schemeClr val="tx1"/>
                </a:solidFill>
                <a:latin typeface="Arial" panose="020B0604020202020204" pitchFamily="34" charset="0"/>
                <a:cs typeface="Arial" panose="020B0604020202020204" pitchFamily="34" charset="0"/>
              </a:rPr>
              <a:t>korisnika</a:t>
            </a:r>
          </a:p>
          <a:p>
            <a:endParaRPr lang="hr-HR" sz="1600" dirty="0" smtClean="0">
              <a:solidFill>
                <a:schemeClr val="tx1"/>
              </a:solidFill>
              <a:latin typeface="Arial" panose="020B0604020202020204" pitchFamily="34" charset="0"/>
              <a:cs typeface="Arial" panose="020B0604020202020204" pitchFamily="34" charset="0"/>
            </a:endParaRPr>
          </a:p>
          <a:p>
            <a:endParaRPr lang="hr-HR" sz="1400" dirty="0" smtClean="0">
              <a:solidFill>
                <a:schemeClr val="tx1"/>
              </a:solidFill>
              <a:latin typeface="Arial" panose="020B0604020202020204" pitchFamily="34" charset="0"/>
              <a:cs typeface="Arial" panose="020B0604020202020204" pitchFamily="34" charset="0"/>
            </a:endParaRPr>
          </a:p>
          <a:p>
            <a:endParaRPr lang="hr-HR" sz="1400" dirty="0" smtClean="0">
              <a:solidFill>
                <a:schemeClr val="tx1"/>
              </a:solidFill>
              <a:latin typeface="Arial" panose="020B0604020202020204" pitchFamily="34" charset="0"/>
              <a:cs typeface="Arial" panose="020B0604020202020204" pitchFamily="34" charset="0"/>
            </a:endParaRPr>
          </a:p>
          <a:p>
            <a:endParaRPr lang="hr-HR" sz="1400" dirty="0" smtClean="0">
              <a:solidFill>
                <a:schemeClr val="tx1"/>
              </a:solidFill>
              <a:latin typeface="Arial" panose="020B0604020202020204" pitchFamily="34" charset="0"/>
              <a:cs typeface="Arial" panose="020B0604020202020204" pitchFamily="34" charset="0"/>
            </a:endParaRPr>
          </a:p>
          <a:p>
            <a:endParaRPr lang="hr-HR" sz="1400" dirty="0" smtClean="0">
              <a:solidFill>
                <a:schemeClr val="tx1"/>
              </a:solidFill>
              <a:latin typeface="Arial" panose="020B0604020202020204" pitchFamily="34" charset="0"/>
              <a:cs typeface="Arial" panose="020B0604020202020204" pitchFamily="34" charset="0"/>
            </a:endParaRPr>
          </a:p>
          <a:p>
            <a:endParaRPr lang="hr-HR" sz="1400" dirty="0" smtClean="0">
              <a:solidFill>
                <a:schemeClr val="tx1"/>
              </a:solidFill>
              <a:latin typeface="Arial" panose="020B0604020202020204" pitchFamily="34" charset="0"/>
              <a:cs typeface="Arial" panose="020B0604020202020204" pitchFamily="34" charset="0"/>
            </a:endParaRPr>
          </a:p>
          <a:p>
            <a:pPr algn="ctr"/>
            <a:r>
              <a:rPr lang="hr-HR" sz="1600" b="1" dirty="0" smtClean="0">
                <a:solidFill>
                  <a:schemeClr val="tx1"/>
                </a:solidFill>
                <a:latin typeface="Arial" panose="020B0604020202020204" pitchFamily="34" charset="0"/>
                <a:cs typeface="Arial" panose="020B0604020202020204" pitchFamily="34" charset="0"/>
              </a:rPr>
              <a:t>Masovno tržište</a:t>
            </a:r>
            <a:endParaRPr lang="hr-HR" sz="1400" b="1" dirty="0">
              <a:solidFill>
                <a:schemeClr val="tx1"/>
              </a:solidFill>
              <a:latin typeface="Arial" panose="020B0604020202020204" pitchFamily="34" charset="0"/>
              <a:cs typeface="Arial" panose="020B0604020202020204" pitchFamily="34" charset="0"/>
            </a:endParaRPr>
          </a:p>
        </p:txBody>
      </p:sp>
      <p:sp>
        <p:nvSpPr>
          <p:cNvPr id="20" name="Rectangle 20"/>
          <p:cNvSpPr/>
          <p:nvPr/>
        </p:nvSpPr>
        <p:spPr>
          <a:xfrm rot="5400000">
            <a:off x="3515997" y="2972949"/>
            <a:ext cx="1840461" cy="457200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t"/>
          <a:lstStyle/>
          <a:p>
            <a:r>
              <a:rPr lang="hr-HR" dirty="0" smtClean="0">
                <a:solidFill>
                  <a:schemeClr val="tx1"/>
                </a:solidFill>
                <a:latin typeface="Arial" panose="020B0604020202020204" pitchFamily="34" charset="0"/>
                <a:cs typeface="Arial" panose="020B0604020202020204" pitchFamily="34" charset="0"/>
              </a:rPr>
              <a:t>Struktura troškova     </a:t>
            </a:r>
            <a:r>
              <a:rPr lang="hr-HR" sz="2000" dirty="0" smtClean="0">
                <a:solidFill>
                  <a:schemeClr val="tx1"/>
                </a:solidFill>
                <a:latin typeface="Arial" panose="020B0604020202020204" pitchFamily="34" charset="0"/>
                <a:cs typeface="Arial" panose="020B0604020202020204" pitchFamily="34" charset="0"/>
              </a:rPr>
              <a:t> </a:t>
            </a:r>
            <a:r>
              <a:rPr lang="hr-HR" sz="1600" b="1" dirty="0" smtClean="0">
                <a:solidFill>
                  <a:schemeClr val="tx1"/>
                </a:solidFill>
                <a:latin typeface="Arial" panose="020B0604020202020204" pitchFamily="34" charset="0"/>
                <a:cs typeface="Arial" panose="020B0604020202020204" pitchFamily="34" charset="0"/>
              </a:rPr>
              <a:t>Ljudi</a:t>
            </a:r>
            <a:endParaRPr lang="hr-HR" sz="1400" b="1" dirty="0" smtClean="0">
              <a:solidFill>
                <a:schemeClr val="tx1"/>
              </a:solidFill>
              <a:latin typeface="Arial" panose="020B0604020202020204" pitchFamily="34" charset="0"/>
              <a:cs typeface="Arial" panose="020B0604020202020204" pitchFamily="34" charset="0"/>
            </a:endParaRPr>
          </a:p>
          <a:p>
            <a:endParaRPr lang="hr-HR" sz="1400" b="1" dirty="0" smtClean="0">
              <a:solidFill>
                <a:schemeClr val="tx1"/>
              </a:solidFill>
              <a:latin typeface="Arial" panose="020B0604020202020204" pitchFamily="34" charset="0"/>
              <a:cs typeface="Arial" panose="020B0604020202020204" pitchFamily="34" charset="0"/>
            </a:endParaRPr>
          </a:p>
          <a:p>
            <a:r>
              <a:rPr lang="hr-HR" sz="1400" b="1" dirty="0" smtClean="0">
                <a:solidFill>
                  <a:schemeClr val="tx1"/>
                </a:solidFill>
                <a:latin typeface="Arial" panose="020B0604020202020204" pitchFamily="34" charset="0"/>
                <a:cs typeface="Arial" panose="020B0604020202020204" pitchFamily="34" charset="0"/>
              </a:rPr>
              <a:t>	                           </a:t>
            </a:r>
            <a:r>
              <a:rPr lang="hr-HR" sz="1600" b="1" dirty="0" smtClean="0">
                <a:solidFill>
                  <a:schemeClr val="tx1"/>
                </a:solidFill>
                <a:latin typeface="Arial" panose="020B0604020202020204" pitchFamily="34" charset="0"/>
                <a:cs typeface="Arial" panose="020B0604020202020204" pitchFamily="34" charset="0"/>
              </a:rPr>
              <a:t>Proizvodnja</a:t>
            </a:r>
          </a:p>
          <a:p>
            <a:r>
              <a:rPr lang="hr-HR" sz="1600" b="1" dirty="0" smtClean="0">
                <a:solidFill>
                  <a:schemeClr val="tx1"/>
                </a:solidFill>
                <a:latin typeface="Arial" panose="020B0604020202020204" pitchFamily="34" charset="0"/>
                <a:cs typeface="Arial" panose="020B0604020202020204" pitchFamily="34" charset="0"/>
              </a:rPr>
              <a:t>	         </a:t>
            </a:r>
          </a:p>
          <a:p>
            <a:r>
              <a:rPr lang="hr-HR" sz="1600" b="1" dirty="0" smtClean="0">
                <a:solidFill>
                  <a:schemeClr val="tx1"/>
                </a:solidFill>
                <a:latin typeface="Arial" panose="020B0604020202020204" pitchFamily="34" charset="0"/>
                <a:cs typeface="Arial" panose="020B0604020202020204" pitchFamily="34" charset="0"/>
              </a:rPr>
              <a:t>                                       Marketing &amp; prodaja</a:t>
            </a:r>
          </a:p>
          <a:p>
            <a:endParaRPr lang="hr-HR" sz="1600" b="1" dirty="0" smtClean="0">
              <a:solidFill>
                <a:schemeClr val="tx1"/>
              </a:solidFill>
              <a:latin typeface="Arial" panose="020B0604020202020204" pitchFamily="34" charset="0"/>
              <a:cs typeface="Arial" panose="020B0604020202020204" pitchFamily="34" charset="0"/>
            </a:endParaRPr>
          </a:p>
          <a:p>
            <a:endParaRPr lang="hr-HR" sz="1600" dirty="0">
              <a:solidFill>
                <a:schemeClr val="tx1"/>
              </a:solidFill>
              <a:latin typeface="Arial" panose="020B0604020202020204" pitchFamily="34" charset="0"/>
              <a:cs typeface="Arial" panose="020B0604020202020204" pitchFamily="34" charset="0"/>
            </a:endParaRPr>
          </a:p>
        </p:txBody>
      </p:sp>
      <p:sp>
        <p:nvSpPr>
          <p:cNvPr id="21" name="Rectangle 21"/>
          <p:cNvSpPr/>
          <p:nvPr/>
        </p:nvSpPr>
        <p:spPr>
          <a:xfrm rot="5400000">
            <a:off x="8087471" y="2973476"/>
            <a:ext cx="1849585" cy="4580071"/>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t"/>
          <a:lstStyle/>
          <a:p>
            <a:r>
              <a:rPr lang="hr-HR" dirty="0" smtClean="0">
                <a:solidFill>
                  <a:schemeClr val="tx1"/>
                </a:solidFill>
                <a:latin typeface="Arial" panose="020B0604020202020204" pitchFamily="34" charset="0"/>
                <a:cs typeface="Arial" panose="020B0604020202020204" pitchFamily="34" charset="0"/>
              </a:rPr>
              <a:t>Prihodi     </a:t>
            </a:r>
            <a:r>
              <a:rPr lang="hr-HR" sz="1600" b="1" dirty="0" smtClean="0">
                <a:solidFill>
                  <a:schemeClr val="tx1"/>
                </a:solidFill>
                <a:latin typeface="Arial" panose="020B0604020202020204" pitchFamily="34" charset="0"/>
                <a:cs typeface="Arial" panose="020B0604020202020204" pitchFamily="34" charset="0"/>
              </a:rPr>
              <a:t>Prodaja snimki</a:t>
            </a:r>
          </a:p>
          <a:p>
            <a:endParaRPr lang="hr-HR" sz="1600" b="1" dirty="0" smtClean="0">
              <a:solidFill>
                <a:schemeClr val="tx1"/>
              </a:solidFill>
              <a:latin typeface="Arial" panose="020B0604020202020204" pitchFamily="34" charset="0"/>
              <a:cs typeface="Arial" panose="020B0604020202020204" pitchFamily="34" charset="0"/>
            </a:endParaRPr>
          </a:p>
          <a:p>
            <a:r>
              <a:rPr lang="hr-HR" sz="1600" b="1" dirty="0" smtClean="0">
                <a:solidFill>
                  <a:schemeClr val="tx1"/>
                </a:solidFill>
                <a:latin typeface="Arial" panose="020B0604020202020204" pitchFamily="34" charset="0"/>
                <a:cs typeface="Arial" panose="020B0604020202020204" pitchFamily="34" charset="0"/>
              </a:rPr>
              <a:t>	 Prodaja hardvera</a:t>
            </a:r>
          </a:p>
          <a:p>
            <a:r>
              <a:rPr lang="hr-HR" sz="1600" b="1" dirty="0" smtClean="0">
                <a:solidFill>
                  <a:schemeClr val="tx1"/>
                </a:solidFill>
                <a:latin typeface="Arial" panose="020B0604020202020204" pitchFamily="34" charset="0"/>
                <a:cs typeface="Arial" panose="020B0604020202020204" pitchFamily="34" charset="0"/>
              </a:rPr>
              <a:t>	 Prihodi od glazbe</a:t>
            </a:r>
            <a:endParaRPr lang="hr-HR"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43037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Sottotitolo 5"/>
          <p:cNvSpPr>
            <a:spLocks noGrp="1"/>
          </p:cNvSpPr>
          <p:nvPr>
            <p:ph type="subTitle" idx="1"/>
          </p:nvPr>
        </p:nvSpPr>
        <p:spPr>
          <a:xfrm>
            <a:off x="2158299" y="409432"/>
            <a:ext cx="10033701" cy="5757129"/>
          </a:xfrm>
        </p:spPr>
        <p:txBody>
          <a:bodyPr>
            <a:noAutofit/>
          </a:bodyPr>
          <a:lstStyle/>
          <a:p>
            <a:pPr algn="just">
              <a:lnSpc>
                <a:spcPct val="100000"/>
              </a:lnSpc>
            </a:pPr>
            <a:endParaRPr lang="it-IT" sz="2000" b="1" dirty="0">
              <a:latin typeface="Arial Rounded MT Bold" panose="020F0704030504030204" pitchFamily="34" charset="0"/>
            </a:endParaRPr>
          </a:p>
          <a:p>
            <a:pPr algn="just">
              <a:lnSpc>
                <a:spcPct val="100000"/>
              </a:lnSpc>
            </a:pPr>
            <a:r>
              <a:rPr lang="it-IT" sz="2000" b="1" dirty="0">
                <a:latin typeface="Arial" panose="020B0604020202020204" pitchFamily="34" charset="0"/>
                <a:cs typeface="Arial" panose="020B0604020202020204" pitchFamily="34" charset="0"/>
              </a:rPr>
              <a:t>SWOT </a:t>
            </a:r>
            <a:r>
              <a:rPr lang="hr-HR" sz="2000" b="1" dirty="0" smtClean="0">
                <a:latin typeface="Arial" panose="020B0604020202020204" pitchFamily="34" charset="0"/>
                <a:cs typeface="Arial" panose="020B0604020202020204" pitchFamily="34" charset="0"/>
              </a:rPr>
              <a:t>analiza</a:t>
            </a:r>
            <a:r>
              <a:rPr lang="en-US" sz="2000" b="1" dirty="0" smtClean="0">
                <a:latin typeface="Arial" panose="020B0604020202020204" pitchFamily="34" charset="0"/>
                <a:cs typeface="Arial" panose="020B0604020202020204" pitchFamily="34" charset="0"/>
              </a:rPr>
              <a:t> </a:t>
            </a:r>
            <a:endParaRPr lang="it-IT" sz="2000" b="1" dirty="0">
              <a:latin typeface="Arial" panose="020B0604020202020204" pitchFamily="34" charset="0"/>
              <a:cs typeface="Arial" panose="020B0604020202020204" pitchFamily="34" charset="0"/>
            </a:endParaRPr>
          </a:p>
          <a:p>
            <a:pPr algn="just">
              <a:lnSpc>
                <a:spcPct val="100000"/>
              </a:lnSpc>
            </a:pPr>
            <a:endParaRPr lang="en-US" sz="1200" dirty="0">
              <a:latin typeface="Arial Rounded MT Bold" panose="020F0704030504030204" pitchFamily="34" charset="0"/>
            </a:endParaRPr>
          </a:p>
          <a:p>
            <a:pPr algn="just">
              <a:lnSpc>
                <a:spcPct val="100000"/>
              </a:lnSpc>
            </a:pPr>
            <a:r>
              <a:rPr lang="hr-HR" sz="2000" dirty="0" smtClean="0">
                <a:latin typeface="Arial" panose="020B0604020202020204" pitchFamily="34" charset="0"/>
                <a:cs typeface="Arial" panose="020B0604020202020204" pitchFamily="34" charset="0"/>
              </a:rPr>
              <a:t>SWOT analiza (poznata i kao SWOT matrica) je alat za strateško planiranje koji se koristi za procjenu:</a:t>
            </a:r>
          </a:p>
          <a:p>
            <a:pPr marL="285750" indent="-285750" algn="just">
              <a:lnSpc>
                <a:spcPct val="100000"/>
              </a:lnSpc>
              <a:buFont typeface="Arial" panose="020B0604020202020204" pitchFamily="34" charset="0"/>
              <a:buChar char="•"/>
            </a:pPr>
            <a:r>
              <a:rPr lang="hr-HR" sz="2000" dirty="0" smtClean="0">
                <a:latin typeface="Arial" panose="020B0604020202020204" pitchFamily="34" charset="0"/>
                <a:cs typeface="Arial" panose="020B0604020202020204" pitchFamily="34" charset="0"/>
              </a:rPr>
              <a:t>Snaga </a:t>
            </a:r>
            <a:endParaRPr lang="hr-HR" sz="1200" dirty="0" smtClean="0">
              <a:latin typeface="Arial" panose="020B0604020202020204" pitchFamily="34" charset="0"/>
              <a:cs typeface="Arial" panose="020B0604020202020204" pitchFamily="34" charset="0"/>
            </a:endParaRPr>
          </a:p>
          <a:p>
            <a:pPr marL="285750" indent="-285750" algn="just">
              <a:lnSpc>
                <a:spcPct val="100000"/>
              </a:lnSpc>
              <a:buFont typeface="Arial" panose="020B0604020202020204" pitchFamily="34" charset="0"/>
              <a:buChar char="•"/>
            </a:pPr>
            <a:r>
              <a:rPr lang="hr-HR" sz="2000" dirty="0" smtClean="0">
                <a:latin typeface="Arial" panose="020B0604020202020204" pitchFamily="34" charset="0"/>
                <a:cs typeface="Arial" panose="020B0604020202020204" pitchFamily="34" charset="0"/>
              </a:rPr>
              <a:t>Slabosti</a:t>
            </a:r>
          </a:p>
          <a:p>
            <a:pPr marL="285750" indent="-285750" algn="just">
              <a:lnSpc>
                <a:spcPct val="100000"/>
              </a:lnSpc>
              <a:buFont typeface="Arial" panose="020B0604020202020204" pitchFamily="34" charset="0"/>
              <a:buChar char="•"/>
            </a:pPr>
            <a:r>
              <a:rPr lang="hr-HR" sz="2000" dirty="0" smtClean="0">
                <a:latin typeface="Arial" panose="020B0604020202020204" pitchFamily="34" charset="0"/>
                <a:cs typeface="Arial" panose="020B0604020202020204" pitchFamily="34" charset="0"/>
              </a:rPr>
              <a:t>Prilika</a:t>
            </a:r>
          </a:p>
          <a:p>
            <a:pPr marL="285750" indent="-285750" algn="just">
              <a:lnSpc>
                <a:spcPct val="100000"/>
              </a:lnSpc>
              <a:buFont typeface="Arial" panose="020B0604020202020204" pitchFamily="34" charset="0"/>
              <a:buChar char="•"/>
            </a:pPr>
            <a:r>
              <a:rPr lang="hr-HR" sz="2000" dirty="0" smtClean="0">
                <a:latin typeface="Arial" panose="020B0604020202020204" pitchFamily="34" charset="0"/>
                <a:cs typeface="Arial" panose="020B0604020202020204" pitchFamily="34" charset="0"/>
              </a:rPr>
              <a:t>Prijetnji</a:t>
            </a:r>
          </a:p>
          <a:p>
            <a:pPr algn="just">
              <a:lnSpc>
                <a:spcPct val="100000"/>
              </a:lnSpc>
            </a:pPr>
            <a:r>
              <a:rPr lang="hr-HR" sz="2000" dirty="0" smtClean="0">
                <a:latin typeface="Arial" panose="020B0604020202020204" pitchFamily="34" charset="0"/>
                <a:cs typeface="Arial" panose="020B0604020202020204" pitchFamily="34" charset="0"/>
              </a:rPr>
              <a:t>projekta ili poduzeća ili bilo koje druge situacije u kojoj organizacija ili pojedinac moraju donijeti odluku kako bi postigli cilj.</a:t>
            </a:r>
          </a:p>
          <a:p>
            <a:pPr algn="just">
              <a:lnSpc>
                <a:spcPct val="100000"/>
              </a:lnSpc>
            </a:pPr>
            <a:endParaRPr lang="hr-HR" sz="1200" dirty="0" smtClean="0">
              <a:latin typeface="Arial" panose="020B0604020202020204" pitchFamily="34" charset="0"/>
              <a:cs typeface="Arial" panose="020B0604020202020204" pitchFamily="34" charset="0"/>
            </a:endParaRPr>
          </a:p>
          <a:p>
            <a:pPr algn="just">
              <a:lnSpc>
                <a:spcPct val="100000"/>
              </a:lnSpc>
            </a:pPr>
            <a:r>
              <a:rPr lang="hr-HR" sz="2000" dirty="0" smtClean="0">
                <a:latin typeface="Arial" panose="020B0604020202020204" pitchFamily="34" charset="0"/>
                <a:cs typeface="Arial" panose="020B0604020202020204" pitchFamily="34" charset="0"/>
              </a:rPr>
              <a:t>Kombinira analizu snaga i slabosti organizacije, zemljopisnog područja ili sektora s analizom prilika i prijetnji u njihovom okruženju. Kao takva, SWOT analiza ključna je za izradu strategije.</a:t>
            </a:r>
            <a:endParaRPr lang="hr-HR" sz="2000" dirty="0">
              <a:latin typeface="Arial" panose="020B0604020202020204" pitchFamily="34" charset="0"/>
              <a:cs typeface="Arial" panose="020B0604020202020204" pitchFamily="34" charset="0"/>
            </a:endParaRPr>
          </a:p>
        </p:txBody>
      </p:sp>
      <p:sp>
        <p:nvSpPr>
          <p:cNvPr id="2" name="Rettangolo 1"/>
          <p:cNvSpPr/>
          <p:nvPr/>
        </p:nvSpPr>
        <p:spPr>
          <a:xfrm>
            <a:off x="2158299" y="68063"/>
            <a:ext cx="8268590" cy="523220"/>
          </a:xfrm>
          <a:prstGeom prst="rect">
            <a:avLst/>
          </a:prstGeom>
        </p:spPr>
        <p:txBody>
          <a:bodyPr wrap="square">
            <a:spAutoFit/>
          </a:bodyPr>
          <a:lstStyle/>
          <a:p>
            <a:r>
              <a:rPr lang="it-IT" sz="2800" dirty="0" smtClean="0">
                <a:latin typeface="Arial Rounded MT Bold" panose="020F0704030504030204" pitchFamily="34" charset="0"/>
              </a:rPr>
              <a:t>1.1</a:t>
            </a:r>
            <a:r>
              <a:rPr lang="hr-HR" sz="2800" dirty="0" smtClean="0">
                <a:latin typeface="Arial Rounded MT Bold" panose="020F0704030504030204" pitchFamily="34" charset="0"/>
              </a:rPr>
              <a:t>.</a:t>
            </a:r>
            <a:r>
              <a:rPr lang="en-US" sz="2800" dirty="0" smtClean="0">
                <a:latin typeface="Arial Rounded MT Bold" panose="020F0704030504030204" pitchFamily="34" charset="0"/>
              </a:rPr>
              <a:t> </a:t>
            </a:r>
            <a:r>
              <a:rPr lang="hr-HR" sz="2800" b="1" dirty="0" smtClean="0">
                <a:latin typeface="Arial" panose="020B0604020202020204" pitchFamily="34" charset="0"/>
                <a:cs typeface="Arial" panose="020B0604020202020204" pitchFamily="34" charset="0"/>
              </a:rPr>
              <a:t>Digitalno poslovno planiranje i upravljanje</a:t>
            </a:r>
            <a:endParaRPr lang="hr-HR" sz="2800" b="1" dirty="0">
              <a:latin typeface="Arial" panose="020B0604020202020204" pitchFamily="34" charset="0"/>
              <a:cs typeface="Arial" panose="020B0604020202020204" pitchFamily="34" charset="0"/>
            </a:endParaRPr>
          </a:p>
        </p:txBody>
      </p:sp>
      <p:pic>
        <p:nvPicPr>
          <p:cNvPr id="10" name="Picture 6">
            <a:extLst>
              <a:ext uri="{FF2B5EF4-FFF2-40B4-BE49-F238E27FC236}">
                <a16:creationId xmlns:a16="http://schemas.microsoft.com/office/drawing/2014/main" xmlns="" id="{16FE8CDF-E525-4D48-807A-666B11F67EB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549719" y="0"/>
            <a:ext cx="1642281" cy="1132764"/>
          </a:xfrm>
          <a:prstGeom prst="rect">
            <a:avLst/>
          </a:prstGeom>
        </p:spPr>
      </p:pic>
    </p:spTree>
    <p:extLst>
      <p:ext uri="{BB962C8B-B14F-4D97-AF65-F5344CB8AC3E}">
        <p14:creationId xmlns:p14="http://schemas.microsoft.com/office/powerpoint/2010/main" val="3377520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xmlns="" id="{3A86BF1E-B8F2-4B6C-A76B-D8673E0CF73D}"/>
              </a:ext>
            </a:extLst>
          </p:cNvPr>
          <p:cNvSpPr txBox="1"/>
          <p:nvPr/>
        </p:nvSpPr>
        <p:spPr>
          <a:xfrm>
            <a:off x="3202309" y="646523"/>
            <a:ext cx="5852159" cy="769441"/>
          </a:xfrm>
          <a:prstGeom prst="rect">
            <a:avLst/>
          </a:prstGeom>
          <a:noFill/>
        </p:spPr>
        <p:txBody>
          <a:bodyPr wrap="square" rtlCol="0">
            <a:spAutoFit/>
          </a:bodyPr>
          <a:lstStyle/>
          <a:p>
            <a:endParaRPr lang="en-GB" sz="4400" b="1" dirty="0">
              <a:solidFill>
                <a:schemeClr val="accent1">
                  <a:lumMod val="75000"/>
                </a:schemeClr>
              </a:solidFill>
            </a:endParaRPr>
          </a:p>
        </p:txBody>
      </p:sp>
      <p:sp>
        <p:nvSpPr>
          <p:cNvPr id="10" name="Rettangolo 9"/>
          <p:cNvSpPr/>
          <p:nvPr/>
        </p:nvSpPr>
        <p:spPr>
          <a:xfrm>
            <a:off x="2158300" y="-6984"/>
            <a:ext cx="8268590" cy="523220"/>
          </a:xfrm>
          <a:prstGeom prst="rect">
            <a:avLst/>
          </a:prstGeom>
        </p:spPr>
        <p:txBody>
          <a:bodyPr wrap="square">
            <a:spAutoFit/>
          </a:bodyPr>
          <a:lstStyle/>
          <a:p>
            <a:r>
              <a:rPr lang="hr-HR" sz="2800" b="1" dirty="0" smtClean="0">
                <a:latin typeface="Arial" panose="020B0604020202020204" pitchFamily="34" charset="0"/>
                <a:cs typeface="Arial" panose="020B0604020202020204" pitchFamily="34" charset="0"/>
              </a:rPr>
              <a:t>1.1. Digitalno poslovno planiranje i upravljanje</a:t>
            </a:r>
            <a:endParaRPr lang="hr-HR" sz="2800" b="1" dirty="0">
              <a:latin typeface="Arial" panose="020B0604020202020204" pitchFamily="34" charset="0"/>
              <a:cs typeface="Arial" panose="020B0604020202020204" pitchFamily="34" charset="0"/>
            </a:endParaRPr>
          </a:p>
        </p:txBody>
      </p:sp>
      <p:pic>
        <p:nvPicPr>
          <p:cNvPr id="13" name="Picture 6">
            <a:extLst>
              <a:ext uri="{FF2B5EF4-FFF2-40B4-BE49-F238E27FC236}">
                <a16:creationId xmlns:a16="http://schemas.microsoft.com/office/drawing/2014/main" xmlns="" id="{16FE8CDF-E525-4D48-807A-666B11F67EB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146030" y="0"/>
            <a:ext cx="1045970" cy="859809"/>
          </a:xfrm>
          <a:prstGeom prst="rect">
            <a:avLst/>
          </a:prstGeom>
        </p:spPr>
      </p:pic>
      <p:graphicFrame>
        <p:nvGraphicFramePr>
          <p:cNvPr id="14" name="Tabella 13"/>
          <p:cNvGraphicFramePr>
            <a:graphicFrameLocks noGrp="1"/>
          </p:cNvGraphicFramePr>
          <p:nvPr>
            <p:extLst>
              <p:ext uri="{D42A27DB-BD31-4B8C-83A1-F6EECF244321}">
                <p14:modId xmlns:p14="http://schemas.microsoft.com/office/powerpoint/2010/main" val="1994025225"/>
              </p:ext>
            </p:extLst>
          </p:nvPr>
        </p:nvGraphicFramePr>
        <p:xfrm>
          <a:off x="2306944" y="595994"/>
          <a:ext cx="8839086" cy="1981200"/>
        </p:xfrm>
        <a:graphic>
          <a:graphicData uri="http://schemas.openxmlformats.org/drawingml/2006/table">
            <a:tbl>
              <a:tblPr firstRow="1" bandRow="1">
                <a:tableStyleId>{5C22544A-7EE6-4342-B048-85BDC9FD1C3A}</a:tableStyleId>
              </a:tblPr>
              <a:tblGrid>
                <a:gridCol w="2946362">
                  <a:extLst>
                    <a:ext uri="{9D8B030D-6E8A-4147-A177-3AD203B41FA5}">
                      <a16:colId xmlns:a16="http://schemas.microsoft.com/office/drawing/2014/main" xmlns="" val="3947274205"/>
                    </a:ext>
                  </a:extLst>
                </a:gridCol>
                <a:gridCol w="3096367">
                  <a:extLst>
                    <a:ext uri="{9D8B030D-6E8A-4147-A177-3AD203B41FA5}">
                      <a16:colId xmlns:a16="http://schemas.microsoft.com/office/drawing/2014/main" xmlns="" val="2470237422"/>
                    </a:ext>
                  </a:extLst>
                </a:gridCol>
                <a:gridCol w="2796357">
                  <a:extLst>
                    <a:ext uri="{9D8B030D-6E8A-4147-A177-3AD203B41FA5}">
                      <a16:colId xmlns:a16="http://schemas.microsoft.com/office/drawing/2014/main" xmlns="" val="3830508140"/>
                    </a:ext>
                  </a:extLst>
                </a:gridCol>
              </a:tblGrid>
              <a:tr h="36393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2000" dirty="0">
                          <a:latin typeface="Arial" panose="020B0604020202020204" pitchFamily="34" charset="0"/>
                          <a:cs typeface="Arial" panose="020B0604020202020204" pitchFamily="34" charset="0"/>
                        </a:rPr>
                        <a:t>SWOT </a:t>
                      </a:r>
                      <a:r>
                        <a:rPr lang="hr-HR" sz="2000" dirty="0" smtClean="0">
                          <a:latin typeface="Arial" panose="020B0604020202020204" pitchFamily="34" charset="0"/>
                          <a:cs typeface="Arial" panose="020B0604020202020204" pitchFamily="34" charset="0"/>
                        </a:rPr>
                        <a:t>analiza</a:t>
                      </a:r>
                      <a:endParaRPr lang="it-IT" sz="2000" dirty="0">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it-IT"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4472C4"/>
                    </a:solidFill>
                  </a:tcPr>
                </a:tc>
                <a:tc>
                  <a:txBody>
                    <a:bodyPr/>
                    <a:lstStyle/>
                    <a:p>
                      <a:endParaRPr lang="it-IT"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4472C4"/>
                    </a:solidFill>
                  </a:tcPr>
                </a:tc>
                <a:extLst>
                  <a:ext uri="{0D108BD9-81ED-4DB2-BD59-A6C34878D82A}">
                    <a16:rowId xmlns:a16="http://schemas.microsoft.com/office/drawing/2014/main" xmlns="" val="3813984918"/>
                  </a:ext>
                </a:extLst>
              </a:tr>
              <a:tr h="363932">
                <a:tc>
                  <a:txBody>
                    <a:bodyPr/>
                    <a:lstStyle/>
                    <a:p>
                      <a:endParaRPr lang="hr-HR" noProof="0" dirty="0">
                        <a:latin typeface="Arial" panose="020B0604020202020204" pitchFamily="34" charset="0"/>
                        <a:cs typeface="Arial" panose="020B0604020202020204" pitchFamily="34" charset="0"/>
                      </a:endParaRPr>
                    </a:p>
                  </a:txBody>
                  <a:tcPr>
                    <a:lnT w="38100" cmpd="sng">
                      <a:noFill/>
                    </a:lnT>
                    <a:solidFill>
                      <a:schemeClr val="bg1"/>
                    </a:solidFill>
                  </a:tcPr>
                </a:tc>
                <a:tc>
                  <a:txBody>
                    <a:bodyPr/>
                    <a:lstStyle/>
                    <a:p>
                      <a:pPr algn="ctr"/>
                      <a:r>
                        <a:rPr lang="hr-HR" sz="2000" b="1" noProof="0" dirty="0" smtClean="0">
                          <a:latin typeface="Arial" panose="020B0604020202020204" pitchFamily="34" charset="0"/>
                          <a:cs typeface="Arial" panose="020B0604020202020204" pitchFamily="34" charset="0"/>
                        </a:rPr>
                        <a:t>Pozitivne strane</a:t>
                      </a:r>
                      <a:endParaRPr lang="hr-HR" sz="2000" b="1" noProof="0" dirty="0">
                        <a:latin typeface="Arial" panose="020B0604020202020204" pitchFamily="34" charset="0"/>
                        <a:cs typeface="Arial" panose="020B0604020202020204" pitchFamily="34" charset="0"/>
                      </a:endParaRPr>
                    </a:p>
                  </a:txBody>
                  <a:tcPr>
                    <a:lnT w="38100" cmpd="sng">
                      <a:noFill/>
                    </a:lnT>
                    <a:solidFill>
                      <a:schemeClr val="bg1"/>
                    </a:solidFill>
                  </a:tcPr>
                </a:tc>
                <a:tc>
                  <a:txBody>
                    <a:bodyPr/>
                    <a:lstStyle/>
                    <a:p>
                      <a:pPr algn="ctr"/>
                      <a:r>
                        <a:rPr lang="hr-HR" sz="2000" b="1" noProof="0" dirty="0" smtClean="0">
                          <a:latin typeface="Arial" panose="020B0604020202020204" pitchFamily="34" charset="0"/>
                          <a:cs typeface="Arial" panose="020B0604020202020204" pitchFamily="34" charset="0"/>
                        </a:rPr>
                        <a:t>Negativne strane</a:t>
                      </a:r>
                      <a:endParaRPr lang="hr-HR" sz="2000" b="1" noProof="0" dirty="0">
                        <a:latin typeface="Arial" panose="020B0604020202020204" pitchFamily="34" charset="0"/>
                        <a:cs typeface="Arial" panose="020B0604020202020204" pitchFamily="34" charset="0"/>
                      </a:endParaRPr>
                    </a:p>
                  </a:txBody>
                  <a:tcPr>
                    <a:lnT w="38100" cmpd="sng">
                      <a:noFill/>
                    </a:lnT>
                    <a:solidFill>
                      <a:schemeClr val="bg1"/>
                    </a:solidFill>
                  </a:tcPr>
                </a:tc>
                <a:extLst>
                  <a:ext uri="{0D108BD9-81ED-4DB2-BD59-A6C34878D82A}">
                    <a16:rowId xmlns:a16="http://schemas.microsoft.com/office/drawing/2014/main" xmlns="" val="2712867339"/>
                  </a:ext>
                </a:extLst>
              </a:tr>
              <a:tr h="363932">
                <a:tc>
                  <a:txBody>
                    <a:bodyPr/>
                    <a:lstStyle/>
                    <a:p>
                      <a:pPr algn="ctr"/>
                      <a:r>
                        <a:rPr lang="hr-HR" sz="2000" b="1" noProof="0" dirty="0" smtClean="0">
                          <a:latin typeface="Arial" panose="020B0604020202020204" pitchFamily="34" charset="0"/>
                          <a:cs typeface="Arial" panose="020B0604020202020204" pitchFamily="34" charset="0"/>
                        </a:rPr>
                        <a:t>Unutarnji čimbenici</a:t>
                      </a:r>
                      <a:endParaRPr lang="hr-HR" sz="2000" b="1" noProof="0" dirty="0">
                        <a:latin typeface="Arial" panose="020B0604020202020204" pitchFamily="34" charset="0"/>
                        <a:cs typeface="Arial" panose="020B0604020202020204" pitchFamily="34" charset="0"/>
                      </a:endParaRPr>
                    </a:p>
                  </a:txBody>
                  <a:tcPr>
                    <a:solidFill>
                      <a:schemeClr val="bg1"/>
                    </a:solidFill>
                  </a:tcPr>
                </a:tc>
                <a:tc>
                  <a:txBody>
                    <a:bodyPr/>
                    <a:lstStyle/>
                    <a:p>
                      <a:pPr algn="ctr"/>
                      <a:r>
                        <a:rPr lang="hr-HR" sz="2000" b="1" noProof="0" dirty="0" smtClean="0">
                          <a:solidFill>
                            <a:schemeClr val="accent6"/>
                          </a:solidFill>
                          <a:latin typeface="Arial" panose="020B0604020202020204" pitchFamily="34" charset="0"/>
                          <a:cs typeface="Arial" panose="020B0604020202020204" pitchFamily="34" charset="0"/>
                        </a:rPr>
                        <a:t>Snage</a:t>
                      </a:r>
                      <a:endParaRPr lang="hr-HR" sz="2000" b="1" noProof="0" dirty="0">
                        <a:solidFill>
                          <a:schemeClr val="accent6"/>
                        </a:solidFill>
                        <a:latin typeface="Arial" panose="020B0604020202020204" pitchFamily="34" charset="0"/>
                        <a:cs typeface="Arial" panose="020B0604020202020204" pitchFamily="34" charset="0"/>
                      </a:endParaRPr>
                    </a:p>
                  </a:txBody>
                  <a:tcPr>
                    <a:solidFill>
                      <a:schemeClr val="bg1"/>
                    </a:solidFill>
                  </a:tcPr>
                </a:tc>
                <a:tc>
                  <a:txBody>
                    <a:bodyPr/>
                    <a:lstStyle/>
                    <a:p>
                      <a:pPr algn="ctr"/>
                      <a:r>
                        <a:rPr lang="hr-HR" sz="2000" b="1" noProof="0" dirty="0" smtClean="0">
                          <a:solidFill>
                            <a:srgbClr val="0070C0"/>
                          </a:solidFill>
                          <a:latin typeface="Arial" panose="020B0604020202020204" pitchFamily="34" charset="0"/>
                          <a:cs typeface="Arial" panose="020B0604020202020204" pitchFamily="34" charset="0"/>
                        </a:rPr>
                        <a:t>Slabosti</a:t>
                      </a:r>
                      <a:endParaRPr lang="hr-HR" sz="2000" b="1" noProof="0" dirty="0">
                        <a:solidFill>
                          <a:srgbClr val="0070C0"/>
                        </a:solidFill>
                        <a:latin typeface="Arial" panose="020B0604020202020204" pitchFamily="34" charset="0"/>
                        <a:cs typeface="Arial" panose="020B0604020202020204" pitchFamily="34" charset="0"/>
                      </a:endParaRPr>
                    </a:p>
                  </a:txBody>
                  <a:tcPr>
                    <a:solidFill>
                      <a:schemeClr val="bg1"/>
                    </a:solidFill>
                  </a:tcPr>
                </a:tc>
                <a:extLst>
                  <a:ext uri="{0D108BD9-81ED-4DB2-BD59-A6C34878D82A}">
                    <a16:rowId xmlns:a16="http://schemas.microsoft.com/office/drawing/2014/main" xmlns="" val="3666989888"/>
                  </a:ext>
                </a:extLst>
              </a:tr>
              <a:tr h="363932">
                <a:tc>
                  <a:txBody>
                    <a:bodyPr/>
                    <a:lstStyle/>
                    <a:p>
                      <a:endParaRPr lang="hr-HR" sz="2000" b="1" noProof="0" dirty="0">
                        <a:latin typeface="Arial" panose="020B0604020202020204" pitchFamily="34" charset="0"/>
                        <a:cs typeface="Arial" panose="020B0604020202020204" pitchFamily="34" charset="0"/>
                      </a:endParaRPr>
                    </a:p>
                  </a:txBody>
                  <a:tcPr>
                    <a:solidFill>
                      <a:schemeClr val="bg1"/>
                    </a:solidFill>
                  </a:tcPr>
                </a:tc>
                <a:tc>
                  <a:txBody>
                    <a:bodyPr/>
                    <a:lstStyle/>
                    <a:p>
                      <a:pPr algn="ctr"/>
                      <a:endParaRPr lang="hr-HR" sz="2000" noProof="0" dirty="0">
                        <a:latin typeface="Arial" panose="020B0604020202020204" pitchFamily="34" charset="0"/>
                        <a:cs typeface="Arial" panose="020B0604020202020204" pitchFamily="34" charset="0"/>
                      </a:endParaRPr>
                    </a:p>
                  </a:txBody>
                  <a:tcPr>
                    <a:solidFill>
                      <a:schemeClr val="bg1"/>
                    </a:solidFill>
                  </a:tcPr>
                </a:tc>
                <a:tc>
                  <a:txBody>
                    <a:bodyPr/>
                    <a:lstStyle/>
                    <a:p>
                      <a:pPr algn="ctr"/>
                      <a:endParaRPr lang="hr-HR" sz="2000" noProof="0" dirty="0">
                        <a:latin typeface="Arial" panose="020B0604020202020204" pitchFamily="34" charset="0"/>
                        <a:cs typeface="Arial" panose="020B0604020202020204" pitchFamily="34" charset="0"/>
                      </a:endParaRPr>
                    </a:p>
                  </a:txBody>
                  <a:tcPr>
                    <a:solidFill>
                      <a:schemeClr val="bg1"/>
                    </a:solidFill>
                  </a:tcPr>
                </a:tc>
                <a:extLst>
                  <a:ext uri="{0D108BD9-81ED-4DB2-BD59-A6C34878D82A}">
                    <a16:rowId xmlns:a16="http://schemas.microsoft.com/office/drawing/2014/main" xmlns="" val="3549245466"/>
                  </a:ext>
                </a:extLst>
              </a:tr>
              <a:tr h="363932">
                <a:tc>
                  <a:txBody>
                    <a:bodyPr/>
                    <a:lstStyle/>
                    <a:p>
                      <a:pPr algn="ctr"/>
                      <a:r>
                        <a:rPr lang="hr-HR" sz="2000" b="1" noProof="0" dirty="0" smtClean="0">
                          <a:latin typeface="Arial" panose="020B0604020202020204" pitchFamily="34" charset="0"/>
                          <a:cs typeface="Arial" panose="020B0604020202020204" pitchFamily="34" charset="0"/>
                        </a:rPr>
                        <a:t>Vanjski čimbenici</a:t>
                      </a:r>
                      <a:endParaRPr lang="hr-HR" sz="2000" b="1" noProof="0" dirty="0">
                        <a:latin typeface="Arial" panose="020B0604020202020204" pitchFamily="34" charset="0"/>
                        <a:cs typeface="Arial" panose="020B0604020202020204" pitchFamily="34" charset="0"/>
                      </a:endParaRPr>
                    </a:p>
                  </a:txBody>
                  <a:tcPr>
                    <a:solidFill>
                      <a:schemeClr val="bg1"/>
                    </a:solidFill>
                  </a:tcPr>
                </a:tc>
                <a:tc>
                  <a:txBody>
                    <a:bodyPr/>
                    <a:lstStyle/>
                    <a:p>
                      <a:pPr algn="ctr"/>
                      <a:r>
                        <a:rPr lang="hr-HR" sz="2000" b="1" noProof="0" dirty="0" smtClean="0">
                          <a:solidFill>
                            <a:srgbClr val="FFC000"/>
                          </a:solidFill>
                          <a:latin typeface="Arial" panose="020B0604020202020204" pitchFamily="34" charset="0"/>
                          <a:cs typeface="Arial" panose="020B0604020202020204" pitchFamily="34" charset="0"/>
                        </a:rPr>
                        <a:t>Prilike</a:t>
                      </a:r>
                      <a:endParaRPr lang="hr-HR" sz="2000" b="1" noProof="0" dirty="0">
                        <a:solidFill>
                          <a:srgbClr val="FFC000"/>
                        </a:solidFill>
                        <a:latin typeface="Arial" panose="020B0604020202020204" pitchFamily="34" charset="0"/>
                        <a:cs typeface="Arial" panose="020B0604020202020204" pitchFamily="34" charset="0"/>
                      </a:endParaRPr>
                    </a:p>
                  </a:txBody>
                  <a:tcPr>
                    <a:solidFill>
                      <a:schemeClr val="bg1"/>
                    </a:solidFill>
                  </a:tcPr>
                </a:tc>
                <a:tc>
                  <a:txBody>
                    <a:bodyPr/>
                    <a:lstStyle/>
                    <a:p>
                      <a:pPr algn="ctr"/>
                      <a:r>
                        <a:rPr lang="hr-HR" sz="2000" b="1" noProof="0" dirty="0" smtClean="0">
                          <a:solidFill>
                            <a:srgbClr val="FF0000"/>
                          </a:solidFill>
                          <a:latin typeface="Arial" panose="020B0604020202020204" pitchFamily="34" charset="0"/>
                          <a:cs typeface="Arial" panose="020B0604020202020204" pitchFamily="34" charset="0"/>
                        </a:rPr>
                        <a:t>Prijetnje</a:t>
                      </a:r>
                      <a:endParaRPr lang="hr-HR" sz="2000" b="1" noProof="0" dirty="0">
                        <a:solidFill>
                          <a:srgbClr val="FF0000"/>
                        </a:solidFill>
                        <a:latin typeface="Arial" panose="020B0604020202020204" pitchFamily="34" charset="0"/>
                        <a:cs typeface="Arial" panose="020B0604020202020204" pitchFamily="34" charset="0"/>
                      </a:endParaRPr>
                    </a:p>
                  </a:txBody>
                  <a:tcPr>
                    <a:solidFill>
                      <a:schemeClr val="bg1"/>
                    </a:solidFill>
                  </a:tcPr>
                </a:tc>
                <a:extLst>
                  <a:ext uri="{0D108BD9-81ED-4DB2-BD59-A6C34878D82A}">
                    <a16:rowId xmlns:a16="http://schemas.microsoft.com/office/drawing/2014/main" xmlns="" val="4250403997"/>
                  </a:ext>
                </a:extLst>
              </a:tr>
            </a:tbl>
          </a:graphicData>
        </a:graphic>
      </p:graphicFrame>
      <p:graphicFrame>
        <p:nvGraphicFramePr>
          <p:cNvPr id="6" name="Tabella 5"/>
          <p:cNvGraphicFramePr>
            <a:graphicFrameLocks noGrp="1"/>
          </p:cNvGraphicFramePr>
          <p:nvPr>
            <p:extLst>
              <p:ext uri="{D42A27DB-BD31-4B8C-83A1-F6EECF244321}">
                <p14:modId xmlns:p14="http://schemas.microsoft.com/office/powerpoint/2010/main" val="1735224017"/>
              </p:ext>
            </p:extLst>
          </p:nvPr>
        </p:nvGraphicFramePr>
        <p:xfrm>
          <a:off x="2287340" y="2735022"/>
          <a:ext cx="8878293" cy="3511296"/>
        </p:xfrm>
        <a:graphic>
          <a:graphicData uri="http://schemas.openxmlformats.org/drawingml/2006/table">
            <a:tbl>
              <a:tblPr firstRow="1" bandRow="1">
                <a:tableStyleId>{5C22544A-7EE6-4342-B048-85BDC9FD1C3A}</a:tableStyleId>
              </a:tblPr>
              <a:tblGrid>
                <a:gridCol w="3575241">
                  <a:extLst>
                    <a:ext uri="{9D8B030D-6E8A-4147-A177-3AD203B41FA5}">
                      <a16:colId xmlns:a16="http://schemas.microsoft.com/office/drawing/2014/main" xmlns="" val="4278769835"/>
                    </a:ext>
                  </a:extLst>
                </a:gridCol>
                <a:gridCol w="5303052">
                  <a:extLst>
                    <a:ext uri="{9D8B030D-6E8A-4147-A177-3AD203B41FA5}">
                      <a16:colId xmlns:a16="http://schemas.microsoft.com/office/drawing/2014/main" xmlns="" val="1021515584"/>
                    </a:ext>
                  </a:extLst>
                </a:gridCol>
              </a:tblGrid>
              <a:tr h="656372">
                <a:tc>
                  <a:txBody>
                    <a:bodyPr/>
                    <a:lstStyle/>
                    <a:p>
                      <a:pPr algn="ctr"/>
                      <a:r>
                        <a:rPr lang="hr-HR" sz="2000" noProof="0" dirty="0" smtClean="0">
                          <a:latin typeface="Arial" panose="020B0604020202020204" pitchFamily="34" charset="0"/>
                          <a:cs typeface="Arial" panose="020B0604020202020204" pitchFamily="34" charset="0"/>
                        </a:rPr>
                        <a:t>SWOT analiza u digitalnom  poduzetništvu</a:t>
                      </a:r>
                      <a:endParaRPr lang="hr-HR" sz="2000" noProof="0" dirty="0">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1"/>
                    </a:solidFill>
                  </a:tcPr>
                </a:tc>
                <a:tc>
                  <a:txBody>
                    <a:bodyPr/>
                    <a:lstStyle/>
                    <a:p>
                      <a:endParaRPr lang="hr-HR" noProof="0" dirty="0">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4472C4"/>
                    </a:solidFill>
                  </a:tcPr>
                </a:tc>
                <a:extLst>
                  <a:ext uri="{0D108BD9-81ED-4DB2-BD59-A6C34878D82A}">
                    <a16:rowId xmlns:a16="http://schemas.microsoft.com/office/drawing/2014/main" xmlns="" val="1137142794"/>
                  </a:ext>
                </a:extLst>
              </a:tr>
              <a:tr h="65637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hr-HR" sz="2000" b="1" noProof="0" dirty="0" smtClean="0">
                          <a:solidFill>
                            <a:schemeClr val="accent6"/>
                          </a:solidFill>
                          <a:latin typeface="Arial" panose="020B0604020202020204" pitchFamily="34" charset="0"/>
                          <a:cs typeface="Arial" panose="020B0604020202020204" pitchFamily="34" charset="0"/>
                        </a:rPr>
                        <a:t>Snage</a:t>
                      </a:r>
                    </a:p>
                    <a:p>
                      <a:pPr marL="0" marR="0" indent="0" algn="ctr" defTabSz="914400" rtl="0" eaLnBrk="1" fontAlgn="auto" latinLnBrk="0" hangingPunct="1">
                        <a:lnSpc>
                          <a:spcPct val="100000"/>
                        </a:lnSpc>
                        <a:spcBef>
                          <a:spcPts val="0"/>
                        </a:spcBef>
                        <a:spcAft>
                          <a:spcPts val="0"/>
                        </a:spcAft>
                        <a:buClrTx/>
                        <a:buSzTx/>
                        <a:buFontTx/>
                        <a:buNone/>
                        <a:tabLst/>
                        <a:defRPr/>
                      </a:pPr>
                      <a:endParaRPr lang="hr-HR" sz="2000" b="1" noProof="0" dirty="0">
                        <a:solidFill>
                          <a:schemeClr val="accent6"/>
                        </a:solidFill>
                        <a:latin typeface="Arial" panose="020B0604020202020204" pitchFamily="34" charset="0"/>
                        <a:cs typeface="Arial" panose="020B0604020202020204" pitchFamily="34" charset="0"/>
                      </a:endParaRPr>
                    </a:p>
                  </a:txBody>
                  <a:tcPr>
                    <a:lnT w="38100" cmpd="sng">
                      <a:noFill/>
                    </a:lnT>
                    <a:solidFill>
                      <a:schemeClr val="bg1"/>
                    </a:solidFill>
                  </a:tcPr>
                </a:tc>
                <a:tc>
                  <a:txBody>
                    <a:bodyPr/>
                    <a:lstStyle/>
                    <a:p>
                      <a:r>
                        <a:rPr lang="hr-HR" sz="1600" noProof="0" dirty="0" smtClean="0">
                          <a:latin typeface="Arial" panose="020B0604020202020204" pitchFamily="34" charset="0"/>
                          <a:cs typeface="Arial" panose="020B0604020202020204" pitchFamily="34" charset="0"/>
                        </a:rPr>
                        <a:t>identitet brenda,</a:t>
                      </a:r>
                      <a:r>
                        <a:rPr lang="hr-HR" sz="1600" baseline="0" noProof="0" dirty="0" smtClean="0">
                          <a:latin typeface="Arial" panose="020B0604020202020204" pitchFamily="34" charset="0"/>
                          <a:cs typeface="Arial" panose="020B0604020202020204" pitchFamily="34" charset="0"/>
                        </a:rPr>
                        <a:t> troškovne prednosti, kontinuirano poboljšanje poslovanja</a:t>
                      </a:r>
                      <a:endParaRPr lang="hr-HR" sz="1600" noProof="0" dirty="0">
                        <a:latin typeface="Arial" panose="020B0604020202020204" pitchFamily="34" charset="0"/>
                        <a:cs typeface="Arial" panose="020B0604020202020204" pitchFamily="34" charset="0"/>
                      </a:endParaRPr>
                    </a:p>
                  </a:txBody>
                  <a:tcPr>
                    <a:lnT w="38100" cmpd="sng">
                      <a:noFill/>
                    </a:lnT>
                    <a:solidFill>
                      <a:schemeClr val="bg1"/>
                    </a:solidFill>
                  </a:tcPr>
                </a:tc>
                <a:extLst>
                  <a:ext uri="{0D108BD9-81ED-4DB2-BD59-A6C34878D82A}">
                    <a16:rowId xmlns:a16="http://schemas.microsoft.com/office/drawing/2014/main" xmlns="" val="2231295938"/>
                  </a:ext>
                </a:extLst>
              </a:tr>
              <a:tr h="65637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hr-HR" sz="2000" b="1" noProof="0" dirty="0" smtClean="0">
                          <a:solidFill>
                            <a:srgbClr val="0070C0"/>
                          </a:solidFill>
                          <a:latin typeface="Arial" panose="020B0604020202020204" pitchFamily="34" charset="0"/>
                          <a:cs typeface="Arial" panose="020B0604020202020204" pitchFamily="34" charset="0"/>
                        </a:rPr>
                        <a:t>Slabosti</a:t>
                      </a:r>
                    </a:p>
                    <a:p>
                      <a:pPr marL="0" marR="0" indent="0" algn="ctr" defTabSz="914400" rtl="0" eaLnBrk="1" fontAlgn="auto" latinLnBrk="0" hangingPunct="1">
                        <a:lnSpc>
                          <a:spcPct val="100000"/>
                        </a:lnSpc>
                        <a:spcBef>
                          <a:spcPts val="0"/>
                        </a:spcBef>
                        <a:spcAft>
                          <a:spcPts val="0"/>
                        </a:spcAft>
                        <a:buClrTx/>
                        <a:buSzTx/>
                        <a:buFontTx/>
                        <a:buNone/>
                        <a:tabLst/>
                        <a:defRPr/>
                      </a:pPr>
                      <a:endParaRPr lang="hr-HR" sz="2000" b="1" noProof="0" dirty="0">
                        <a:solidFill>
                          <a:srgbClr val="0070C0"/>
                        </a:solidFill>
                        <a:latin typeface="Arial" panose="020B0604020202020204" pitchFamily="34" charset="0"/>
                        <a:cs typeface="Arial" panose="020B0604020202020204" pitchFamily="34" charset="0"/>
                      </a:endParaRPr>
                    </a:p>
                  </a:txBody>
                  <a:tcPr>
                    <a:solidFill>
                      <a:schemeClr val="bg1"/>
                    </a:solidFill>
                  </a:tcPr>
                </a:tc>
                <a:tc>
                  <a:txBody>
                    <a:bodyPr/>
                    <a:lstStyle/>
                    <a:p>
                      <a:r>
                        <a:rPr lang="hr-HR" sz="1600" noProof="0" dirty="0" smtClean="0">
                          <a:latin typeface="Arial" panose="020B0604020202020204" pitchFamily="34" charset="0"/>
                          <a:cs typeface="Arial" panose="020B0604020202020204" pitchFamily="34" charset="0"/>
                        </a:rPr>
                        <a:t>niske profitne marže, sezonalnost</a:t>
                      </a:r>
                      <a:endParaRPr lang="hr-HR" sz="1600" noProof="0" dirty="0">
                        <a:latin typeface="Arial" panose="020B0604020202020204" pitchFamily="34" charset="0"/>
                        <a:cs typeface="Arial" panose="020B0604020202020204" pitchFamily="34" charset="0"/>
                      </a:endParaRPr>
                    </a:p>
                  </a:txBody>
                  <a:tcPr>
                    <a:solidFill>
                      <a:schemeClr val="bg1"/>
                    </a:solidFill>
                  </a:tcPr>
                </a:tc>
                <a:extLst>
                  <a:ext uri="{0D108BD9-81ED-4DB2-BD59-A6C34878D82A}">
                    <a16:rowId xmlns:a16="http://schemas.microsoft.com/office/drawing/2014/main" xmlns="" val="274620667"/>
                  </a:ext>
                </a:extLst>
              </a:tr>
              <a:tr h="57983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hr-HR" sz="2000" b="1" noProof="0" dirty="0" smtClean="0">
                          <a:solidFill>
                            <a:srgbClr val="FFC000"/>
                          </a:solidFill>
                          <a:latin typeface="Arial" panose="020B0604020202020204" pitchFamily="34" charset="0"/>
                          <a:cs typeface="Arial" panose="020B0604020202020204" pitchFamily="34" charset="0"/>
                        </a:rPr>
                        <a:t>Prilike</a:t>
                      </a:r>
                      <a:endParaRPr lang="hr-HR" sz="2000" b="1" noProof="0" dirty="0">
                        <a:solidFill>
                          <a:srgbClr val="FFC000"/>
                        </a:solidFill>
                        <a:latin typeface="Arial" panose="020B0604020202020204" pitchFamily="34" charset="0"/>
                        <a:cs typeface="Arial" panose="020B0604020202020204" pitchFamily="34" charset="0"/>
                      </a:endParaRPr>
                    </a:p>
                  </a:txBody>
                  <a:tcPr>
                    <a:solidFill>
                      <a:schemeClr val="bg1"/>
                    </a:solidFill>
                  </a:tcPr>
                </a:tc>
                <a:tc>
                  <a:txBody>
                    <a:bodyPr/>
                    <a:lstStyle/>
                    <a:p>
                      <a:r>
                        <a:rPr lang="hr-HR" sz="1600" noProof="0" dirty="0" smtClean="0">
                          <a:latin typeface="Arial" panose="020B0604020202020204" pitchFamily="34" charset="0"/>
                          <a:cs typeface="Arial" panose="020B0604020202020204" pitchFamily="34" charset="0"/>
                        </a:rPr>
                        <a:t>diversifikacija, širenje lokalnih poduzeća</a:t>
                      </a:r>
                      <a:r>
                        <a:rPr lang="hr-HR" sz="1600" baseline="0" noProof="0" dirty="0" smtClean="0">
                          <a:latin typeface="Arial" panose="020B0604020202020204" pitchFamily="34" charset="0"/>
                          <a:cs typeface="Arial" panose="020B0604020202020204" pitchFamily="34" charset="0"/>
                        </a:rPr>
                        <a:t>, strateška suradnja s povezanim industrijama </a:t>
                      </a:r>
                      <a:endParaRPr lang="hr-HR" sz="1600" noProof="0" dirty="0">
                        <a:latin typeface="Arial" panose="020B0604020202020204" pitchFamily="34" charset="0"/>
                        <a:cs typeface="Arial" panose="020B0604020202020204" pitchFamily="34" charset="0"/>
                      </a:endParaRPr>
                    </a:p>
                  </a:txBody>
                  <a:tcPr>
                    <a:solidFill>
                      <a:schemeClr val="bg1"/>
                    </a:solidFill>
                  </a:tcPr>
                </a:tc>
                <a:extLst>
                  <a:ext uri="{0D108BD9-81ED-4DB2-BD59-A6C34878D82A}">
                    <a16:rowId xmlns:a16="http://schemas.microsoft.com/office/drawing/2014/main" xmlns="" val="2970945990"/>
                  </a:ext>
                </a:extLst>
              </a:tr>
              <a:tr h="8283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hr-HR" sz="2000" b="1" noProof="0" dirty="0" smtClean="0">
                          <a:solidFill>
                            <a:srgbClr val="FF0000"/>
                          </a:solidFill>
                          <a:latin typeface="Arial" panose="020B0604020202020204" pitchFamily="34" charset="0"/>
                          <a:cs typeface="Arial" panose="020B0604020202020204" pitchFamily="34" charset="0"/>
                        </a:rPr>
                        <a:t>Prijetnje</a:t>
                      </a:r>
                      <a:endParaRPr lang="hr-HR" sz="2000" b="1" noProof="0" dirty="0">
                        <a:solidFill>
                          <a:srgbClr val="FF0000"/>
                        </a:solidFill>
                        <a:latin typeface="Arial" panose="020B0604020202020204" pitchFamily="34" charset="0"/>
                        <a:cs typeface="Arial" panose="020B0604020202020204" pitchFamily="34" charset="0"/>
                      </a:endParaRPr>
                    </a:p>
                  </a:txBody>
                  <a:tcPr>
                    <a:solidFill>
                      <a:schemeClr val="bg1"/>
                    </a:solidFill>
                  </a:tcPr>
                </a:tc>
                <a:tc>
                  <a:txBody>
                    <a:bodyPr/>
                    <a:lstStyle/>
                    <a:p>
                      <a:r>
                        <a:rPr lang="hr-HR" sz="1600" noProof="0" dirty="0" smtClean="0">
                          <a:latin typeface="Arial" panose="020B0604020202020204" pitchFamily="34" charset="0"/>
                          <a:cs typeface="Arial" panose="020B0604020202020204" pitchFamily="34" charset="0"/>
                        </a:rPr>
                        <a:t>gubitak profita zbog niskih profitnih marži, prepreke u područj</a:t>
                      </a:r>
                      <a:r>
                        <a:rPr lang="hr-HR" sz="1600" baseline="0" noProof="0" dirty="0" smtClean="0">
                          <a:latin typeface="Arial" panose="020B0604020202020204" pitchFamily="34" charset="0"/>
                          <a:cs typeface="Arial" panose="020B0604020202020204" pitchFamily="34" charset="0"/>
                        </a:rPr>
                        <a:t>u e-trgovine, pitanja kibernetičke sigurnosti</a:t>
                      </a:r>
                    </a:p>
                  </a:txBody>
                  <a:tcPr>
                    <a:solidFill>
                      <a:schemeClr val="bg1"/>
                    </a:solidFill>
                  </a:tcPr>
                </a:tc>
                <a:extLst>
                  <a:ext uri="{0D108BD9-81ED-4DB2-BD59-A6C34878D82A}">
                    <a16:rowId xmlns:a16="http://schemas.microsoft.com/office/drawing/2014/main" xmlns="" val="139053849"/>
                  </a:ext>
                </a:extLst>
              </a:tr>
            </a:tbl>
          </a:graphicData>
        </a:graphic>
      </p:graphicFrame>
    </p:spTree>
    <p:extLst>
      <p:ext uri="{BB962C8B-B14F-4D97-AF65-F5344CB8AC3E}">
        <p14:creationId xmlns:p14="http://schemas.microsoft.com/office/powerpoint/2010/main" val="751341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ttangolo 1">
            <a:extLst>
              <a:ext uri="{FF2B5EF4-FFF2-40B4-BE49-F238E27FC236}">
                <a16:creationId xmlns:a16="http://schemas.microsoft.com/office/drawing/2014/main" xmlns="" id="{50937956-F9E8-4796-8E1E-2932BB6CF382}"/>
              </a:ext>
            </a:extLst>
          </p:cNvPr>
          <p:cNvSpPr/>
          <p:nvPr/>
        </p:nvSpPr>
        <p:spPr>
          <a:xfrm>
            <a:off x="2741068" y="1850100"/>
            <a:ext cx="9198853" cy="1384995"/>
          </a:xfrm>
          <a:prstGeom prst="rect">
            <a:avLst/>
          </a:prstGeom>
        </p:spPr>
        <p:txBody>
          <a:bodyPr wrap="square">
            <a:spAutoFit/>
          </a:bodyPr>
          <a:lstStyle/>
          <a:p>
            <a:pPr>
              <a:defRPr/>
            </a:pPr>
            <a:endParaRPr lang="en-GB" altLang="es-ES" sz="2800" dirty="0">
              <a:latin typeface="Arial Rounded MT Bold" panose="020F0704030504030204" pitchFamily="34" charset="0"/>
            </a:endParaRPr>
          </a:p>
          <a:p>
            <a:pPr>
              <a:defRPr/>
            </a:pPr>
            <a:endParaRPr lang="en-GB" altLang="es-ES" sz="2800" dirty="0">
              <a:latin typeface="Arial Rounded MT Bold" panose="020F0704030504030204" pitchFamily="34" charset="0"/>
            </a:endParaRPr>
          </a:p>
          <a:p>
            <a:pPr>
              <a:defRPr/>
            </a:pPr>
            <a:endParaRPr lang="en-GB" altLang="es-ES" sz="2800" dirty="0">
              <a:latin typeface="Arial Rounded MT Bold" panose="020F0704030504030204" pitchFamily="34" charset="0"/>
            </a:endParaRPr>
          </a:p>
        </p:txBody>
      </p:sp>
      <p:sp>
        <p:nvSpPr>
          <p:cNvPr id="6" name="Rettangolo 5"/>
          <p:cNvSpPr/>
          <p:nvPr/>
        </p:nvSpPr>
        <p:spPr>
          <a:xfrm>
            <a:off x="2158299" y="1109468"/>
            <a:ext cx="10033701" cy="4832092"/>
          </a:xfrm>
          <a:prstGeom prst="rect">
            <a:avLst/>
          </a:prstGeom>
        </p:spPr>
        <p:txBody>
          <a:bodyPr wrap="square">
            <a:spAutoFit/>
          </a:bodyPr>
          <a:lstStyle/>
          <a:p>
            <a:r>
              <a:rPr lang="hr-HR" sz="2000" dirty="0" smtClean="0">
                <a:latin typeface="Arial" panose="020B0604020202020204" pitchFamily="34" charset="0"/>
                <a:cs typeface="Arial" panose="020B0604020202020204" pitchFamily="34" charset="0"/>
              </a:rPr>
              <a:t>Četiri elementa SWOT analize (snage, slabosti, prilike i prijetnje) dolaze iz jednog lanca vrijednosti svojstvenih društvu i mogu se grupirati u dvije kategorije:</a:t>
            </a:r>
          </a:p>
          <a:p>
            <a:endParaRPr lang="hr-HR" sz="2400" dirty="0" smtClean="0">
              <a:latin typeface="Arial" panose="020B0604020202020204" pitchFamily="34" charset="0"/>
              <a:cs typeface="Arial" panose="020B0604020202020204" pitchFamily="34" charset="0"/>
            </a:endParaRPr>
          </a:p>
          <a:p>
            <a:pPr marL="342900" indent="-342900">
              <a:buFont typeface="+mj-lt"/>
              <a:buAutoNum type="arabicPeriod"/>
            </a:pPr>
            <a:r>
              <a:rPr lang="hr-HR" sz="2000" dirty="0" smtClean="0">
                <a:latin typeface="Arial" panose="020B0604020202020204" pitchFamily="34" charset="0"/>
                <a:cs typeface="Arial" panose="020B0604020202020204" pitchFamily="34" charset="0"/>
              </a:rPr>
              <a:t>Unutarnji čimbenici: unutarnje snage i slabosti organizacije</a:t>
            </a:r>
          </a:p>
          <a:p>
            <a:pPr marL="342900" indent="-342900">
              <a:buFont typeface="+mj-lt"/>
              <a:buAutoNum type="arabicPeriod"/>
            </a:pPr>
            <a:r>
              <a:rPr lang="hr-HR" sz="2000" dirty="0" smtClean="0">
                <a:latin typeface="Arial" panose="020B0604020202020204" pitchFamily="34" charset="0"/>
                <a:cs typeface="Arial" panose="020B0604020202020204" pitchFamily="34" charset="0"/>
              </a:rPr>
              <a:t>Vanjski čimbenici: prilike i prijetnje izvan organizacije</a:t>
            </a:r>
          </a:p>
          <a:p>
            <a:endParaRPr lang="hr-HR" sz="2400" dirty="0" smtClean="0">
              <a:latin typeface="Arial" panose="020B0604020202020204" pitchFamily="34" charset="0"/>
              <a:cs typeface="Arial" panose="020B0604020202020204" pitchFamily="34" charset="0"/>
            </a:endParaRPr>
          </a:p>
          <a:p>
            <a:r>
              <a:rPr lang="hr-HR" sz="2000" dirty="0" smtClean="0">
                <a:latin typeface="Arial" panose="020B0604020202020204" pitchFamily="34" charset="0"/>
                <a:cs typeface="Arial" panose="020B0604020202020204" pitchFamily="34" charset="0"/>
              </a:rPr>
              <a:t>Unutarnji čimbenici mogu se smatrati snagama ili slabostima, ovisno o njihovom utjecaju na organizaciju ciljeva. Ono što je snaga za jedan cilj može biti slabost za drugi cilj.</a:t>
            </a:r>
          </a:p>
          <a:p>
            <a:endParaRPr lang="hr-HR" sz="2400" dirty="0" smtClean="0">
              <a:latin typeface="Arial" panose="020B0604020202020204" pitchFamily="34" charset="0"/>
              <a:cs typeface="Arial" panose="020B0604020202020204" pitchFamily="34" charset="0"/>
            </a:endParaRPr>
          </a:p>
          <a:p>
            <a:r>
              <a:rPr lang="hr-HR" sz="2000" dirty="0" smtClean="0">
                <a:latin typeface="Arial" panose="020B0604020202020204" pitchFamily="34" charset="0"/>
                <a:cs typeface="Arial" panose="020B0604020202020204" pitchFamily="34" charset="0"/>
              </a:rPr>
              <a:t>Vanjski čimbenici mogu uključivati makroekonomska pitanja, tehnološke promjene, zakonodavstvo i društveno-kulturne promjene, kao i promjene na tržištu i konkurentski položaj.</a:t>
            </a:r>
          </a:p>
          <a:p>
            <a:pPr algn="just"/>
            <a:endParaRPr lang="en-GB" dirty="0" smtClean="0">
              <a:latin typeface="Arial Rounded MT Bold" panose="020F0704030504030204" pitchFamily="34" charset="0"/>
            </a:endParaRPr>
          </a:p>
          <a:p>
            <a:pPr algn="just"/>
            <a:endParaRPr lang="en-GB" dirty="0">
              <a:latin typeface="Arial Rounded MT Bold" panose="020F0704030504030204" pitchFamily="34" charset="0"/>
            </a:endParaRPr>
          </a:p>
        </p:txBody>
      </p:sp>
      <p:sp>
        <p:nvSpPr>
          <p:cNvPr id="10" name="Rettangolo 9"/>
          <p:cNvSpPr/>
          <p:nvPr/>
        </p:nvSpPr>
        <p:spPr>
          <a:xfrm>
            <a:off x="2158299" y="172258"/>
            <a:ext cx="8268590" cy="523220"/>
          </a:xfrm>
          <a:prstGeom prst="rect">
            <a:avLst/>
          </a:prstGeom>
        </p:spPr>
        <p:txBody>
          <a:bodyPr wrap="square">
            <a:spAutoFit/>
          </a:bodyPr>
          <a:lstStyle/>
          <a:p>
            <a:r>
              <a:rPr lang="hr-HR" sz="2800" b="1" dirty="0" smtClean="0">
                <a:latin typeface="Arial" panose="020B0604020202020204" pitchFamily="34" charset="0"/>
                <a:cs typeface="Arial" panose="020B0604020202020204" pitchFamily="34" charset="0"/>
              </a:rPr>
              <a:t>1.1. Digitalno poslovno planiranje i upravljanje</a:t>
            </a:r>
            <a:endParaRPr lang="hr-HR" sz="2800" b="1" dirty="0">
              <a:latin typeface="Arial" panose="020B0604020202020204" pitchFamily="34" charset="0"/>
              <a:cs typeface="Arial" panose="020B0604020202020204" pitchFamily="34" charset="0"/>
            </a:endParaRPr>
          </a:p>
        </p:txBody>
      </p:sp>
      <p:pic>
        <p:nvPicPr>
          <p:cNvPr id="11"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27140" y="1"/>
            <a:ext cx="1464860" cy="1109466"/>
          </a:xfrm>
          <a:prstGeom prst="rect">
            <a:avLst/>
          </a:prstGeom>
        </p:spPr>
      </p:pic>
    </p:spTree>
    <p:extLst>
      <p:ext uri="{BB962C8B-B14F-4D97-AF65-F5344CB8AC3E}">
        <p14:creationId xmlns:p14="http://schemas.microsoft.com/office/powerpoint/2010/main" val="1360639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Sottotitolo 2"/>
          <p:cNvSpPr>
            <a:spLocks noGrp="1"/>
          </p:cNvSpPr>
          <p:nvPr>
            <p:ph type="subTitle" idx="1"/>
          </p:nvPr>
        </p:nvSpPr>
        <p:spPr>
          <a:xfrm>
            <a:off x="2214972" y="1467060"/>
            <a:ext cx="9908317" cy="4745295"/>
          </a:xfrm>
        </p:spPr>
        <p:txBody>
          <a:bodyPr>
            <a:noAutofit/>
          </a:bodyPr>
          <a:lstStyle/>
          <a:p>
            <a:pPr algn="just">
              <a:lnSpc>
                <a:spcPct val="100000"/>
              </a:lnSpc>
            </a:pPr>
            <a:r>
              <a:rPr lang="hr-HR" sz="2800" dirty="0" smtClean="0">
                <a:latin typeface="Arial" panose="020B0604020202020204" pitchFamily="34" charset="0"/>
                <a:cs typeface="Arial" panose="020B0604020202020204" pitchFamily="34" charset="0"/>
              </a:rPr>
              <a:t>SWOT analize koriste se kao </a:t>
            </a:r>
            <a:r>
              <a:rPr lang="hr-HR" sz="2800" i="1" dirty="0" smtClean="0">
                <a:latin typeface="Arial" panose="020B0604020202020204" pitchFamily="34" charset="0"/>
                <a:cs typeface="Arial" panose="020B0604020202020204" pitchFamily="34" charset="0"/>
              </a:rPr>
              <a:t>input</a:t>
            </a:r>
            <a:r>
              <a:rPr lang="hr-HR" sz="2800" dirty="0" smtClean="0">
                <a:latin typeface="Arial" panose="020B0604020202020204" pitchFamily="34" charset="0"/>
                <a:cs typeface="Arial" panose="020B0604020202020204" pitchFamily="34" charset="0"/>
              </a:rPr>
              <a:t> za izradu mogućih kreativnih strategija, koristeći sljedeća pitanja:</a:t>
            </a:r>
          </a:p>
          <a:p>
            <a:pPr algn="just">
              <a:lnSpc>
                <a:spcPct val="100000"/>
              </a:lnSpc>
            </a:pPr>
            <a:endParaRPr lang="hr-HR" dirty="0" smtClean="0">
              <a:latin typeface="Arial" panose="020B0604020202020204" pitchFamily="34" charset="0"/>
              <a:cs typeface="Arial" panose="020B0604020202020204" pitchFamily="34" charset="0"/>
            </a:endParaRPr>
          </a:p>
          <a:p>
            <a:pPr marL="457200" indent="-457200" algn="just">
              <a:lnSpc>
                <a:spcPct val="100000"/>
              </a:lnSpc>
              <a:buFont typeface="+mj-lt"/>
              <a:buAutoNum type="arabicPeriod"/>
            </a:pPr>
            <a:r>
              <a:rPr lang="hr-HR" sz="2800" dirty="0" smtClean="0">
                <a:latin typeface="Arial" panose="020B0604020202020204" pitchFamily="34" charset="0"/>
                <a:cs typeface="Arial" panose="020B0604020202020204" pitchFamily="34" charset="0"/>
              </a:rPr>
              <a:t>Kako koristiti i iskoristiti svaku snagu?</a:t>
            </a:r>
          </a:p>
          <a:p>
            <a:pPr marL="457200" indent="-457200" algn="just">
              <a:lnSpc>
                <a:spcPct val="100000"/>
              </a:lnSpc>
              <a:buFont typeface="+mj-lt"/>
              <a:buAutoNum type="arabicPeriod"/>
            </a:pPr>
            <a:r>
              <a:rPr lang="hr-HR" sz="2800" dirty="0" smtClean="0">
                <a:latin typeface="Arial" panose="020B0604020202020204" pitchFamily="34" charset="0"/>
                <a:cs typeface="Arial" panose="020B0604020202020204" pitchFamily="34" charset="0"/>
              </a:rPr>
              <a:t>Kako poboljšati slabosti?</a:t>
            </a:r>
          </a:p>
          <a:p>
            <a:pPr marL="457200" indent="-457200" algn="just">
              <a:lnSpc>
                <a:spcPct val="100000"/>
              </a:lnSpc>
              <a:buFont typeface="+mj-lt"/>
              <a:buAutoNum type="arabicPeriod"/>
            </a:pPr>
            <a:r>
              <a:rPr lang="hr-HR" sz="2800" dirty="0" smtClean="0">
                <a:latin typeface="Arial" panose="020B0604020202020204" pitchFamily="34" charset="0"/>
                <a:cs typeface="Arial" panose="020B0604020202020204" pitchFamily="34" charset="0"/>
              </a:rPr>
              <a:t>Kako iskoristiti svaku priliku?</a:t>
            </a:r>
          </a:p>
          <a:p>
            <a:pPr marL="457200" indent="-457200" algn="just">
              <a:lnSpc>
                <a:spcPct val="100000"/>
              </a:lnSpc>
              <a:buFont typeface="+mj-lt"/>
              <a:buAutoNum type="arabicPeriod"/>
            </a:pPr>
            <a:r>
              <a:rPr lang="hr-HR" sz="2800" dirty="0" smtClean="0">
                <a:latin typeface="Arial" panose="020B0604020202020204" pitchFamily="34" charset="0"/>
                <a:cs typeface="Arial" panose="020B0604020202020204" pitchFamily="34" charset="0"/>
              </a:rPr>
              <a:t>Kako smanjiti svaku prijetnju?</a:t>
            </a:r>
            <a:endParaRPr lang="hr-HR" sz="2800" dirty="0">
              <a:latin typeface="Arial" panose="020B0604020202020204" pitchFamily="34" charset="0"/>
              <a:cs typeface="Arial" panose="020B0604020202020204" pitchFamily="34" charset="0"/>
            </a:endParaRPr>
          </a:p>
        </p:txBody>
      </p:sp>
      <p:sp>
        <p:nvSpPr>
          <p:cNvPr id="10" name="Rettangolo 9"/>
          <p:cNvSpPr/>
          <p:nvPr/>
        </p:nvSpPr>
        <p:spPr>
          <a:xfrm>
            <a:off x="2214972" y="345715"/>
            <a:ext cx="8268590" cy="523220"/>
          </a:xfrm>
          <a:prstGeom prst="rect">
            <a:avLst/>
          </a:prstGeom>
        </p:spPr>
        <p:txBody>
          <a:bodyPr wrap="square">
            <a:spAutoFit/>
          </a:bodyPr>
          <a:lstStyle/>
          <a:p>
            <a:r>
              <a:rPr lang="hr-HR" sz="2800" b="1" dirty="0" smtClean="0">
                <a:latin typeface="Arial" panose="020B0604020202020204" pitchFamily="34" charset="0"/>
                <a:cs typeface="Arial" panose="020B0604020202020204" pitchFamily="34" charset="0"/>
              </a:rPr>
              <a:t>1.1. Digitalno poslovno planiranje i upravljanje</a:t>
            </a:r>
            <a:endParaRPr lang="hr-HR" sz="2800" b="1" dirty="0">
              <a:latin typeface="Arial" panose="020B0604020202020204" pitchFamily="34" charset="0"/>
              <a:cs typeface="Arial" panose="020B0604020202020204" pitchFamily="34" charset="0"/>
            </a:endParaRPr>
          </a:p>
        </p:txBody>
      </p:sp>
      <p:pic>
        <p:nvPicPr>
          <p:cNvPr id="11"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26889" y="0"/>
            <a:ext cx="1765111" cy="1214651"/>
          </a:xfrm>
          <a:prstGeom prst="rect">
            <a:avLst/>
          </a:prstGeom>
        </p:spPr>
      </p:pic>
    </p:spTree>
    <p:extLst>
      <p:ext uri="{BB962C8B-B14F-4D97-AF65-F5344CB8AC3E}">
        <p14:creationId xmlns:p14="http://schemas.microsoft.com/office/powerpoint/2010/main" val="1755420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Sottotitolo 2"/>
          <p:cNvSpPr>
            <a:spLocks noGrp="1"/>
          </p:cNvSpPr>
          <p:nvPr>
            <p:ph type="subTitle" idx="1"/>
          </p:nvPr>
        </p:nvSpPr>
        <p:spPr>
          <a:xfrm>
            <a:off x="2158299" y="1261840"/>
            <a:ext cx="10033701" cy="4660652"/>
          </a:xfrm>
        </p:spPr>
        <p:txBody>
          <a:bodyPr>
            <a:noAutofit/>
          </a:bodyPr>
          <a:lstStyle/>
          <a:p>
            <a:pPr algn="just">
              <a:lnSpc>
                <a:spcPct val="100000"/>
              </a:lnSpc>
            </a:pPr>
            <a:r>
              <a:rPr lang="hr-HR" dirty="0" smtClean="0">
                <a:latin typeface="Arial" panose="020B0604020202020204" pitchFamily="34" charset="0"/>
                <a:cs typeface="Arial" panose="020B0604020202020204" pitchFamily="34" charset="0"/>
              </a:rPr>
              <a:t>Korist SWOT analize je značajna: može se koristiti u bilo kojem procesu donošenja odluka u kojem je definiran željeni konačni cilj. Također, može se koristiti u pretkriznom razdoblju i kao preventivno planiranje u upravljanju krizama.</a:t>
            </a:r>
          </a:p>
          <a:p>
            <a:pPr algn="just">
              <a:lnSpc>
                <a:spcPct val="100000"/>
              </a:lnSpc>
            </a:pPr>
            <a:endParaRPr lang="hr-HR" dirty="0" smtClean="0">
              <a:latin typeface="Arial" panose="020B0604020202020204" pitchFamily="34" charset="0"/>
              <a:cs typeface="Arial" panose="020B0604020202020204" pitchFamily="34" charset="0"/>
            </a:endParaRPr>
          </a:p>
          <a:p>
            <a:pPr algn="just">
              <a:lnSpc>
                <a:spcPct val="100000"/>
              </a:lnSpc>
            </a:pPr>
            <a:r>
              <a:rPr lang="hr-HR" dirty="0" smtClean="0">
                <a:latin typeface="Arial" panose="020B0604020202020204" pitchFamily="34" charset="0"/>
                <a:cs typeface="Arial" panose="020B0604020202020204" pitchFamily="34" charset="0"/>
              </a:rPr>
              <a:t>SWOT analiza ključna je za definiranje sljedećih koraka u procesu planiranja za postizanje ciljeva.</a:t>
            </a:r>
          </a:p>
          <a:p>
            <a:pPr algn="just">
              <a:lnSpc>
                <a:spcPct val="100000"/>
              </a:lnSpc>
            </a:pPr>
            <a:endParaRPr lang="hr-HR" dirty="0" smtClean="0">
              <a:latin typeface="Arial" panose="020B0604020202020204" pitchFamily="34" charset="0"/>
              <a:cs typeface="Arial" panose="020B0604020202020204" pitchFamily="34" charset="0"/>
            </a:endParaRPr>
          </a:p>
          <a:p>
            <a:pPr algn="just">
              <a:lnSpc>
                <a:spcPct val="100000"/>
              </a:lnSpc>
            </a:pPr>
            <a:r>
              <a:rPr lang="hr-HR" dirty="0" smtClean="0">
                <a:latin typeface="Arial" panose="020B0604020202020204" pitchFamily="34" charset="0"/>
                <a:cs typeface="Arial" panose="020B0604020202020204" pitchFamily="34" charset="0"/>
              </a:rPr>
              <a:t>SWOT analiza često se koristi na sveučilištima za utvrđivanje snaga i slabosti, prilika, prijetnji i područja mogućeg razvoja.</a:t>
            </a:r>
            <a:endParaRPr lang="hr-HR" dirty="0">
              <a:latin typeface="Arial" panose="020B0604020202020204" pitchFamily="34" charset="0"/>
              <a:cs typeface="Arial" panose="020B0604020202020204" pitchFamily="34" charset="0"/>
            </a:endParaRPr>
          </a:p>
        </p:txBody>
      </p:sp>
      <p:sp>
        <p:nvSpPr>
          <p:cNvPr id="10" name="Rettangolo 9"/>
          <p:cNvSpPr/>
          <p:nvPr/>
        </p:nvSpPr>
        <p:spPr>
          <a:xfrm>
            <a:off x="2158299" y="235714"/>
            <a:ext cx="8268590" cy="523220"/>
          </a:xfrm>
          <a:prstGeom prst="rect">
            <a:avLst/>
          </a:prstGeom>
        </p:spPr>
        <p:txBody>
          <a:bodyPr wrap="square">
            <a:spAutoFit/>
          </a:bodyPr>
          <a:lstStyle/>
          <a:p>
            <a:r>
              <a:rPr lang="hr-HR" sz="2800" b="1" dirty="0" smtClean="0">
                <a:latin typeface="Arial" panose="020B0604020202020204" pitchFamily="34" charset="0"/>
                <a:cs typeface="Arial" panose="020B0604020202020204" pitchFamily="34" charset="0"/>
              </a:rPr>
              <a:t>1.1. Digitalno poslovno planiranje i upravljanje</a:t>
            </a:r>
            <a:endParaRPr lang="hr-HR" sz="2800" b="1" dirty="0">
              <a:latin typeface="Arial" panose="020B0604020202020204" pitchFamily="34" charset="0"/>
              <a:cs typeface="Arial" panose="020B0604020202020204" pitchFamily="34" charset="0"/>
            </a:endParaRPr>
          </a:p>
        </p:txBody>
      </p:sp>
      <p:pic>
        <p:nvPicPr>
          <p:cNvPr id="11"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631606" y="0"/>
            <a:ext cx="1491683" cy="994648"/>
          </a:xfrm>
          <a:prstGeom prst="rect">
            <a:avLst/>
          </a:prstGeom>
        </p:spPr>
      </p:pic>
    </p:spTree>
    <p:extLst>
      <p:ext uri="{BB962C8B-B14F-4D97-AF65-F5344CB8AC3E}">
        <p14:creationId xmlns:p14="http://schemas.microsoft.com/office/powerpoint/2010/main" val="3483428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85865C23-FDA8-490F-8361-E20DBD13A2F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577" y="6246319"/>
            <a:ext cx="2583712" cy="563309"/>
          </a:xfrm>
          <a:prstGeom prst="rect">
            <a:avLst/>
          </a:prstGeom>
        </p:spPr>
      </p:pic>
      <p:pic>
        <p:nvPicPr>
          <p:cNvPr id="5" name="Picture 9">
            <a:extLst>
              <a:ext uri="{FF2B5EF4-FFF2-40B4-BE49-F238E27FC236}">
                <a16:creationId xmlns:a16="http://schemas.microsoft.com/office/drawing/2014/main" xmlns="" id="{976701B4-6DF0-4CEE-A08F-7C887CCE01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4972" y="6246320"/>
            <a:ext cx="7324605" cy="563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xmlns="" id="{B5DCD84E-B419-43F8-A6CF-656752529A76}"/>
              </a:ext>
            </a:extLst>
          </p:cNvPr>
          <p:cNvSpPr/>
          <p:nvPr/>
        </p:nvSpPr>
        <p:spPr>
          <a:xfrm>
            <a:off x="581990" y="0"/>
            <a:ext cx="778576" cy="68580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xmlns="" id="{BEC82A64-2E26-47B1-841D-160325C619E0}"/>
              </a:ext>
            </a:extLst>
          </p:cNvPr>
          <p:cNvSpPr/>
          <p:nvPr/>
        </p:nvSpPr>
        <p:spPr>
          <a:xfrm>
            <a:off x="-32987" y="0"/>
            <a:ext cx="778576" cy="6858000"/>
          </a:xfrm>
          <a:prstGeom prst="rect">
            <a:avLst/>
          </a:prstGeom>
          <a:solidFill>
            <a:srgbClr val="DE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xmlns="" id="{5F256B2B-1435-461D-8F62-75B1C92F1923}"/>
              </a:ext>
            </a:extLst>
          </p:cNvPr>
          <p:cNvSpPr/>
          <p:nvPr/>
        </p:nvSpPr>
        <p:spPr>
          <a:xfrm>
            <a:off x="1360566" y="0"/>
            <a:ext cx="797733"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ttangolo 1">
            <a:extLst>
              <a:ext uri="{FF2B5EF4-FFF2-40B4-BE49-F238E27FC236}">
                <a16:creationId xmlns:a16="http://schemas.microsoft.com/office/drawing/2014/main" xmlns="" id="{50937956-F9E8-4796-8E1E-2932BB6CF382}"/>
              </a:ext>
            </a:extLst>
          </p:cNvPr>
          <p:cNvSpPr/>
          <p:nvPr/>
        </p:nvSpPr>
        <p:spPr>
          <a:xfrm>
            <a:off x="2741068" y="1850100"/>
            <a:ext cx="9198853" cy="1384995"/>
          </a:xfrm>
          <a:prstGeom prst="rect">
            <a:avLst/>
          </a:prstGeom>
        </p:spPr>
        <p:txBody>
          <a:bodyPr wrap="square">
            <a:spAutoFit/>
          </a:bodyPr>
          <a:lstStyle/>
          <a:p>
            <a:pPr>
              <a:defRPr/>
            </a:pPr>
            <a:endParaRPr lang="en-GB" altLang="es-ES" sz="2800" dirty="0">
              <a:latin typeface="Arial Rounded MT Bold" panose="020F0704030504030204" pitchFamily="34" charset="0"/>
            </a:endParaRPr>
          </a:p>
          <a:p>
            <a:pPr>
              <a:defRPr/>
            </a:pPr>
            <a:endParaRPr lang="en-GB" altLang="es-ES" sz="2800" dirty="0">
              <a:latin typeface="Arial Rounded MT Bold" panose="020F0704030504030204" pitchFamily="34" charset="0"/>
            </a:endParaRPr>
          </a:p>
          <a:p>
            <a:pPr>
              <a:defRPr/>
            </a:pPr>
            <a:endParaRPr lang="en-GB" altLang="es-ES" sz="2800" dirty="0">
              <a:latin typeface="Arial Rounded MT Bold" panose="020F0704030504030204" pitchFamily="34" charset="0"/>
            </a:endParaRPr>
          </a:p>
        </p:txBody>
      </p:sp>
      <p:sp>
        <p:nvSpPr>
          <p:cNvPr id="10" name="Sottotitolo 9"/>
          <p:cNvSpPr>
            <a:spLocks noGrp="1"/>
          </p:cNvSpPr>
          <p:nvPr>
            <p:ph type="subTitle" idx="1"/>
          </p:nvPr>
        </p:nvSpPr>
        <p:spPr>
          <a:xfrm>
            <a:off x="2158300" y="1270999"/>
            <a:ext cx="9781622" cy="4672436"/>
          </a:xfrm>
        </p:spPr>
        <p:txBody>
          <a:bodyPr>
            <a:noAutofit/>
          </a:bodyPr>
          <a:lstStyle/>
          <a:p>
            <a:pPr algn="just">
              <a:lnSpc>
                <a:spcPct val="100000"/>
              </a:lnSpc>
            </a:pPr>
            <a:r>
              <a:rPr lang="hr-HR" sz="2800" b="1" dirty="0" smtClean="0">
                <a:latin typeface="Arial" panose="020B0604020202020204" pitchFamily="34" charset="0"/>
                <a:cs typeface="Arial" panose="020B0604020202020204" pitchFamily="34" charset="0"/>
              </a:rPr>
              <a:t>Alati za planiranje: Ganttov dijagram </a:t>
            </a:r>
          </a:p>
          <a:p>
            <a:pPr algn="just">
              <a:lnSpc>
                <a:spcPct val="100000"/>
              </a:lnSpc>
            </a:pPr>
            <a:endParaRPr lang="hr-HR" sz="1200" dirty="0" smtClean="0">
              <a:latin typeface="Arial" panose="020B0604020202020204" pitchFamily="34" charset="0"/>
              <a:cs typeface="Arial" panose="020B0604020202020204" pitchFamily="34" charset="0"/>
            </a:endParaRPr>
          </a:p>
          <a:p>
            <a:pPr algn="just">
              <a:lnSpc>
                <a:spcPct val="100000"/>
              </a:lnSpc>
            </a:pPr>
            <a:r>
              <a:rPr lang="hr-HR" sz="2800" dirty="0" smtClean="0">
                <a:latin typeface="Arial" panose="020B0604020202020204" pitchFamily="34" charset="0"/>
                <a:cs typeface="Arial" panose="020B0604020202020204" pitchFamily="34" charset="0"/>
              </a:rPr>
              <a:t>Ganttov dijagram je alat za podršku upravljanju projektima. Izrađuje se polazeći od vodoravne osi, koja predstavlja ukupni vremenski okvir projekta podijeljen u faze (npr. dane, tjedne, mjesece) i od okomite osi, koja predstavlja zadatke ili aktivnosti koji čine projekt.</a:t>
            </a:r>
            <a:endParaRPr lang="hr-HR" sz="2800" dirty="0">
              <a:latin typeface="Arial" panose="020B0604020202020204" pitchFamily="34" charset="0"/>
              <a:cs typeface="Arial" panose="020B0604020202020204" pitchFamily="34" charset="0"/>
            </a:endParaRPr>
          </a:p>
        </p:txBody>
      </p:sp>
      <p:sp>
        <p:nvSpPr>
          <p:cNvPr id="11" name="Rettangolo 10"/>
          <p:cNvSpPr/>
          <p:nvPr/>
        </p:nvSpPr>
        <p:spPr>
          <a:xfrm>
            <a:off x="2158299" y="196619"/>
            <a:ext cx="8268590" cy="523220"/>
          </a:xfrm>
          <a:prstGeom prst="rect">
            <a:avLst/>
          </a:prstGeom>
        </p:spPr>
        <p:txBody>
          <a:bodyPr wrap="square">
            <a:spAutoFit/>
          </a:bodyPr>
          <a:lstStyle/>
          <a:p>
            <a:r>
              <a:rPr lang="hr-HR" sz="2800" b="1" dirty="0" smtClean="0">
                <a:latin typeface="Arial" panose="020B0604020202020204" pitchFamily="34" charset="0"/>
                <a:cs typeface="Arial" panose="020B0604020202020204" pitchFamily="34" charset="0"/>
              </a:rPr>
              <a:t>1.1. Digitalno poslovno planiranje i upravljanje</a:t>
            </a:r>
            <a:endParaRPr lang="hr-HR" sz="2800" b="1" dirty="0">
              <a:latin typeface="Arial" panose="020B0604020202020204" pitchFamily="34" charset="0"/>
              <a:cs typeface="Arial" panose="020B0604020202020204" pitchFamily="34" charset="0"/>
            </a:endParaRPr>
          </a:p>
        </p:txBody>
      </p:sp>
      <p:pic>
        <p:nvPicPr>
          <p:cNvPr id="13" name="Picture 6">
            <a:extLst>
              <a:ext uri="{FF2B5EF4-FFF2-40B4-BE49-F238E27FC236}">
                <a16:creationId xmlns:a16="http://schemas.microsoft.com/office/drawing/2014/main" xmlns="" id="{16FE8CDF-E525-4D48-807A-666B11F67E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13493" y="0"/>
            <a:ext cx="1478507" cy="1146412"/>
          </a:xfrm>
          <a:prstGeom prst="rect">
            <a:avLst/>
          </a:prstGeom>
        </p:spPr>
      </p:pic>
    </p:spTree>
    <p:extLst>
      <p:ext uri="{BB962C8B-B14F-4D97-AF65-F5344CB8AC3E}">
        <p14:creationId xmlns:p14="http://schemas.microsoft.com/office/powerpoint/2010/main" val="4107111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3674</TotalTime>
  <Words>2210</Words>
  <Application>Microsoft Office PowerPoint</Application>
  <PresentationFormat>Widescreen</PresentationFormat>
  <Paragraphs>315</Paragraphs>
  <Slides>34</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vt:lpstr>
      <vt:lpstr>Arial Rounded MT Bold</vt:lpstr>
      <vt:lpstr>Calibri</vt:lpstr>
      <vt:lpstr>Calibri Light</vt:lpstr>
      <vt:lpstr>Montserrat</vt:lpstr>
      <vt:lpstr>Office Theme</vt:lpstr>
      <vt:lpstr>PowerPoint Presentation</vt:lpstr>
      <vt:lpstr>PowerPoint Presentation</vt:lpstr>
      <vt:lpstr> 1.1. Digitalno poslovno planiranje i upravljanje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1.2.Uspostavljanje odnosa i upravljanje kupcima i dobavljačima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Usuario</dc:creator>
  <cp:lastModifiedBy>Korisnik</cp:lastModifiedBy>
  <cp:revision>270</cp:revision>
  <dcterms:created xsi:type="dcterms:W3CDTF">2020-02-17T08:41:25Z</dcterms:created>
  <dcterms:modified xsi:type="dcterms:W3CDTF">2021-01-27T10:03:49Z</dcterms:modified>
</cp:coreProperties>
</file>