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257" r:id="rId3"/>
    <p:sldId id="301" r:id="rId4"/>
    <p:sldId id="315" r:id="rId5"/>
    <p:sldId id="316" r:id="rId6"/>
    <p:sldId id="324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259" r:id="rId15"/>
    <p:sldId id="325" r:id="rId16"/>
    <p:sldId id="261" r:id="rId17"/>
    <p:sldId id="326" r:id="rId18"/>
    <p:sldId id="327" r:id="rId19"/>
    <p:sldId id="328" r:id="rId20"/>
    <p:sldId id="329" r:id="rId21"/>
    <p:sldId id="260" r:id="rId22"/>
    <p:sldId id="263" r:id="rId23"/>
    <p:sldId id="330" r:id="rId24"/>
    <p:sldId id="265" r:id="rId25"/>
    <p:sldId id="311" r:id="rId26"/>
    <p:sldId id="312" r:id="rId27"/>
    <p:sldId id="313" r:id="rId28"/>
    <p:sldId id="314" r:id="rId29"/>
    <p:sldId id="331" r:id="rId30"/>
    <p:sldId id="332" r:id="rId31"/>
    <p:sldId id="333" r:id="rId32"/>
    <p:sldId id="334" r:id="rId33"/>
    <p:sldId id="271" r:id="rId34"/>
    <p:sldId id="303" r:id="rId35"/>
    <p:sldId id="302" r:id="rId36"/>
    <p:sldId id="275" r:id="rId37"/>
    <p:sldId id="280" r:id="rId38"/>
    <p:sldId id="309" r:id="rId39"/>
    <p:sldId id="310" r:id="rId40"/>
    <p:sldId id="335" r:id="rId41"/>
    <p:sldId id="336" r:id="rId42"/>
    <p:sldId id="281" r:id="rId43"/>
    <p:sldId id="337" r:id="rId44"/>
    <p:sldId id="338" r:id="rId45"/>
    <p:sldId id="339" r:id="rId46"/>
    <p:sldId id="340" r:id="rId47"/>
    <p:sldId id="292" r:id="rId48"/>
    <p:sldId id="294" r:id="rId49"/>
    <p:sldId id="289" r:id="rId50"/>
    <p:sldId id="290" r:id="rId51"/>
    <p:sldId id="341" r:id="rId52"/>
    <p:sldId id="342" r:id="rId53"/>
    <p:sldId id="304" r:id="rId54"/>
    <p:sldId id="343" r:id="rId55"/>
    <p:sldId id="344" r:id="rId56"/>
    <p:sldId id="345" r:id="rId57"/>
    <p:sldId id="305" r:id="rId58"/>
    <p:sldId id="346" r:id="rId59"/>
    <p:sldId id="347" r:id="rId60"/>
    <p:sldId id="348" r:id="rId61"/>
    <p:sldId id="349" r:id="rId6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A900"/>
    <a:srgbClr val="B48900"/>
    <a:srgbClr val="D6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73"/>
  </p:normalViewPr>
  <p:slideViewPr>
    <p:cSldViewPr snapToGrid="0">
      <p:cViewPr varScale="1">
        <p:scale>
          <a:sx n="108" d="100"/>
          <a:sy n="108" d="100"/>
        </p:scale>
        <p:origin x="60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3ACDB-F195-454E-B4B6-0EB3C19DDF96}" type="datetimeFigureOut">
              <a:rPr lang="it-IT" smtClean="0"/>
              <a:pPr/>
              <a:t>23/02/2021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E09D4-5BB8-477B-BEE1-454758D2EE6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0099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E09D4-5BB8-477B-BEE1-454758D2EE64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3544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6F5469-6246-4DB9-84C3-3D098CA74720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0433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3E09D4-5BB8-477B-BEE1-454758D2EE6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839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3E09D4-5BB8-477B-BEE1-454758D2EE6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625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88BAA-5A5A-485A-AC8A-B2D4ADDD9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3A8A17-DBF6-4025-923D-C2D27CF00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D6D3C-F7BE-4569-953A-8CCD8F7B8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pPr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86320-7960-486F-ABC5-C261A5244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3A938-A495-49C6-B7BA-3C6E0B72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5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6006B-7A1E-4145-9470-C3EF7FF3E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9FBD1E-8733-4387-A03E-430EAF61F5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A3C5-E902-4809-9B96-8BEBA9C90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pPr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4C939-63D3-449E-8B6C-9EBB2D57E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D2669-3889-4BEC-93EC-7B2FC720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16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CB0E72-E4AF-4B37-82DF-ABDA306FE2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150701-0CCD-438F-BF0F-B113138E0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3B0B7-4122-4E87-8AAA-83D6315F1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pPr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B0132-5964-4810-A365-03A948A18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F7F8C-FBEA-4085-A6E0-935E8B39C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857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8825F-A7FB-4372-A68A-451DE6291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41E7E-00E2-459C-A792-E27545EBD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17AAD-CCE6-459A-9997-6697FD9E2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pPr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BD81F-C2F1-4588-A36A-1A24297FF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EC396-F190-40C6-B76A-28340B1B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183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4F29-61D0-410E-9991-438E3F9F4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3E8149-5D81-4C4D-AF90-200F6A7E3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8916A-E980-4A4A-A485-F9B2021E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pPr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725E0-5FA7-4978-AEB5-EBB85CF5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B1E08-90E9-4A6D-9FEB-29480A007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178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54F2C-39C6-4B31-8D7A-90F7DC5B7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0F527-F413-4ED6-9C9C-71546EC48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DE1246-A8CA-4CEE-A402-DD8E57883E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94DAE-0096-4A53-A504-DB060A7AD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pPr/>
              <a:t>23/02/2021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F08FDC-74B1-42A6-99DC-C3C40253D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12ECE0-BE8A-4599-B689-96BD9236A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79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D27C3-2BD6-488A-A7EE-9D0A7A6B2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6C4F8-1EE6-4FFE-A174-C9C29D32F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999C3-EE8F-471A-82A7-5EA186A49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BF1C0B-015C-4008-AD9B-E97ECCF77C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A8A51C-04AF-49E1-B6B5-D8EEF35A63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0AB48D-915B-4681-8269-8396013F4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pPr/>
              <a:t>23/02/2021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8BB24D-EEC8-4173-BECB-1BF70A440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442EEB-9BCD-4A5A-BF9C-8B5FBB32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96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41F85-F752-4B00-8136-56F115BED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80CCE8-CBE5-4EB4-9A15-E400F514F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pPr/>
              <a:t>23/02/2021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221776-7057-4D03-A3AB-B0E172A3B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D8FE3-083A-49DF-AC22-FB84B8EB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79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31B772-2AC1-4C96-A175-8170B7012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pPr/>
              <a:t>23/02/2021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139720-9A7C-445A-90C7-210E98FBA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EA49D-D020-4AA5-8A11-667683691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58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B9196-858A-484F-9D4E-5867D0B90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A7096-E75F-4D9F-89A3-CF38F294D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212CEF-1E40-4F8D-BDF2-E5C8A169D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A62D7-8492-41BC-BB55-D85C7D881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pPr/>
              <a:t>23/02/2021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2900C-3649-44A6-8EC9-1D0888092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CD822-F532-4961-981A-32FF0B8A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22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07C7A-BA87-4E61-A073-836904444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0BEFC4-C54E-4887-B83D-457E48AB1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7F5089-DC77-46C5-8C91-4C452D859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C53158-1EE6-4C1C-97D8-C9DD8D3F2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pPr/>
              <a:t>23/02/2021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2B6F58-6DA2-4C09-8D75-97774B8DC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F89D9-1473-4F50-AF30-9F92825F0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690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0E2EEA-FD1B-44AA-B2FB-B4770982B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EA3BA-86A7-4D9E-8D76-511AA9F5F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70E79-7D77-4B15-AA2F-8B93EC8C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7F948-2B49-47E7-B0FB-856D8D08BD94}" type="datetimeFigureOut">
              <a:rPr lang="en-GB" smtClean="0"/>
              <a:pPr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95399-304F-4F01-B406-A31468FF7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2D952-3264-4E89-B284-43CBD2ADF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73315-8739-44A1-8018-82DC33E57E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23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plugify.nl/" TargetMode="External"/><Relationship Id="rId5" Type="http://schemas.openxmlformats.org/officeDocument/2006/relationships/hyperlink" Target="https://www.eitdigital.eu/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s://clutch.co/pr-firms/resources/importance-online-reputation-management-businesses" TargetMode="Externa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s://www.searchenginejournal.com/best-online-reputation-monitoring-tools/250769/" TargetMode="External"/><Relationship Id="rId4" Type="http://schemas.openxmlformats.org/officeDocument/2006/relationships/hyperlink" Target="https://themanifest.com/online-reputation-management/agencie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hyperlink" Target="https://clutch.co/pr-firms/resources/importance-online-reputation-management-businesses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ublications.jrc.ec.europa.eu/repository/bitstream/JRC112439/jrc112439_eides_report.pdf" TargetMode="Externa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oecd-ilibrary.org/docserver/28e047ba-en.pdf?expires=1593152542&amp;id=id&amp;accname=guest&amp;checksum=9127A1DB691D56E497C1B8FB901BA783" TargetMode="External"/><Relationship Id="rId4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targetinternet.com/stakeholder-management-for-digital-marketers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dium.com/tradecraft-traction/5-phases-of-the-startup-lifecycle-morgan-brown-on-what-it-takes-to-grow-a-startup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ncbi.nlm.nih.gov/pmc/articles/PMC7134220/" TargetMode="External"/><Relationship Id="rId4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oecd-ilibrary.org/science-and-technology/going-digital-shaping-policies-improving-lives_9789264312012-en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www.oecd-ilibrary.org/science-and-technology/cloud-computing-the-concept-impacts-and-the-role-of-government-policy_5jxzf4lcc7f5-e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ecd-ilibrary.org/science-and-technology/artificial-intelligence-in-society_eedfee77-en" TargetMode="External"/><Relationship Id="rId5" Type="http://schemas.openxmlformats.org/officeDocument/2006/relationships/hyperlink" Target="https://www.oecd-ilibrary.org/science-and-technology/going-digital-shaping-policies-improving-lives_9789264312012-en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1150" y="6294690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486" y="6294691"/>
            <a:ext cx="7374477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093" y="563309"/>
            <a:ext cx="2798112" cy="20187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B78FCD5-F2E4-4BB0-B244-446F47A5FEC3}"/>
              </a:ext>
            </a:extLst>
          </p:cNvPr>
          <p:cNvSpPr txBox="1"/>
          <p:nvPr/>
        </p:nvSpPr>
        <p:spPr>
          <a:xfrm>
            <a:off x="2158299" y="2459504"/>
            <a:ext cx="100337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it-IT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Osnove digitalnog poduzetništva</a:t>
            </a:r>
            <a:endParaRPr kumimoji="0" lang="en-US" altLang="it-IT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274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D49E67A1-F9B6-4FE0-9FF3-64270F093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C75F29DC-74FD-472C-BBEA-0BD849A53E78}"/>
              </a:ext>
            </a:extLst>
          </p:cNvPr>
          <p:cNvSpPr/>
          <p:nvPr/>
        </p:nvSpPr>
        <p:spPr>
          <a:xfrm>
            <a:off x="2158299" y="0"/>
            <a:ext cx="7381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1.1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Što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je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poduzetništvo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02631966-DCC9-4DFA-A3CB-DA5AEBCA1C85}"/>
              </a:ext>
            </a:extLst>
          </p:cNvPr>
          <p:cNvSpPr/>
          <p:nvPr/>
        </p:nvSpPr>
        <p:spPr>
          <a:xfrm>
            <a:off x="2158299" y="595993"/>
            <a:ext cx="1003370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Osnovni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pokretači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transformacije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koje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identificira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OECD*: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Umjetna inteligencija</a:t>
            </a:r>
            <a:r>
              <a:rPr kumimoji="0" lang="en-GB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(</a:t>
            </a:r>
            <a:r>
              <a:rPr kumimoji="0" lang="hr-HR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UI</a:t>
            </a:r>
            <a:r>
              <a:rPr kumimoji="0" lang="en-GB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“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Sposobnost strojeva i sustava da stječu i primjenjuju znanje, što uključuje i obavljane raznovrsnih kognitivnih zadataka kao što su uočavanje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procesiranje jezika, uočavanje uzoraka, učenje te donošenje odluka i prognoza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UI je već dio svakodnevnog života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(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npr.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preporuke streaming usluga za zabavljanje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  u budućnosti će sve više upravljati novim vrstama softvera i autonomnim robotima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(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na način da oni mogu donijeti i izvršiti odluke bez pomoći ljudi)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27784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D49E67A1-F9B6-4FE0-9FF3-64270F093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C75F29DC-74FD-472C-BBEA-0BD849A53E78}"/>
              </a:ext>
            </a:extLst>
          </p:cNvPr>
          <p:cNvSpPr/>
          <p:nvPr/>
        </p:nvSpPr>
        <p:spPr>
          <a:xfrm>
            <a:off x="2158299" y="0"/>
            <a:ext cx="7381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1.1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Što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je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poduzetništvo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02631966-DCC9-4DFA-A3CB-DA5AEBCA1C85}"/>
              </a:ext>
            </a:extLst>
          </p:cNvPr>
          <p:cNvSpPr/>
          <p:nvPr/>
        </p:nvSpPr>
        <p:spPr>
          <a:xfrm>
            <a:off x="2158299" y="595993"/>
            <a:ext cx="1003370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Osnovni pokretači digitalne transformacije koje identificira OECD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*: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Blockchain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“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Zapis ili tablica koja se održava i sprema u sklopu mreže računala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Mreža redovito osvježava bazu podataka na svim lokacijama tako da su sve kopije baze identične. Ako netko pokuša promijeniti informacije spremljene unutar jednog bloka, informacijski lanac je lomi i sva čvorišta na mreži bi zabilježila taj događaj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Primjene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blockchain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te</a:t>
            </a:r>
            <a:r>
              <a:rPr kumimoji="0" lang="hr-H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hnologija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uključuju pametne ugovore, </a:t>
            </a:r>
            <a:r>
              <a:rPr kumimoji="0" lang="hr-H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kriptovalute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upravljanje lancima opskrbe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913636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D49E67A1-F9B6-4FE0-9FF3-64270F093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C75F29DC-74FD-472C-BBEA-0BD849A53E78}"/>
              </a:ext>
            </a:extLst>
          </p:cNvPr>
          <p:cNvSpPr/>
          <p:nvPr/>
        </p:nvSpPr>
        <p:spPr>
          <a:xfrm>
            <a:off x="2158299" y="0"/>
            <a:ext cx="7381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1.1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Što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je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poduzetništvo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02631966-DCC9-4DFA-A3CB-DA5AEBCA1C85}"/>
              </a:ext>
            </a:extLst>
          </p:cNvPr>
          <p:cNvSpPr/>
          <p:nvPr/>
        </p:nvSpPr>
        <p:spPr>
          <a:xfrm>
            <a:off x="2158299" y="595993"/>
            <a:ext cx="100337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 poduzetništvo: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 potrazi za širom definicijom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 poduzetništvo nije samo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blockchain,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umjetna inteligencija i druge složene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ICT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aplikacije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već također i samo poduzetništvo u digitalnom okružju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 poduzetništvo obuhvaća sve nove iskorake i transformacije postojećih kompanija korištenjem i valoriziranjem digitalnih tehnologija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6086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D49E67A1-F9B6-4FE0-9FF3-64270F093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C75F29DC-74FD-472C-BBEA-0BD849A53E78}"/>
              </a:ext>
            </a:extLst>
          </p:cNvPr>
          <p:cNvSpPr/>
          <p:nvPr/>
        </p:nvSpPr>
        <p:spPr>
          <a:xfrm>
            <a:off x="2158299" y="0"/>
            <a:ext cx="7381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1.1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Što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je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poduzetništvo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02631966-DCC9-4DFA-A3CB-DA5AEBCA1C85}"/>
              </a:ext>
            </a:extLst>
          </p:cNvPr>
          <p:cNvSpPr/>
          <p:nvPr/>
        </p:nvSpPr>
        <p:spPr>
          <a:xfrm>
            <a:off x="2158299" y="595993"/>
            <a:ext cx="1003370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Jedan primjer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Istaknut kao jedna od „uspješnica” promoviranih na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  <a:hlinkClick r:id="rId5"/>
              </a:rPr>
              <a:t>EIT Digital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mrežnoj stranici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(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Europ</a:t>
            </a:r>
            <a:r>
              <a:rPr kumimoji="0" lang="hr-H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ski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institut za inovaciju i tehnologiju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),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  <a:hlinkClick r:id="rId6"/>
              </a:rPr>
              <a:t>Plugify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je online platforma koja glazbenicima amaterima, DJ-</a:t>
            </a:r>
            <a:r>
              <a:rPr kumimoji="0" lang="hr-H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eveima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grupama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nudi besplatan digitalni prostor u kojem mogu promovirati svoj rad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Promot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ori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vlasnici lokala i klubova mogu zatim pristupiti platformi i kroz nju rezervirati umjetnika/glazbenika koji im se dopada.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lvl="0" algn="just"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 osnovi,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Plugify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funkcionira kao online zastupništvo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 </a:t>
            </a:r>
            <a:r>
              <a:rPr lang="hr-HR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njegovi prihodi se zasnivaju na malenoj proviziji koja se naplaćuje prilikom pojedinačne rezervacije koja se ostvaruje posredstvom platforme</a:t>
            </a:r>
            <a:endParaRPr lang="en-GB" sz="24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CE68E00-8A0E-47AC-B2D1-D1ABCB46AC94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27668" y="523220"/>
            <a:ext cx="29718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54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300" y="1997839"/>
            <a:ext cx="100337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Dida</a:t>
            </a:r>
            <a:r>
              <a:rPr kumimoji="0" lang="hr-HR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ktička</a:t>
            </a:r>
            <a:r>
              <a:rPr kumimoji="0" lang="hr-HR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jedinica </a:t>
            </a:r>
            <a:r>
              <a:rPr kumimoji="0" lang="it-IT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b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</a:b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</a:t>
            </a:r>
            <a:r>
              <a:rPr kumimoji="0" lang="hr-HR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 poslovno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endParaRPr kumimoji="0" lang="hr-HR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okružje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37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6046"/>
            <a:ext cx="1003370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Rješavanje problema za digitalne ekosustave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Od d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igitalno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usmjerenih budućih poduzetnika se očekuje da u potpunosti usvoje povećani portfelj vještina i kompetencija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Ti osnažujući alati se dominantno zasnivaju na neopipljivim intelektualnim resursima kojima se ovladava vježbanjem i iskustvom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kao što su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–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Kreativnost 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kritičko razmišljanje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–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Aktivno slušanje i pouzdanost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–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Rela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cijsko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donošenje odluka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–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Poravnavanje (b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enchmarking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–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Upravljanje stres testovima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–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Podatkovna pismenost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158299" y="0"/>
            <a:ext cx="7381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Digital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 poslovno 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0BE23BDC-322F-4CF6-975E-C5E57124FF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10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 </a:t>
            </a: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Kreativnost i kritičko razmišljanje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endParaRPr kumimoji="0" lang="en-GB" altLang="es-E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no-orijentirano poduzetništvo združuje uobičajene izazove s neuobičajenim pristupima koji se njeguju u sklopu intenzivnih sastanaka na kojima rješenja iznalaze na neizravan i kreativan način.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Pojava takvih načina razmišljanja koji podrazumijeva preuzimanje rizika omogućuje upravljanje kompanijama u uvjetima neizvjesnosti i veću odgovornost kako za poslovnu profitabilnost tako za ljude na koje ta profitabilnost utječe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 </a:t>
            </a:r>
          </a:p>
        </p:txBody>
      </p:sp>
      <p:sp>
        <p:nvSpPr>
          <p:cNvPr id="6" name="Rettangolo 5"/>
          <p:cNvSpPr/>
          <p:nvPr/>
        </p:nvSpPr>
        <p:spPr>
          <a:xfrm>
            <a:off x="2158299" y="0"/>
            <a:ext cx="7381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676EBFF4-07F4-4BF1-A265-980D98CD07F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65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2. </a:t>
            </a: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Aktivno slušanje i pouzdanost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Praksa aktivnog slušanja omogućuje kompanijama i upravi da presretnu i dekodiraju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“signal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”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koji dolaze s tržišta, od kupaca i konkurencije, a koji bi mogli utjecati na buduće strategije i akcijske planove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Pouzdanost ovih podataka je nužna kako bi se osigurala preciznost pretpostavki na osnovi kojih se donose odluke.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Ljudi koji su zaduženi za upravljanje i planiranje zadataka moraju u obzir uzeti: Tko je izvor ovih informacija? Jesu li one već bile potvrđene ili odbačene?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158299" y="0"/>
            <a:ext cx="7381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0CAAE838-6548-4509-83EA-5C000E088C1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14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3. </a:t>
            </a:r>
            <a:r>
              <a:rPr kumimoji="0" lang="en-GB" altLang="es-E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Rela</a:t>
            </a:r>
            <a:r>
              <a:rPr kumimoji="0" lang="hr-HR" altLang="es-E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cijsko</a:t>
            </a: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donošenje odluka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Mudri digitalni poduzetnici su prilično svjesni da, usprkos njihovom iskustvu, oni i dalje mogu propustiti / zaboraviti / zanemariti neki „dio slagalice”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Rješavanje problema u digitalnoj eri zahtijeva doprinos i angažman mnogih dionika organizacije, svaki od kojih je ima i daje jedinstvenu perspektivu na kontekst problema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Nije stoga iznenađujuće da su rješavanje problema i donošenje odluka dva procesa koja karakterizira visoka kolaborativnost.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158299" y="0"/>
            <a:ext cx="7381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8002F330-F4AE-4EFB-BA27-39815A108B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25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4. </a:t>
            </a:r>
            <a:r>
              <a:rPr kumimoji="0" lang="en-GB" altLang="es-E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Poravnavanje</a:t>
            </a: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(benchmarking)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Jedan od najjednostavnijih i najintuitivniji načina da se riješi izazovan problem je kroz promatranje i replikaciju onoga što su drugi napravili u sličnim scenarijima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Poravnavanje je tradicionalni alat u marketingu kojeg stručnjaci i  praktičari još uvijek intenzivno koriste.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Oni koji su zaduženi za takve analize moraju sa velikom 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preciznošću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procijeniti da li je referentni scenarij doista relevantan za tekući scenarij; o tom preduvjetu snažno ovisi ultimativni učinak analize i benefiti koji se mogu iz nje dobiti.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158299" y="0"/>
            <a:ext cx="7381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BF44F518-917D-4292-8F39-86D740E81A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38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3CD764-443A-4093-9286-256B7829FEE3}"/>
              </a:ext>
            </a:extLst>
          </p:cNvPr>
          <p:cNvSpPr/>
          <p:nvPr/>
        </p:nvSpPr>
        <p:spPr>
          <a:xfrm>
            <a:off x="3329354" y="540129"/>
            <a:ext cx="6096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Ciljevi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D49E67A1-F9B6-4FE0-9FF3-64270F093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ttangolo 14">
            <a:extLst>
              <a:ext uri="{FF2B5EF4-FFF2-40B4-BE49-F238E27FC236}">
                <a16:creationId xmlns:a16="http://schemas.microsoft.com/office/drawing/2014/main" id="{F589EFF0-B9F3-4795-A129-3177D0CEA7E4}"/>
              </a:ext>
            </a:extLst>
          </p:cNvPr>
          <p:cNvSpPr/>
          <p:nvPr/>
        </p:nvSpPr>
        <p:spPr>
          <a:xfrm>
            <a:off x="2158299" y="1874729"/>
            <a:ext cx="1003370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Na kraju ovog modula bit ćete osposobljeni za: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82296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Razumijevanje osnova digitalnog poduzetništva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Stjecanje osnovnih znanja o digitalnom poduzetništvu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Prepoznavanje novih IT rješenja za poslovno upravljanje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Naučiti više o digitalnim start-up kompanijama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212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5. </a:t>
            </a: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Upravljanje stres testovima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Nekoliko tehnologija omogućava simulaciju mogućih budućih scenarija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Dostupnost takvih informacija osigurava tri strateške prednosti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Konkretnu mogućnost da se sagleda bliža budućnost kako bi se u sadašnjosti donijele vrlo konzistentne odluke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Ocjenu svih tekućih strategija i ciljeva u odnosu na moguće buduće scenarije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Evaluaciju otpornosti kompanije na potencijalne vanjske 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disrupcije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koje bi se mogle pojaviti u bližoj budućnosti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158299" y="0"/>
            <a:ext cx="7381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875B9EF-B1D8-401E-9DB9-C70B402B18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20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6. Informa</a:t>
            </a:r>
            <a:r>
              <a:rPr kumimoji="0" lang="hr-HR" altLang="es-E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cijska</a:t>
            </a: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podatkovna pismenost</a:t>
            </a:r>
            <a:endParaRPr kumimoji="0" lang="en-US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Informacijska</a:t>
            </a:r>
            <a:r>
              <a:rPr kumimoji="0" lang="en-US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</a:t>
            </a:r>
            <a:r>
              <a:rPr kumimoji="0" lang="en-US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podatkovna</a:t>
            </a:r>
            <a:r>
              <a:rPr kumimoji="0" lang="en-US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pismenost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se odnosi na sposobnost analize, elaboriranja i kritičkog dekodiranja podataka</a:t>
            </a:r>
            <a:r>
              <a:rPr kumimoji="0" lang="en-US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Biti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“digital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 nepismen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”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ne implicira nužno znanja vezana za tehničke aspekte računalne znanosti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–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ono se također odnosi i na sposobnost razlikovanja informacija koje dolaze iz digitalnog okružja te sposobnost evaluacije njihove pouzdanosti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</a:p>
        </p:txBody>
      </p:sp>
      <p:sp>
        <p:nvSpPr>
          <p:cNvPr id="6" name="Rettangolo 5"/>
          <p:cNvSpPr/>
          <p:nvPr/>
        </p:nvSpPr>
        <p:spPr>
          <a:xfrm>
            <a:off x="2078786" y="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A359FC54-DE41-421F-BDA0-70775931DF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43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ORM – Online </a:t>
            </a: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reputacijski menadžment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Online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reputacijski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menadžment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(ORM) se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odnosi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praćenje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evaluaciju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osnaživanje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javne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percepcije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potrošača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konkurenata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investitora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/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dioničara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zainteresirane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javnosti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  <a:endParaRPr kumimoji="0" lang="hr-HR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altLang="es-ES" sz="24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Brojna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istraživanja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pokazala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su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da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javna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reputacija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kompanije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u online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domeni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predstavlja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važnu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stratešku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imovinu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kompanije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158299" y="0"/>
            <a:ext cx="734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383FC685-ED63-4CD6-B9D9-49E224F7E4C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73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9" y="0"/>
            <a:ext cx="734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Digital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 poslovno okružje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E62E8D2D-2BFA-4DB7-BA21-42250C7D366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06239" y="930689"/>
            <a:ext cx="6157905" cy="467647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B2896880-CAC6-4EF5-AA34-3AE5EAA5102A}"/>
              </a:ext>
            </a:extLst>
          </p:cNvPr>
          <p:cNvSpPr txBox="1"/>
          <p:nvPr/>
        </p:nvSpPr>
        <p:spPr>
          <a:xfrm>
            <a:off x="2158299" y="504033"/>
            <a:ext cx="801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Ostvarivanje poslovnih rezultata uslijed primjene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ORM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2D11CFA-A5EC-4909-B58B-86DDF1DDE8A3}"/>
              </a:ext>
            </a:extLst>
          </p:cNvPr>
          <p:cNvSpPr txBox="1"/>
          <p:nvPr/>
        </p:nvSpPr>
        <p:spPr>
          <a:xfrm>
            <a:off x="2090977" y="5676560"/>
            <a:ext cx="10101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Izvor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 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Važnost online reputacijskog menadžmenta u poslovanju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Clutch (2018)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5"/>
              </a:rPr>
              <a:t>https://clutch.co/pr-firms/resources/importance-online-reputation-management-businesses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14" name="Picture 6">
            <a:extLst>
              <a:ext uri="{FF2B5EF4-FFF2-40B4-BE49-F238E27FC236}">
                <a16:creationId xmlns:a16="http://schemas.microsoft.com/office/drawing/2014/main" id="{306F4AE4-6A24-41BB-8C67-94589D1FDB8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6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Online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reputacija je složena pojava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Osnovni elementi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ORM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oslanjaju se na tri glavna stupa poslovne etike i korporativne društvene odgovornosti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Poštenje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Transparen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tost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Vjerodostojnost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8" y="0"/>
            <a:ext cx="72143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Digital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 poslovno 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69FC7CBA-737F-4FF9-B557-195E4E3949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2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8" y="595993"/>
            <a:ext cx="1003370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altLang="es-ES" sz="24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Poštenje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U poslovanju i upravljanju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poštenje predstavlja sposobnost upravljača i donositelja odluka da odrede ciljeve, prioritete i akcijske planove koji sa sobom ne nose rizik nanošenja štete nekome ili nečemu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(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na primjer okolišu, društvu, zaposlenicima, itd.).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Drugim riječima rečeno, biti „pošten” znači poštovati tuđu različitost i interese.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8" y="0"/>
            <a:ext cx="72143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733886CE-8CF2-4E13-9C10-0EF6313AA7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3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8" y="595993"/>
            <a:ext cx="1003370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Transparen</a:t>
            </a:r>
            <a:r>
              <a:rPr kumimoji="0" lang="hr-HR" altLang="es-E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tnost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Transparent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ne organizacije na jasan način otkrivaju sve za javnost važne informacije o tome kako proizvode, od kuda dolaze inputi u njihovoj proizvodnji i kako su oni procesirani.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Iskrena komunikacija o poslovnim rezultatima doprinosi jačanju javnog imidža i reputacije organizacije.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158298" y="0"/>
            <a:ext cx="72143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9B5DD941-4DDC-4D9F-8DC1-3A4DCBADC2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26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altLang="es-ES" sz="24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Vjerodostojnost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Ako kupci ne vjeruju kompaniji, oni neće biti zainteresirani za proizvode koje ona njima nudi.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Uz prihode i udio na tržištu, vjerodostojnost predstavlja jedan od najvažnijih prioriteta kompanije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Ako je kompanija percipirana kao vjerodostojna, ta vjerodostojnost postaje način na koji se održava proces privlačenja novih kupaca te se tako ujedno i njeguje odnos s postojećim lojalnim kupcima.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8" y="0"/>
            <a:ext cx="72143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CFBEC511-314D-4C71-8C4A-37A0A7DC9A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48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8" y="595993"/>
            <a:ext cx="1003370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s-E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Kako</a:t>
            </a:r>
            <a:r>
              <a:rPr kumimoji="0" lang="it-IT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it-IT" altLang="es-E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biti</a:t>
            </a:r>
            <a:r>
              <a:rPr kumimoji="0" lang="it-IT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it-IT" altLang="es-E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orijentiran</a:t>
            </a:r>
            <a:r>
              <a:rPr kumimoji="0" lang="it-IT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prema ORM-u?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Online 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reputacija predstavlja osnovnu funkciju u poslovnom upravljanju, i to je postala toliko važna funkcija da je u </a:t>
            </a:r>
            <a:r>
              <a:rPr lang="hr-HR" altLang="es-ES" sz="2400" dirty="0" err="1">
                <a:solidFill>
                  <a:prstClr val="black"/>
                </a:solidFill>
                <a:latin typeface="Arial Rounded MT Bold" panose="020F0704030504030204" pitchFamily="34" charset="0"/>
              </a:rPr>
              <a:t>posljednih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 nekoliko godina ona otvorila mogućnosti za potpuno nova tržišta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lvl="0" algn="just"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Stručnjaci i privatne kompanije, koristeći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specifične dijagnostičke alate pomoću kojih se prati online reputacija kompanije, nude tržištu svoje vještine, kompetencije i konzultantske usluge vezane za ORM.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8" y="0"/>
            <a:ext cx="72143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D9FD3B44-62B5-4E3B-9B97-3119EAB2A9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37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Ovi alati za praćenje su dizajnirani na način da u stvarnom vremenu zabilježe ponašanje reputacije kompanije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Neki od tih alata se specijaliziraju za 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ograničeno dostupan digitalni sadržaj koji ima snažnu mogućnost utjecanja na profitabilnost kompanije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(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npr.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tweet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ovi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recenzije na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TripAdvisor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itd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.).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Za opsežniji popis:</a:t>
            </a:r>
            <a:endParaRPr kumimoji="0" lang="en-GB" altLang="es-E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Globalni stručnjaci za </a:t>
            </a:r>
            <a:r>
              <a:rPr kumimoji="0" lang="en-GB" alt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ORM;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  <a:hlinkClick r:id="rId4"/>
              </a:rPr>
              <a:t>https://themanifest.com/online-reputation-management/agencies</a:t>
            </a:r>
            <a:r>
              <a:rPr kumimoji="0" lang="en-GB" alt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ORM </a:t>
            </a:r>
            <a:r>
              <a:rPr kumimoji="0" lang="hr-HR" alt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alati</a:t>
            </a:r>
            <a:r>
              <a:rPr kumimoji="0" lang="en-GB" alt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  <a:hlinkClick r:id="rId5"/>
              </a:rPr>
              <a:t>https://www.searchenginejournal.com/best-online-reputation-monitoring-tools/250769/#close</a:t>
            </a:r>
            <a:r>
              <a:rPr kumimoji="0" lang="en-GB" alt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158298" y="0"/>
            <a:ext cx="72143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5821B9D8-B2F7-4A37-9FF5-1753F89389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6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636796" y="1163191"/>
            <a:ext cx="919885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pic>
        <p:nvPicPr>
          <p:cNvPr id="13" name="Picture 9">
            <a:extLst>
              <a:ext uri="{FF2B5EF4-FFF2-40B4-BE49-F238E27FC236}">
                <a16:creationId xmlns:a16="http://schemas.microsoft.com/office/drawing/2014/main" id="{56FFA4DC-E6D8-4648-ACB3-76657FD0A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ttangolo 16">
            <a:extLst>
              <a:ext uri="{FF2B5EF4-FFF2-40B4-BE49-F238E27FC236}">
                <a16:creationId xmlns:a16="http://schemas.microsoft.com/office/drawing/2014/main" id="{8BC050F6-CC14-4060-9E43-077606BD7815}"/>
              </a:ext>
            </a:extLst>
          </p:cNvPr>
          <p:cNvSpPr/>
          <p:nvPr/>
        </p:nvSpPr>
        <p:spPr>
          <a:xfrm>
            <a:off x="2158300" y="1997839"/>
            <a:ext cx="100337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Dida</a:t>
            </a:r>
            <a:r>
              <a:rPr kumimoji="0" lang="hr-HR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ktička</a:t>
            </a:r>
            <a:r>
              <a:rPr kumimoji="0" lang="hr-HR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jedinica </a:t>
            </a:r>
            <a:r>
              <a:rPr kumimoji="0" lang="it-IT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1.1</a:t>
            </a:r>
            <a:r>
              <a:rPr kumimoji="0" lang="hr-HR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b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</a:br>
            <a:r>
              <a:rPr kumimoji="0" lang="hr-HR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Što je digitalno poduzetništvo?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771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9" y="0"/>
            <a:ext cx="734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2896880-CAC6-4EF5-AA34-3AE5EAA5102A}"/>
              </a:ext>
            </a:extLst>
          </p:cNvPr>
          <p:cNvSpPr txBox="1"/>
          <p:nvPr/>
        </p:nvSpPr>
        <p:spPr>
          <a:xfrm>
            <a:off x="2158299" y="504033"/>
            <a:ext cx="801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Pet najboljih platformi za nadgledanje reputacije brenda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2D11CFA-A5EC-4909-B58B-86DDF1DDE8A3}"/>
              </a:ext>
            </a:extLst>
          </p:cNvPr>
          <p:cNvSpPr txBox="1"/>
          <p:nvPr/>
        </p:nvSpPr>
        <p:spPr>
          <a:xfrm>
            <a:off x="2090977" y="5676560"/>
            <a:ext cx="10101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Izvor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Važnost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online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reputacijskog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menadžmenta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u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poslovanju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Clutch (2018)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https://clutch.co/pr-firms/resources/importance-online-reputation-management-businesses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266FBD5B-55CC-491C-B5FA-DC93C18F57B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10539" y="873365"/>
            <a:ext cx="7861897" cy="4697623"/>
          </a:xfrm>
          <a:prstGeom prst="rect">
            <a:avLst/>
          </a:prstGeom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BE52F725-5069-4ACC-A354-AD62AC5A504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20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78032"/>
            <a:ext cx="1003370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Važno je za napomenuti da kompanije orijentirane na ORM su one koje su usvojile kao dio svoje korporativne kulture stratešku važnost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ORM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 javnu reputaciju kompanije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Poduzetnici i organizacije bi se trebali obavezati na ORM i to na način da iskoriste nove kompetitivne paradigme koje se naslanjaju na ono što ljudi govore i kako prepoznaju vrijednosti koje kompanija nudi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158298" y="0"/>
            <a:ext cx="72143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Digital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 poslovno 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6ACC3B64-FD16-423C-A2D8-DB742B7F93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17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Kako biti svjestan </a:t>
            </a: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ORM-a?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Posvetiti veću pažnju neposrednoj okolini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Poštivati tuđa mišljenja čak i kada se one ne slažu s vašim uvjerenjima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Priznati pogreške i biti otvoren za konstruktivnu kritiku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Ne dopustiti da se vaš ponos pretvori u aroganciju – budi iskren i pun poštovanja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Usmjeri se na ishode svojih aktivnosti umjesto na rezultate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8" y="0"/>
            <a:ext cx="72143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1.2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okruženje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7097F8DC-4441-407C-B499-803049F6AE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2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35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2158300" y="1997839"/>
            <a:ext cx="100337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Didaktička jedinica </a:t>
            </a:r>
            <a:r>
              <a:rPr kumimoji="0" lang="it-IT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1.3</a:t>
            </a:r>
            <a:r>
              <a:rPr kumimoji="0" lang="hr-HR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b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</a:br>
            <a:r>
              <a:rPr kumimoji="0" lang="hr-HR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Nove tehnologije za poslovanje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558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 </a:t>
            </a: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Računarstvo u oblaku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Rješenja unutar računarstva u oblaku (engl. </a:t>
            </a:r>
            <a:r>
              <a:rPr kumimoji="0" lang="en-GB" altLang="es-E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Cloud Computing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 omogućuju iskorištavanje vrlo važnih hardverskih i softverskih resursa s daljine.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usluge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pružaju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specijalizirane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kompanije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koje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ovisno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o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svojoj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ponudi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mogu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alocirati resurse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ili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upravljati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njima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klijent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ovo ime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158298" y="0"/>
            <a:ext cx="86731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1.3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Nove tehnologije za poslovanje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88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333918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9" y="0"/>
            <a:ext cx="83525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1.3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Nove tehnologije za poslovanje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346256"/>
              </p:ext>
            </p:extLst>
          </p:nvPr>
        </p:nvGraphicFramePr>
        <p:xfrm>
          <a:off x="2547891" y="683591"/>
          <a:ext cx="9245042" cy="5494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2521">
                  <a:extLst>
                    <a:ext uri="{9D8B030D-6E8A-4147-A177-3AD203B41FA5}">
                      <a16:colId xmlns:a16="http://schemas.microsoft.com/office/drawing/2014/main" val="2018689920"/>
                    </a:ext>
                  </a:extLst>
                </a:gridCol>
                <a:gridCol w="4622521">
                  <a:extLst>
                    <a:ext uri="{9D8B030D-6E8A-4147-A177-3AD203B41FA5}">
                      <a16:colId xmlns:a16="http://schemas.microsoft.com/office/drawing/2014/main" val="3921801183"/>
                    </a:ext>
                  </a:extLst>
                </a:gridCol>
              </a:tblGrid>
              <a:tr h="359890">
                <a:tc gridSpan="2">
                  <a:txBody>
                    <a:bodyPr/>
                    <a:lstStyle/>
                    <a:p>
                      <a:pPr algn="ctr"/>
                      <a:r>
                        <a:rPr lang="hr-HR" sz="1800" noProof="0" dirty="0"/>
                        <a:t>Taksonomija računarstva u oblaku</a:t>
                      </a:r>
                      <a:endParaRPr lang="en-GB" sz="1800" noProof="0" dirty="0"/>
                    </a:p>
                  </a:txBody>
                  <a:tcPr marL="91127" marR="91127" marT="45563" marB="45563"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404220"/>
                  </a:ext>
                </a:extLst>
              </a:tr>
              <a:tr h="8993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osnovi oblikovanja, alokacije i distribucije resursa</a:t>
                      </a:r>
                      <a:endParaRPr lang="it-IT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800" dirty="0"/>
                    </a:p>
                  </a:txBody>
                  <a:tcPr marL="90263" marR="90263" marT="45132" marB="4513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osnovi stvarno pružene usluge</a:t>
                      </a:r>
                      <a:endParaRPr lang="it-IT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263" marR="90263" marT="45132" marB="45132"/>
                </a:tc>
                <a:extLst>
                  <a:ext uri="{0D108BD9-81ED-4DB2-BD59-A6C34878D82A}">
                    <a16:rowId xmlns:a16="http://schemas.microsoft.com/office/drawing/2014/main" val="1719919203"/>
                  </a:ext>
                </a:extLst>
              </a:tr>
              <a:tr h="1721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u="sng" dirty="0">
                          <a:effectLst/>
                        </a:rPr>
                        <a:t>Privatni oblak</a:t>
                      </a:r>
                      <a:r>
                        <a:rPr lang="en-GB" sz="1800" dirty="0">
                          <a:effectLst/>
                        </a:rPr>
                        <a:t>. </a:t>
                      </a:r>
                      <a:r>
                        <a:rPr lang="hr-HR" sz="1800" dirty="0">
                          <a:effectLst/>
                        </a:rPr>
                        <a:t>Klijent ima koristi od prilagođene usluge koju je za njegove specifične potrebe izradio vanjski pružatelj.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it-IT" sz="1800" dirty="0"/>
                    </a:p>
                  </a:txBody>
                  <a:tcPr marL="90263" marR="90263" marT="45132" marB="4513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</a:rPr>
                        <a:t>IaaS</a:t>
                      </a:r>
                      <a:r>
                        <a:rPr lang="hr-HR" sz="1800" b="1" u="sng" dirty="0">
                          <a:effectLst/>
                        </a:rPr>
                        <a:t> </a:t>
                      </a:r>
                      <a:r>
                        <a:rPr lang="en-GB" sz="1800" b="1" u="sng" dirty="0">
                          <a:effectLst/>
                        </a:rPr>
                        <a:t>–</a:t>
                      </a:r>
                      <a:r>
                        <a:rPr lang="hr-HR" sz="1800" b="1" u="sng" dirty="0">
                          <a:effectLst/>
                        </a:rPr>
                        <a:t> infrastruktura kao usluga (engl.</a:t>
                      </a:r>
                      <a:r>
                        <a:rPr lang="en-GB" sz="1800" b="1" u="sng" dirty="0">
                          <a:effectLst/>
                        </a:rPr>
                        <a:t> </a:t>
                      </a:r>
                      <a:r>
                        <a:rPr lang="en-GB" sz="1600" b="1" i="1" u="sng" dirty="0">
                          <a:effectLst/>
                        </a:rPr>
                        <a:t>Infrastructures as a Service</a:t>
                      </a:r>
                      <a:r>
                        <a:rPr lang="hr-HR" sz="1800" b="1" u="sng" dirty="0">
                          <a:effectLst/>
                        </a:rPr>
                        <a:t>)</a:t>
                      </a:r>
                      <a:r>
                        <a:rPr lang="en-GB" sz="1800" dirty="0">
                          <a:effectLst/>
                        </a:rPr>
                        <a:t>. </a:t>
                      </a:r>
                      <a:r>
                        <a:rPr lang="hr-HR" sz="1800" dirty="0">
                          <a:effectLst/>
                        </a:rPr>
                        <a:t>Također poznat i kao „plati-koliko-koristiš” model, </a:t>
                      </a:r>
                      <a:r>
                        <a:rPr lang="hr-HR" sz="1800" dirty="0" err="1">
                          <a:effectLst/>
                        </a:rPr>
                        <a:t>IaaS</a:t>
                      </a:r>
                      <a:r>
                        <a:rPr lang="hr-HR" sz="1800" dirty="0">
                          <a:effectLst/>
                        </a:rPr>
                        <a:t> omogućava korištenje infrastrukture (tj. virtualnog mjesta za pohranu) u zamjenu za naknadu.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96" marR="6769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452109"/>
                  </a:ext>
                </a:extLst>
              </a:tr>
              <a:tr h="15585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u="sng" dirty="0">
                          <a:effectLst/>
                        </a:rPr>
                        <a:t>Javni oblak</a:t>
                      </a:r>
                      <a:r>
                        <a:rPr lang="en-GB" sz="1800" dirty="0">
                          <a:effectLst/>
                        </a:rPr>
                        <a:t>. </a:t>
                      </a:r>
                      <a:r>
                        <a:rPr lang="hr-HR" sz="1800" dirty="0">
                          <a:effectLst/>
                        </a:rPr>
                        <a:t>Najčešći oblik oblaka. Usluga pripada pružatelju koji, u zamjenu za mjesečnu / godišnju naknadu, jamči za njezinu upotrebu i dostupnost vanjskim stranama.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it-IT" sz="1800" dirty="0"/>
                    </a:p>
                  </a:txBody>
                  <a:tcPr marL="90263" marR="90263" marT="45132" marB="4513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</a:rPr>
                        <a:t>PaaS – </a:t>
                      </a:r>
                      <a:r>
                        <a:rPr lang="hr-HR" sz="1800" b="1" u="sng" dirty="0">
                          <a:effectLst/>
                        </a:rPr>
                        <a:t>platforma kao usluga (engl. </a:t>
                      </a:r>
                      <a:r>
                        <a:rPr lang="en-GB" sz="1600" b="1" i="1" u="sng" dirty="0">
                          <a:effectLst/>
                        </a:rPr>
                        <a:t>Platform as a Service</a:t>
                      </a:r>
                      <a:r>
                        <a:rPr lang="hr-HR" sz="1800" b="1" u="sng" dirty="0">
                          <a:effectLst/>
                        </a:rPr>
                        <a:t>)</a:t>
                      </a:r>
                      <a:r>
                        <a:rPr lang="en-GB" sz="1800" dirty="0">
                          <a:effectLst/>
                        </a:rPr>
                        <a:t>. </a:t>
                      </a:r>
                      <a:r>
                        <a:rPr lang="hr-HR" sz="1800" dirty="0">
                          <a:effectLst/>
                        </a:rPr>
                        <a:t>Vrlo česta među onima kojima je potreban „ispitni poligon“ da bi potvrdili razvoj vlastitog softvera/aplikacije.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96" marR="6769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227472"/>
                  </a:ext>
                </a:extLst>
              </a:tr>
              <a:tr h="9359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u="sng" dirty="0">
                          <a:effectLst/>
                        </a:rPr>
                        <a:t>Hibridni oblak</a:t>
                      </a:r>
                      <a:r>
                        <a:rPr lang="en-GB" sz="1800" dirty="0">
                          <a:effectLst/>
                        </a:rPr>
                        <a:t>.</a:t>
                      </a:r>
                      <a:r>
                        <a:rPr lang="hr-HR" sz="1800" dirty="0">
                          <a:effectLst/>
                        </a:rPr>
                        <a:t> Modularna kombinacija dvaju prethodnih oblika.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it-IT" sz="1800" dirty="0"/>
                    </a:p>
                  </a:txBody>
                  <a:tcPr marL="90263" marR="90263" marT="45132" marB="4513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</a:rPr>
                        <a:t>SaaS – </a:t>
                      </a:r>
                      <a:r>
                        <a:rPr lang="hr-HR" sz="1800" b="1" u="sng" dirty="0">
                          <a:effectLst/>
                        </a:rPr>
                        <a:t>softver kao usluga (engl. </a:t>
                      </a:r>
                      <a:r>
                        <a:rPr lang="en-GB" sz="1600" b="1" i="1" u="sng" dirty="0">
                          <a:effectLst/>
                        </a:rPr>
                        <a:t>Software as a Service</a:t>
                      </a:r>
                      <a:r>
                        <a:rPr lang="hr-HR" sz="1800" b="1" u="sng" dirty="0">
                          <a:effectLst/>
                        </a:rPr>
                        <a:t>)</a:t>
                      </a:r>
                      <a:r>
                        <a:rPr lang="en-GB" sz="1800" dirty="0">
                          <a:effectLst/>
                        </a:rPr>
                        <a:t>. </a:t>
                      </a:r>
                      <a:r>
                        <a:rPr lang="hr-HR" sz="1800" dirty="0">
                          <a:effectLst/>
                        </a:rPr>
                        <a:t>Isporuka softvera kupcu od strane programera po principu „ključ u ruke”.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96" marR="6769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877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39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8" y="595993"/>
            <a:ext cx="1003370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2. </a:t>
            </a: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Analitika podataka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Službena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definicija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analitike podataka (engl. </a:t>
            </a:r>
            <a:r>
              <a:rPr kumimoji="0" lang="en-GB" altLang="es-E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Data Analytics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opisuje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je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kao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način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dekodiranja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digitalnih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podataka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ističu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ći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visoko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značajne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informacije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bi se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uspostavili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prognostički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modeli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znanja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 (engl. </a:t>
            </a:r>
            <a:r>
              <a:rPr kumimoji="0" lang="en-GB" altLang="es-E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predictive knowledge models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umjesto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deskriptivni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h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poslovnom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upravljanju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a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nali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tik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podataka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ključan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je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strateški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alat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koji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stoji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raspolaganju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menadžmentu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upravi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158298" y="0"/>
            <a:ext cx="80715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1.3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Nove tehnologije za poslovanje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80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8" y="595993"/>
            <a:ext cx="1003370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Iz druge perspektive, analitika podataka svjedoči o „načinu razmišljanja vođenom prilikama“ (engl.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opportunity driven mindset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)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Prema tome, uravnotežena mješavina kreativnog i (pro)računskog razmišljanja jest sve što je potrebno za prihvaćanje okvira analitike podatka.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Analitika podataka jest područje koje uvelike doprinosi dvjema poslovnim funkcijama koje se obično najviše bave velikim brojevima i mnoštvom informacija koje dolaze iz vanjskog okruženja: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Financije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Marketing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158298" y="0"/>
            <a:ext cx="80552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1.3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Nove tehnologije za poslovanje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00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8" y="595993"/>
            <a:ext cx="1003370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Korištenje analitike podatka u poslovnom okruženju: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Iskustvo potrošača i </a:t>
            </a:r>
            <a:r>
              <a:rPr lang="hr-HR" altLang="es-ES" sz="24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odanost</a:t>
            </a: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brendu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Tvrtke koriste velike skupove podataka prikupljene od prodajnih odjela da bi: analizirale potražnju kupaca, rano uočile nove trendove i sklonosti kupaca, usmjerile razvoj novih proizvoda, potaknule tehnološke inovacije i osmislile dosljedne komunikacijske strategije.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altLang="es-ES" sz="2400" b="0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Drugim riječima, analitika podataka pruža podršku tvrtkama i rukovoditeljima u oblikovanju prikaza profila moderne baze korisnika / kupaca. 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8" y="0"/>
            <a:ext cx="80715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1.3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Nove tehnologije za poslovanje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99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8" y="595993"/>
            <a:ext cx="1003370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2. </a:t>
            </a: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Oglašavanje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Iz šire perspektive, analitika podataka pomaže organizacijama da razumiju ponašanje korisnika/kupaca (potencijalnih i lojalnih) prilikom kupnje da bi bolje usmjerili napore u komunikaciji i oglašavanju.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altLang="es-ES" sz="24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Krajnji je cilj povezati pravi proizvod s pravim klijentom, posebno uzimajući u obzir njezin/njegov omiljeni kanal za kupnju.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158298" y="0"/>
            <a:ext cx="80715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1.3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Nove tehnologije za poslovanje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17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D49E67A1-F9B6-4FE0-9FF3-64270F093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C75F29DC-74FD-472C-BBEA-0BD849A53E78}"/>
              </a:ext>
            </a:extLst>
          </p:cNvPr>
          <p:cNvSpPr/>
          <p:nvPr/>
        </p:nvSpPr>
        <p:spPr>
          <a:xfrm>
            <a:off x="2158299" y="0"/>
            <a:ext cx="7381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1.1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Što je digitalno poduzetništvo?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02631966-DCC9-4DFA-A3CB-DA5AEBCA1C85}"/>
              </a:ext>
            </a:extLst>
          </p:cNvPr>
          <p:cNvSpPr/>
          <p:nvPr/>
        </p:nvSpPr>
        <p:spPr>
          <a:xfrm>
            <a:off x="2158299" y="595993"/>
            <a:ext cx="10033701" cy="5059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Defini</a:t>
            </a:r>
            <a:r>
              <a:rPr kumimoji="0" lang="hr-HR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cija</a:t>
            </a: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Europske komisije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“Digitalno poduzetništvo obuhvaća sve nove iskorake i transformaciju postojećih kompanija korištenjem novih digitalnih tehnologija.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[Digitalna poduzeća] karakterizira visoki intenzitet korištenja novih digitalnih tehnologija (i to posebice onih vezanih za društvene mreže, velike podatke, mobilna i rješenja u oblaku) u svrhu poboljšanja poslovanja kompanija, osmišljavanja novih poslovnih modela i uključivanja potrošača i dionika”.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6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Izvor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  <a:hlinkClick r:id="rId5"/>
              </a:rPr>
              <a:t>https://publications.jrc.ec.europa.eu/repository/bitstream/JRC112439/jrc112439_eides_report.pdf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5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8" y="595993"/>
            <a:ext cx="1003370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3. </a:t>
            </a:r>
            <a:r>
              <a:rPr lang="hr-HR" altLang="es-ES" sz="24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Upravljanje rizicima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 ovom se području analitika podataka najviše koristi za usmjeravanje odluka o ulaganju i za kvantificiranje nekih statističkih modela koji grupiraju  mogućnosti za ulaganje na osnovi povezanih rizika.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altLang="es-ES" sz="24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Banke i financijski posrednici svakodnevno koriste ove alate kao vrlo učinkovito sredstvo za smanjenje rizika.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8" y="0"/>
            <a:ext cx="80715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1.3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Nove tehnologije za poslovanje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47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8" y="595993"/>
            <a:ext cx="1003370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4. </a:t>
            </a: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Upravljanje lancem vrijednosti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Transkripcija lanca vrijednosti u digitalni jezik omogućuje veće i sofisticiranije analize postojećih odnosa između funkcija.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algn="just"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Ove mreže znanja koje protječu kroz različite radne timove doprinose nastanku organizacijske kolektivne svijesti i osnažuju percepciju svakog djelatnika o ulogama i odgovornostima ostalih.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8" y="0"/>
            <a:ext cx="80715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1.3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Nove tehnologije za poslovanje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66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1997839"/>
            <a:ext cx="100337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5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Didaktička jedinica </a:t>
            </a:r>
            <a:r>
              <a:rPr kumimoji="0" lang="it-IT" sz="5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kumimoji="0" lang="hr-HR" sz="5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br>
              <a:rPr kumimoji="0" lang="en-US" sz="5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</a:br>
            <a:r>
              <a:rPr kumimoji="0" lang="hr-HR" altLang="it-IT" sz="5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5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5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US" sz="5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46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Pretvaranje</a:t>
            </a:r>
            <a:r>
              <a:rPr lang="hr-HR" altLang="es-ES" sz="24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 ideje u uspješan poslovni model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U začetku svake tvrtke nalazi se ideja iz koje je nastala i koja se, jednom kada se pokrenula, pretvorila u održivo poduzeće.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Poslovne ideje proizlaze iz prepoznavanja mogućnosti da se zadovolji označena potreba koja je trenutno zadovoljena samo djelomično (ili nikako).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Svakodnevna stvarnost pruža mnogo inspiracije za potencijalne poslovne ideje: težak dio dolazi kada pokušate identificirati one koji su poduzetnički izvedive i održive.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9" y="0"/>
            <a:ext cx="769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82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Razvoj poslovne ideje može se provesti u dvije faze: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 </a:t>
            </a: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Strukturiranje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Drugim riječima, ovo znači posložiti misli; istaknuti elemente od posebne važnosti i one koji zaslužuju veći fokus iz konceptualne perspektive.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2. </a:t>
            </a:r>
            <a:r>
              <a:rPr lang="hr-HR" altLang="es-ES" sz="24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Razvoj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Kada se postave teorijski stupovi, ambiciozni poduzetnici prelaze na razmatranje operativne dimenzije obraćajući pažnju na potencijalne faktore koji bi mogli postati oni koju omogućavaju postavljanje i uspon tvrtke.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9" y="0"/>
            <a:ext cx="769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24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Strukturiranje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Ono podrazumijeva dubinsku analizu: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Adresiranih potreba i potražnja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Postojećih konkurenata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(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stupanj zasićenosti tržišta)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Profila kupaca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Strukture lanca vrijednosti i opskrbe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Zrelosti tržišta i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daljnjih margina</a:t>
            </a:r>
            <a:r>
              <a:rPr lang="hr-HR" altLang="es-ES" sz="2400" dirty="0">
                <a:solidFill>
                  <a:prstClr val="black"/>
                </a:solidFill>
                <a:highlight>
                  <a:srgbClr val="FFFF00"/>
                </a:highlight>
                <a:latin typeface="Arial Rounded MT Bold" panose="020F0704030504030204" pitchFamily="34" charset="0"/>
              </a:rPr>
              <a:t> iskoristivosti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(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further margins of exploitation</a:t>
            </a:r>
            <a:r>
              <a:rPr lang="hr-HR" altLang="es-ES" sz="2400" dirty="0">
                <a:solidFill>
                  <a:prstClr val="black"/>
                </a:solidFill>
                <a:highlight>
                  <a:srgbClr val="FFFF00"/>
                </a:highlight>
                <a:latin typeface="Arial Rounded MT Bold" panose="020F0704030504030204" pitchFamily="34" charset="0"/>
              </a:rPr>
              <a:t>)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Vanjskih dionika s velikim učinkom i utjecajem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Potencijalne mreže podrške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Poslovnog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model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158299" y="0"/>
            <a:ext cx="769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96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Razvoj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Veliki prioritet imaju: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Potencijalni izvori kapitala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	-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 i financijsko planiranje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Distribucijski kanali i kanali opskrbe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Strategija 4P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	-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Proizvod (ili usluga) (engl.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Product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–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osmišljavanje i testiranje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	-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Mjesto (engl.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Place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	-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Promocija (engl.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Promotion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	-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Plasman (engl.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Placement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Ponuda vrijednosti i projekcije tokova prihoda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9" y="0"/>
            <a:ext cx="769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58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Poslovno planiranje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Poslovni plan (PP) je službeni dokument koji omogućuje strukturirani uvid u poslovanje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Sadržaj PP-a obično se artikulira kroz nekoliko određenih cjelina koje pokrivaju sve glavne dimenzije poslovanja: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Kratku prezentaciju poslovne ideje, poduzetnika i njegovog ključnog osoblja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Kratku prezentaciju proizvoda/usluge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Marketinške analize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(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koji segment tržišta zauzeti)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Dugoročnu razvojnu perspektivu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Utjecaj na okoliš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Financiranje i očekivanu profitabilnost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158299" y="1520"/>
            <a:ext cx="78754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49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Financijsko planiranje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Objavljivanje podataka o financijama toliko je važno da zahtijeva zaseban dokument - Financijski plan (FP).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FP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odnosi se na sintetičku, ali vrlo sveobuhvatnu evaluaciju financijskih i ekonomskih kapaciteta kompanije.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Robusni FP odnosi se na tri dokumenta koji predstavljaju i tri primarna financijska izvješća: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Bilanca stanja – imovina vs obveze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Račun dobiti i gubitka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Income Statement –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prihodi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vs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rashodi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Izvještaj o novčanom toku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–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priljev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vs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odljev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gotovine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hr-HR" altLang="es-ES" sz="24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9" y="48371"/>
            <a:ext cx="78754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88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8" y="604811"/>
            <a:ext cx="1003370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Strategije uključivanja dionika</a:t>
            </a:r>
            <a:endParaRPr kumimoji="0" lang="en-US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Prije poduzimanja bilo kakve konkretne akcije, poduzetnici koji to tek pokušavaju postati trebali bi si postaviti sljedeća pitanja: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hr-HR" altLang="es-E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Tko su najvažniji strateški dionici za moje poslovanje?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hr-HR" altLang="es-E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Što bi mogao biti njihov interes i kako mogu ispuniti njihova očekivanja?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hr-HR" altLang="es-E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Kakav utjecaj moje poslovanje može imati na njih? Izravni ili neizravni?</a:t>
            </a:r>
            <a:endParaRPr kumimoji="0" lang="en-GB" altLang="es-E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hr-HR" altLang="es-E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Imaju li preporuku/dokaz sposobnosti? Postoji li netko tko zastupa njihove interese?</a:t>
            </a:r>
            <a:endParaRPr kumimoji="0" lang="en-GB" altLang="es-E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hr-HR" altLang="es-E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Kako ih mogu potaknuti da daju povratne informacije?</a:t>
            </a:r>
            <a:r>
              <a:rPr kumimoji="0" lang="en-GB" altLang="es-E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endParaRPr kumimoji="0" lang="hr-HR" altLang="es-E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hr-HR" altLang="es-E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Koje su neizravne koristi njihova sudjelovanja?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hr-HR" altLang="es-E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Kako da održavam njihov interes i zadržim ih zainteresiranima? </a:t>
            </a:r>
            <a:endParaRPr kumimoji="0" lang="en-GB" altLang="es-E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hr-HR" altLang="es-E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Postoji li pravo vrijeme za njihovo uključivanje?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altLang="es-E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158298" y="81591"/>
            <a:ext cx="76633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41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D49E67A1-F9B6-4FE0-9FF3-64270F093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C75F29DC-74FD-472C-BBEA-0BD849A53E78}"/>
              </a:ext>
            </a:extLst>
          </p:cNvPr>
          <p:cNvSpPr/>
          <p:nvPr/>
        </p:nvSpPr>
        <p:spPr>
          <a:xfrm>
            <a:off x="2158299" y="0"/>
            <a:ext cx="7381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1.1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Što je digitalno poduzetništvo?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02631966-DCC9-4DFA-A3CB-DA5AEBCA1C85}"/>
              </a:ext>
            </a:extLst>
          </p:cNvPr>
          <p:cNvSpPr/>
          <p:nvPr/>
        </p:nvSpPr>
        <p:spPr>
          <a:xfrm>
            <a:off x="2158299" y="595993"/>
            <a:ext cx="1003370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Defini</a:t>
            </a:r>
            <a:r>
              <a:rPr kumimoji="0" lang="hr-HR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cija</a:t>
            </a: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OECD-a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“[…]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osnivanje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kompanije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usvajanje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digitalnih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tehnologija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od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strane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već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postojećih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poduzetnika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Ispodprosječno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zastupljene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skupine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stanovništva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bi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mogle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vrlo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vjerojatno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imati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koristi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od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određenih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karakteristika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digitalnih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tehnologija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namijenjenih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osnivanju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rastu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kompanija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uključujući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niže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start-up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troškove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za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mnoge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kompanije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širi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pristup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vanjskim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tržištima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zahvaljujući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internetu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”.</a:t>
            </a:r>
            <a:endParaRPr kumimoji="0" lang="hr-H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6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Izvor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  <a:hlinkClick r:id="rId5"/>
              </a:rPr>
              <a:t>https://www.oecd-ilibrary.org/docserver/28e047ba-en.pdf?expires=1593152542&amp;id=id&amp;accname=guest&amp;checksum=9127A1DB691D56E497C1B8FB901BA783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926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2390FD7-0CA6-40A2-B18E-335D3259333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13375" y="1519118"/>
            <a:ext cx="5852159" cy="4760685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EF7E56F-3C0C-4029-88FE-8474F98AF121}"/>
              </a:ext>
            </a:extLst>
          </p:cNvPr>
          <p:cNvSpPr txBox="1"/>
          <p:nvPr/>
        </p:nvSpPr>
        <p:spPr>
          <a:xfrm>
            <a:off x="7545154" y="1658054"/>
            <a:ext cx="46468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Na temelju njihovog utjecaja, dionici se raspoređuju u vrlo učinkovitu matricu koja za svakog od njih sažima njihovu potencijalnu važnost iz strateške perspektive.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158299" y="48370"/>
            <a:ext cx="78515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sz="28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Matrica uključivanja dionika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7507266" y="5553821"/>
            <a:ext cx="47226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Izvor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/>
              </a:rPr>
              <a:t>https://www.targetinternet.com/stakeholder-management-for-digital-marketers/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1630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Veliki učinak / malen utjecaj</a:t>
            </a:r>
            <a:r>
              <a:rPr kumimoji="0" lang="en-GB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 </a:t>
            </a:r>
            <a:r>
              <a:rPr kumimoji="0" lang="hr-HR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pasivni putnici</a:t>
            </a:r>
            <a:endParaRPr kumimoji="0" lang="en-GB" altLang="es-ES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Oni koji ne sudjeluju u uobičajenom poslovnom upravljanju i nemaju aktivnu ulogu u poslovnim strategijama, ali tekuće aktivnosti organizacije i dalje imaju velik učinak na njih; npr.  zajednice, banke, lokalni kreatori politike, dioničari itd.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Veliki učinak / veliki utjecaj: ključni igrači</a:t>
            </a:r>
            <a:endParaRPr kumimoji="0" lang="en-GB" altLang="es-ES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Oni koji imaju veliki odjek kada se radi o profitabilnosti i konkurentnosti kompanije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;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npr.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kupci i dobavljači, klijenti, konkurencija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istraživački centri 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itd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endParaRPr kumimoji="0" lang="hr-HR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altLang="es-ES" sz="24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8" y="1520"/>
            <a:ext cx="79533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53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Malen učinak / malen utjecaj: daljnji rođaci</a:t>
            </a:r>
            <a:endParaRPr kumimoji="0" lang="en-GB" altLang="es-ES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Klaster s najnižim prioritetom - mogli bi predstavljati cilj sve dok se kompanija brine za poticanje 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agende „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otvorenosti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”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ali ionako se ne ističu kao strateški prioritet (tj. osnovne i srednje škole)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Malen učinak / veliki utjecaj: interesne/stručne grupe/udruženja</a:t>
            </a:r>
            <a:endParaRPr kumimoji="0" lang="en-GB" altLang="es-ES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Oni predstavljaju vrlo zanimljivu kategoriju: na njih ne možete imati toliko utjecaja koliko oni mogu imati na vas. Trgovačka udruženja, 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mišljenja grupa/skupina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 sindikati vrlo su utjecajni u organizacijama i trebali bi biti angažirani kao značajni socijalni partneri.</a:t>
            </a:r>
            <a:endParaRPr lang="hr-HR" altLang="es-ES" sz="24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8" y="1520"/>
            <a:ext cx="77403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4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1095"/>
            <a:ext cx="1003370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Umrežavanje i prilike za financiranje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Od početka prošlog desetljeća, start-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 koje su doživjele veliki procvat i uspon postale su svjetski fenomen.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Za razliku od „tradicionalnih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”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oblika kompanija, zbog svog visokog koeficijenta rizika (nedostatak financija/financiranja, novčanog toka i kreditne/novčane povijesti) vrlo je rijetko da start-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kompanija dobije pristupi kreditiranju putem tradicionalne kreditne linije (tj. bankarskih sustava).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158299" y="0"/>
            <a:ext cx="769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94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Start-up: </a:t>
            </a: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Kakvi su odnosi između financija i njegovog životnog ciklusa?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Financiranje start-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upova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oslanja se na posvećene 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socio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-ekonomske aktere: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Super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anđele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Anđele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Venture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kapitalisti (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venture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capital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investitori)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Temeljem količine resursa za koju mogu jamčiti, svaka od razmatranih kategorija intervenira u određenom dijelu životnog ciklusa start-</a:t>
            </a:r>
            <a:r>
              <a:rPr lang="hr-HR" altLang="es-ES" sz="2400" dirty="0" err="1">
                <a:solidFill>
                  <a:prstClr val="black"/>
                </a:solidFill>
                <a:latin typeface="Arial Rounded MT Bold" panose="020F0704030504030204" pitchFamily="34" charset="0"/>
              </a:rPr>
              <a:t>upa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9" y="0"/>
            <a:ext cx="769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28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24740"/>
            <a:ext cx="10033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5 faza start-</a:t>
            </a:r>
            <a:r>
              <a:rPr kumimoji="0" lang="hr-HR" alt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upa</a:t>
            </a:r>
            <a:r>
              <a:rPr kumimoji="0" lang="hr-HR" alt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obično su prepoznate kao:</a:t>
            </a:r>
            <a:endParaRPr kumimoji="0" lang="en-GB" alt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8" y="1520"/>
            <a:ext cx="79444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3455C814-0D89-45B6-AC5D-11BBE581BD6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60516" y="894072"/>
            <a:ext cx="8185513" cy="470989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29D7CFEE-042C-4BE6-A580-499D6673CF6A}"/>
              </a:ext>
            </a:extLst>
          </p:cNvPr>
          <p:cNvSpPr txBox="1"/>
          <p:nvPr/>
        </p:nvSpPr>
        <p:spPr>
          <a:xfrm>
            <a:off x="2158299" y="5683009"/>
            <a:ext cx="10033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Izvor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/>
              </a:rPr>
              <a:t>https://medium.com/tradecraft-traction/5-phases-of-the-startup-lifecycle-morgan-brown-on-what-it-takes-to-grow-a-startup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427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7455"/>
            <a:ext cx="10033701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Prilagođenost rješenju</a:t>
            </a:r>
            <a:r>
              <a:rPr kumimoji="0" lang="en-GB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(</a:t>
            </a:r>
            <a:r>
              <a:rPr kumimoji="0" lang="hr-HR" altLang="es-ES" sz="23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engl. </a:t>
            </a:r>
            <a:r>
              <a:rPr kumimoji="0" lang="en-GB" altLang="es-ES" sz="23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Solution Fit</a:t>
            </a:r>
            <a:r>
              <a:rPr kumimoji="0" lang="hr-HR" altLang="es-ES" sz="23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začetak start-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upa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razvoj poslovne ideje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</a:t>
            </a:r>
            <a:r>
              <a:rPr kumimoji="0" lang="hr-HR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</a:t>
            </a:r>
            <a:r>
              <a:rPr kumimoji="0" lang="en-GB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 (</a:t>
            </a:r>
            <a:r>
              <a:rPr kumimoji="0" lang="hr-HR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Minimalno održivi proizvod; engl. </a:t>
            </a:r>
            <a:r>
              <a:rPr kumimoji="0" lang="en-GB" altLang="es-ES" sz="22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Minimum Viable Product</a:t>
            </a:r>
            <a:r>
              <a:rPr kumimoji="0" lang="en-GB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 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faza ranog osmišljavanja, razvoja i testiranja proizvoda (usluge) + strategija segmentacije tržišta i pozicioniranja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Prilagođenost tržištu (engl. </a:t>
            </a:r>
            <a:r>
              <a:rPr kumimoji="0" lang="en-GB" altLang="es-ES" sz="23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Market fit</a:t>
            </a:r>
            <a:r>
              <a:rPr kumimoji="0" lang="hr-HR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prva </a:t>
            </a:r>
            <a:r>
              <a:rPr kumimoji="0" lang="pl-PL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baza kupaca i odgovor na potražnju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Skaliranje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eksponencijalni rast svijesti o marki i tržišnih udjela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r>
              <a:rPr kumimoji="0" lang="hr-HR" altLang="es-E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Zrelost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nakon pet godina od osnutka (zakonsko trajanje start-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upa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), putem rasta može se ići samo pomoću dva načina: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	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a)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Akvizicijom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obično od velikih i etabliranih tvrtki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algn="just"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	b)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Uvrštavanjem na burzu putem IJP-a (inicijalna javna ponuda)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9" y="1520"/>
            <a:ext cx="78754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69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9" y="0"/>
            <a:ext cx="769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793427"/>
              </p:ext>
            </p:extLst>
          </p:nvPr>
        </p:nvGraphicFramePr>
        <p:xfrm>
          <a:off x="2158297" y="1895633"/>
          <a:ext cx="10033701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1773">
                  <a:extLst>
                    <a:ext uri="{9D8B030D-6E8A-4147-A177-3AD203B41FA5}">
                      <a16:colId xmlns:a16="http://schemas.microsoft.com/office/drawing/2014/main" val="1437872493"/>
                    </a:ext>
                  </a:extLst>
                </a:gridCol>
                <a:gridCol w="3627361">
                  <a:extLst>
                    <a:ext uri="{9D8B030D-6E8A-4147-A177-3AD203B41FA5}">
                      <a16:colId xmlns:a16="http://schemas.microsoft.com/office/drawing/2014/main" val="384736347"/>
                    </a:ext>
                  </a:extLst>
                </a:gridCol>
                <a:gridCol w="3344567">
                  <a:extLst>
                    <a:ext uri="{9D8B030D-6E8A-4147-A177-3AD203B41FA5}">
                      <a16:colId xmlns:a16="http://schemas.microsoft.com/office/drawing/2014/main" val="3058862668"/>
                    </a:ext>
                  </a:extLst>
                </a:gridCol>
              </a:tblGrid>
              <a:tr h="361462">
                <a:tc>
                  <a:txBody>
                    <a:bodyPr/>
                    <a:lstStyle/>
                    <a:p>
                      <a:pPr algn="ctr"/>
                      <a:r>
                        <a:rPr lang="en-GB" altLang="es-ES" sz="1800" b="0" dirty="0">
                          <a:latin typeface="Arial Rounded MT Bold" panose="020F0704030504030204" pitchFamily="34" charset="0"/>
                        </a:rPr>
                        <a:t>Super </a:t>
                      </a:r>
                      <a:r>
                        <a:rPr lang="hr-HR" altLang="es-ES" sz="1800" b="0" dirty="0">
                          <a:latin typeface="Arial Rounded MT Bold" panose="020F0704030504030204" pitchFamily="34" charset="0"/>
                        </a:rPr>
                        <a:t>anđeli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altLang="es-ES" sz="1800" b="0" dirty="0">
                          <a:latin typeface="Arial Rounded MT Bold" panose="020F0704030504030204" pitchFamily="34" charset="0"/>
                        </a:rPr>
                        <a:t>Anđeli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es-ES" sz="1800" b="0" dirty="0">
                          <a:latin typeface="Arial Rounded MT Bold" panose="020F0704030504030204" pitchFamily="34" charset="0"/>
                        </a:rPr>
                        <a:t>Venture </a:t>
                      </a:r>
                      <a:r>
                        <a:rPr lang="hr-HR" altLang="es-ES" sz="1800" b="0" dirty="0">
                          <a:latin typeface="Arial Rounded MT Bold" panose="020F0704030504030204" pitchFamily="34" charset="0"/>
                        </a:rPr>
                        <a:t>kapitalist</a:t>
                      </a:r>
                      <a:r>
                        <a:rPr lang="en-GB" altLang="es-ES" sz="1800" b="0" dirty="0">
                          <a:latin typeface="Arial Rounded MT Bold" panose="020F0704030504030204" pitchFamily="34" charset="0"/>
                        </a:rPr>
                        <a:t> </a:t>
                      </a:r>
                      <a:endParaRPr lang="it-IT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003741"/>
                  </a:ext>
                </a:extLst>
              </a:tr>
              <a:tr h="2917825">
                <a:tc>
                  <a:txBody>
                    <a:bodyPr/>
                    <a:lstStyle/>
                    <a:p>
                      <a:pPr algn="l"/>
                      <a:r>
                        <a:rPr lang="hr-HR" sz="2000" kern="1200" dirty="0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Predstavljaju prvog sugovornika „</a:t>
                      </a:r>
                      <a:r>
                        <a:rPr lang="hr-HR" sz="2000" kern="1200" dirty="0" err="1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startupera</a:t>
                      </a:r>
                      <a:r>
                        <a:rPr lang="hr-HR" sz="2000" kern="1200" dirty="0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”: rođaci, prijatelji i ostale osobe toliko bliske </a:t>
                      </a:r>
                      <a:r>
                        <a:rPr lang="hr-HR" sz="2000" kern="1200" dirty="0" err="1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startuperu</a:t>
                      </a:r>
                      <a:r>
                        <a:rPr lang="hr-HR" sz="2000" kern="1200" dirty="0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da bi mu / joj dali dovoljno novca da ustraje u nastanku i prvom razvoju poslovanja.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2000" kern="1200" dirty="0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Anđeli su bogati ljudi koji traže profitabilnu priliku za ulaganje. Anđeli osiguravaju financijski kapital u zamjenu za izravan postotak u dobiti / dionicama tvrtke.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900" kern="1200" dirty="0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Kada dobije podršku poslovnih anđela, </a:t>
                      </a:r>
                      <a:r>
                        <a:rPr lang="hr-HR" sz="1900" kern="1200" dirty="0" err="1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startuper</a:t>
                      </a:r>
                      <a:r>
                        <a:rPr lang="hr-HR" sz="1900" kern="1200" dirty="0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ima dovoljno kapitala da započne stvarnu poslovnu aktivnost. Od sada nadalje (trenutak (po)leta), </a:t>
                      </a:r>
                      <a:r>
                        <a:rPr lang="hr-HR" sz="1900" kern="1200" dirty="0" err="1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venture</a:t>
                      </a:r>
                      <a:r>
                        <a:rPr lang="hr-HR" sz="1900" kern="1200" dirty="0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kapital investitori najkonzistentniji su nositelji kapitala prema trenutnim financijskim potrebama start-</a:t>
                      </a:r>
                      <a:r>
                        <a:rPr lang="hr-HR" sz="1900" kern="1200" dirty="0" err="1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upa</a:t>
                      </a:r>
                      <a:r>
                        <a:rPr lang="hr-HR" sz="1900" kern="1200" dirty="0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172884"/>
                  </a:ext>
                </a:extLst>
              </a:tr>
            </a:tbl>
          </a:graphicData>
        </a:graphic>
      </p:graphicFrame>
      <p:graphicFrame>
        <p:nvGraphicFramePr>
          <p:cNvPr id="3" name="Tabella 6">
            <a:extLst>
              <a:ext uri="{FF2B5EF4-FFF2-40B4-BE49-F238E27FC236}">
                <a16:creationId xmlns:a16="http://schemas.microsoft.com/office/drawing/2014/main" id="{6930FCC7-85E7-4DCB-8CCF-5239734FAA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826158"/>
              </p:ext>
            </p:extLst>
          </p:nvPr>
        </p:nvGraphicFramePr>
        <p:xfrm>
          <a:off x="2158298" y="944430"/>
          <a:ext cx="10033701" cy="951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375">
                  <a:extLst>
                    <a:ext uri="{9D8B030D-6E8A-4147-A177-3AD203B41FA5}">
                      <a16:colId xmlns:a16="http://schemas.microsoft.com/office/drawing/2014/main" val="2872443209"/>
                    </a:ext>
                  </a:extLst>
                </a:gridCol>
                <a:gridCol w="1122519">
                  <a:extLst>
                    <a:ext uri="{9D8B030D-6E8A-4147-A177-3AD203B41FA5}">
                      <a16:colId xmlns:a16="http://schemas.microsoft.com/office/drawing/2014/main" val="4125498834"/>
                    </a:ext>
                  </a:extLst>
                </a:gridCol>
                <a:gridCol w="1699059">
                  <a:extLst>
                    <a:ext uri="{9D8B030D-6E8A-4147-A177-3AD203B41FA5}">
                      <a16:colId xmlns:a16="http://schemas.microsoft.com/office/drawing/2014/main" val="3873503653"/>
                    </a:ext>
                  </a:extLst>
                </a:gridCol>
                <a:gridCol w="1933302">
                  <a:extLst>
                    <a:ext uri="{9D8B030D-6E8A-4147-A177-3AD203B41FA5}">
                      <a16:colId xmlns:a16="http://schemas.microsoft.com/office/drawing/2014/main" val="2041921303"/>
                    </a:ext>
                  </a:extLst>
                </a:gridCol>
                <a:gridCol w="1341706">
                  <a:extLst>
                    <a:ext uri="{9D8B030D-6E8A-4147-A177-3AD203B41FA5}">
                      <a16:colId xmlns:a16="http://schemas.microsoft.com/office/drawing/2014/main" val="2724550669"/>
                    </a:ext>
                  </a:extLst>
                </a:gridCol>
                <a:gridCol w="2006740">
                  <a:extLst>
                    <a:ext uri="{9D8B030D-6E8A-4147-A177-3AD203B41FA5}">
                      <a16:colId xmlns:a16="http://schemas.microsoft.com/office/drawing/2014/main" val="2955463876"/>
                    </a:ext>
                  </a:extLst>
                </a:gridCol>
              </a:tblGrid>
              <a:tr h="951202">
                <a:tc>
                  <a:txBody>
                    <a:bodyPr/>
                    <a:lstStyle/>
                    <a:p>
                      <a:pPr algn="ctr"/>
                      <a:endParaRPr lang="en-GB" b="0" noProof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hr-HR" b="0" noProof="0" dirty="0">
                          <a:latin typeface="Arial Rounded MT Bold" panose="020F0704030504030204" pitchFamily="34" charset="0"/>
                        </a:rPr>
                        <a:t>Prilagođenost rješenju</a:t>
                      </a:r>
                      <a:endParaRPr lang="en-GB" b="0" noProof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noProof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GB" b="0" noProof="0" dirty="0">
                          <a:latin typeface="Arial Rounded MT Bold" panose="020F0704030504030204" pitchFamily="34" charset="0"/>
                        </a:rPr>
                        <a:t>M</a:t>
                      </a:r>
                      <a:r>
                        <a:rPr lang="hr-HR" b="0" noProof="0" dirty="0">
                          <a:latin typeface="Arial Rounded MT Bold" panose="020F0704030504030204" pitchFamily="34" charset="0"/>
                        </a:rPr>
                        <a:t>O</a:t>
                      </a:r>
                      <a:r>
                        <a:rPr lang="en-GB" b="0" noProof="0" dirty="0">
                          <a:latin typeface="Arial Rounded MT Bold" panose="020F0704030504030204" pitchFamily="34" charset="0"/>
                        </a:rPr>
                        <a:t>P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noProof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hr-HR" sz="1700" b="0" noProof="0" dirty="0">
                          <a:latin typeface="Arial Rounded MT Bold" panose="020F0704030504030204" pitchFamily="34" charset="0"/>
                        </a:rPr>
                        <a:t>Prilagođenost tržištu</a:t>
                      </a:r>
                      <a:endParaRPr lang="en-GB" sz="1700" b="0" noProof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noProof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hr-HR" b="0" noProof="0" dirty="0">
                          <a:latin typeface="Arial Rounded MT Bold" panose="020F0704030504030204" pitchFamily="34" charset="0"/>
                        </a:rPr>
                        <a:t>Prilagođenost proizvodu</a:t>
                      </a:r>
                      <a:endParaRPr lang="en-GB" b="0" noProof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noProof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hr-HR" b="0" noProof="0" dirty="0">
                          <a:latin typeface="Arial Rounded MT Bold" panose="020F0704030504030204" pitchFamily="34" charset="0"/>
                        </a:rPr>
                        <a:t>Skaliranje</a:t>
                      </a:r>
                      <a:r>
                        <a:rPr lang="en-GB" b="0" noProof="0" dirty="0">
                          <a:latin typeface="Arial Rounded MT Bold" panose="020F0704030504030204" pitchFamily="34" charset="0"/>
                        </a:rPr>
                        <a:t>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noProof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hr-HR" b="0" noProof="0" dirty="0">
                          <a:latin typeface="Arial Rounded MT Bold" panose="020F0704030504030204" pitchFamily="34" charset="0"/>
                        </a:rPr>
                        <a:t>Zrelost</a:t>
                      </a:r>
                      <a:endParaRPr lang="en-GB" b="0" noProof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740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37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Super anđeli, anđeli i </a:t>
            </a:r>
            <a:r>
              <a:rPr kumimoji="0" lang="hr-HR" altLang="es-E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venture</a:t>
            </a: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kapitalisti: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Super anđeli se ne mogu u potpunosti smatrati investitorima: njihov doprinos nije motiviran očekivanjima osobne dobiti, već uglavnom istinskom željom da uspiju njima bliske osobe.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Poslovni anđeli i 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venture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kapital investitori motivirani su isključivo logikom profita, i to su investitori koji očekuju osobnu dobit od ulaganja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: razlika među njima sastoji se od količine kapitala koju imaju na raspolaganju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(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venture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kapitalisti imaju mnogo više)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endParaRPr kumimoji="0" lang="hr-HR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9" y="0"/>
            <a:ext cx="769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Motivacijska prezentacija </a:t>
            </a:r>
            <a:r>
              <a:rPr kumimoji="0" lang="en-GB" alt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– </a:t>
            </a:r>
            <a:r>
              <a:rPr lang="hr-HR" altLang="es-ES" sz="24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definicija i svrha</a:t>
            </a:r>
            <a:endParaRPr kumimoji="0" lang="en-GB" altLang="es-E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Prvi kontakt između investitora i 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startupera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započinje s vrlo kratkim opisom poslovne ideje </a:t>
            </a:r>
            <a:r>
              <a:rPr kumimoji="0" lang="hr-HR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startupera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altLang="es-ES" sz="24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Takav je opis formalno poznat pod nazivom motivacijska prezentacija (engl. </a:t>
            </a:r>
            <a:r>
              <a:rPr kumimoji="0" lang="hr-HR" altLang="es-E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Elevator </a:t>
            </a:r>
            <a:r>
              <a:rPr kumimoji="0" lang="hr-HR" altLang="es-E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Pitch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): upečatljiva i intrigantna prezentacija poslovne ideje napravljena s ciljem da se zaintrigira i pridobije interes investitora.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altLang="es-ES" sz="24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Motivacijske prezentacije poznate su po tome da su izuzetno kratke i sažete: mogu trajati od najmanje 30 sekundi do najviše 2 minute.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9" y="0"/>
            <a:ext cx="769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81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D49E67A1-F9B6-4FE0-9FF3-64270F093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C75F29DC-74FD-472C-BBEA-0BD849A53E78}"/>
              </a:ext>
            </a:extLst>
          </p:cNvPr>
          <p:cNvSpPr/>
          <p:nvPr/>
        </p:nvSpPr>
        <p:spPr>
          <a:xfrm>
            <a:off x="2158299" y="0"/>
            <a:ext cx="7381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1.1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Što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je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poduzetništvo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02631966-DCC9-4DFA-A3CB-DA5AEBCA1C85}"/>
              </a:ext>
            </a:extLst>
          </p:cNvPr>
          <p:cNvSpPr/>
          <p:nvPr/>
        </p:nvSpPr>
        <p:spPr>
          <a:xfrm>
            <a:off x="2158299" y="595993"/>
            <a:ext cx="10033701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Definicija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digitalnog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poduzetništva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– </a:t>
            </a: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akademska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perspektiva</a:t>
            </a:r>
            <a:endParaRPr kumimoji="0" lang="hr-H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“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poduzetništvo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se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može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definirati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kao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poduzetničke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prilike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se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mogu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stvoriti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primijeniti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uslijed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korištenja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tehnoloških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platformi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drugih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uređaja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za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elektroničku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komunikaciju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Dakle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poduzetništvo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može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potpasti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pod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mnoge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poslovne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funkcije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Zajedno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s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razvojem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napretkom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tehnologije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mnoge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poslovne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funkcije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(marketing,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prodaja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razvoj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proizvoda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distribucija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upravljanje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dionicima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operacije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će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se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također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razvijati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, a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neke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nove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funkcije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će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nastajati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”.</a:t>
            </a:r>
            <a:endParaRPr kumimoji="0" lang="hr-H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6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Izvor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  <a:hlinkClick r:id="rId5"/>
              </a:rPr>
              <a:t>https://www.ncbi.nlm.nih.gov/pmc/articles/PMC7134220/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678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Tipična formula motivacijske prezentacije sastoji se od: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Kratkog predstavljanja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Nezadovoljene/ih potrebe/a koja/koje čini/e osnovu poslovne ideje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Prednosti i iskoristivih mogućnosti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Uvida u status tržišta 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(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mamo li već konkurenciju? Koja je naša strategija </a:t>
            </a: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razlikovanja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? </a:t>
            </a:r>
            <a:r>
              <a:rPr kumimoji="0" lang="en-GB" alt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Itd</a:t>
            </a:r>
            <a:r>
              <a:rPr kumimoji="0" lang="en-GB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.) </a:t>
            </a:r>
            <a:endParaRPr kumimoji="0" lang="hr-HR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Trenutna faza provedbe i potrebni dodatni resursi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Zaključci i formalni financijski zahtjevi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Zbog količine informacija koju bi netko mogao pružiti u tako kratkom vremenskom rasponu, sposobnost razvijanja djelotvorne motivacijske prezentacije općenito se smatra vrlo sofisticiranom vještinom.</a:t>
            </a: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9" y="0"/>
            <a:ext cx="769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96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158299" y="595993"/>
            <a:ext cx="1003370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Nakon toga, ako je investitor zainteresiran, dvije strane započinju pregovore oko suradnje definirajući i finalizirajući uvjete financiranja.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Uglavnom se situacija odvija na način da poslovni anđeo ili </a:t>
            </a:r>
            <a:r>
              <a:rPr lang="hr-HR" altLang="es-ES" sz="2400" dirty="0" err="1">
                <a:solidFill>
                  <a:prstClr val="black"/>
                </a:solidFill>
                <a:latin typeface="Arial Rounded MT Bold" panose="020F0704030504030204" pitchFamily="34" charset="0"/>
              </a:rPr>
              <a:t>venture</a:t>
            </a:r>
            <a:r>
              <a:rPr lang="hr-HR" altLang="es-E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 kapitalist osigurava ekonomske resurse u zamjenu za udio u profitu, udio u vlasništvu poslovne jedinice (ili više njih) i/ili mješavinu obje opcije.</a:t>
            </a:r>
            <a:endParaRPr kumimoji="0" lang="hr-HR" alt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58299" y="0"/>
            <a:ext cx="7695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1.4</a:t>
            </a:r>
            <a:r>
              <a:rPr lang="hr-HR" sz="2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Rađanje internetske start-</a:t>
            </a:r>
            <a:r>
              <a:rPr kumimoji="0" lang="hr-HR" alt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up</a:t>
            </a:r>
            <a:r>
              <a:rPr kumimoji="0" lang="hr-HR" alt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kompanije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95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D49E67A1-F9B6-4FE0-9FF3-64270F093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C75F29DC-74FD-472C-BBEA-0BD849A53E78}"/>
              </a:ext>
            </a:extLst>
          </p:cNvPr>
          <p:cNvSpPr/>
          <p:nvPr/>
        </p:nvSpPr>
        <p:spPr>
          <a:xfrm>
            <a:off x="2158299" y="0"/>
            <a:ext cx="7381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1.1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Što je digitalno poduzetništvo?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02631966-DCC9-4DFA-A3CB-DA5AEBCA1C85}"/>
              </a:ext>
            </a:extLst>
          </p:cNvPr>
          <p:cNvSpPr/>
          <p:nvPr/>
        </p:nvSpPr>
        <p:spPr>
          <a:xfrm>
            <a:off x="2158299" y="595993"/>
            <a:ext cx="1003370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Definiranje digitalne transformacije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“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transformacija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podrazumijeva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skup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ekonomskih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društvenih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učinaka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digitizacije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(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odnosno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pretvaranja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analognih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podataka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procesa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u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oblik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koji je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čitljiv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strojevima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 i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digitalizacije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(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korištenja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digitalnih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tehnologija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podataka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poveznica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koje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nastaju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kao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rezultat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novih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i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modificiranih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aktivnosti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)”.</a:t>
            </a:r>
            <a:endParaRPr kumimoji="0" lang="hr-H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6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Izvor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  <a:hlinkClick r:id="rId5"/>
              </a:rPr>
              <a:t>https://www.oecd-ilibrary.org/science-and-technology/going-digital-shaping-policies-improving-lives_9789264312012-en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869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D49E67A1-F9B6-4FE0-9FF3-64270F093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C75F29DC-74FD-472C-BBEA-0BD849A53E78}"/>
              </a:ext>
            </a:extLst>
          </p:cNvPr>
          <p:cNvSpPr/>
          <p:nvPr/>
        </p:nvSpPr>
        <p:spPr>
          <a:xfrm>
            <a:off x="2158299" y="0"/>
            <a:ext cx="7381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1.1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Što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je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poduzetništvo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02631966-DCC9-4DFA-A3CB-DA5AEBCA1C85}"/>
              </a:ext>
            </a:extLst>
          </p:cNvPr>
          <p:cNvSpPr/>
          <p:nvPr/>
        </p:nvSpPr>
        <p:spPr>
          <a:xfrm>
            <a:off x="2158299" y="595993"/>
            <a:ext cx="1003370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Osnovni pokretači digitalne transformacije koje identificira OECD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*: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Internet </a:t>
            </a:r>
            <a:r>
              <a:rPr lang="hr-HR" sz="2400" u="sng" dirty="0">
                <a:solidFill>
                  <a:prstClr val="black"/>
                </a:solidFill>
                <a:latin typeface="Arial Rounded MT Bold" panose="020F0704030504030204" pitchFamily="34" charset="0"/>
              </a:rPr>
              <a:t>stvari</a:t>
            </a:r>
            <a:r>
              <a:rPr kumimoji="0" lang="en-GB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(I</a:t>
            </a:r>
            <a:r>
              <a:rPr kumimoji="0" lang="hr-HR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</a:t>
            </a:r>
            <a:r>
              <a:rPr kumimoji="0" lang="en-GB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“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Proširenje internetske povezivosti na stvari i objekata, što omogućava njihovu kontrolu i upravljanje na daljinu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T</a:t>
            </a:r>
            <a:r>
              <a:rPr kumimoji="0" lang="hr-H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akva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povezivost nove poslovne modele, aplikacije i usluge temeljene na podacima prikupljenima od uređaja i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obje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kata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”.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*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Izvori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: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  <a:hlinkClick r:id="rId5"/>
              </a:rPr>
              <a:t>https://www.oecd-ilibrary.org/science-and-technology/going-digital-shaping-policies-improving-lives_9789264312012-en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  <a:hlinkClick r:id="rId6"/>
              </a:rPr>
              <a:t>https://www.oecd-ilibrary.org/science-and-technology/artificial-intelligence-in-society_eedfee77-en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  <a:hlinkClick r:id="rId7"/>
              </a:rPr>
              <a:t>https://www.oecd-ilibrary.org/science-and-technology/cloud-computing-the-concept-impacts-and-the-role-of-government-policy_5jxzf4lcc7f5-en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897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030" y="0"/>
            <a:ext cx="826098" cy="595993"/>
          </a:xfrm>
          <a:prstGeom prst="rect">
            <a:avLst/>
          </a:prstGeom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D49E67A1-F9B6-4FE0-9FF3-64270F093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C75F29DC-74FD-472C-BBEA-0BD849A53E78}"/>
              </a:ext>
            </a:extLst>
          </p:cNvPr>
          <p:cNvSpPr/>
          <p:nvPr/>
        </p:nvSpPr>
        <p:spPr>
          <a:xfrm>
            <a:off x="2158299" y="0"/>
            <a:ext cx="7381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1.1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Što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je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poduzetništvo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02631966-DCC9-4DFA-A3CB-DA5AEBCA1C85}"/>
              </a:ext>
            </a:extLst>
          </p:cNvPr>
          <p:cNvSpPr/>
          <p:nvPr/>
        </p:nvSpPr>
        <p:spPr>
          <a:xfrm>
            <a:off x="2158299" y="595993"/>
            <a:ext cx="1003370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</a:t>
            </a:r>
            <a:r>
              <a:rPr kumimoji="0" lang="hr-HR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snovni</a:t>
            </a: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pokretači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digitalne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transformacije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koje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identificira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OECD*: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Mreže sljedeće generacije</a:t>
            </a:r>
            <a:r>
              <a:rPr kumimoji="0" lang="en-GB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(5G and </a:t>
            </a:r>
            <a:r>
              <a:rPr kumimoji="0" lang="hr-HR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više</a:t>
            </a:r>
            <a:r>
              <a:rPr kumimoji="0" lang="en-GB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“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Unaprijeđena u mobilnoj mreži koja uključuju veće brzine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(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npr.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200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puta veća brzina od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4G)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 mreže koje će bolje podržavati raznovrsne aplikacije putem virtualizacije fizičkih slojeva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Ovo će poboljšati povezivost između uređaja i objekata što je od presudne važnosti za samo-upravljajuća vozila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”.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Analitika velikih podataka</a:t>
            </a:r>
            <a:endParaRPr kumimoji="0" lang="en-GB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“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Podaci koje karakterizira veliki obujam, brzina i raznovrsnost, čiji učestali izvor je Internet stvari. Veliki podaci se mogu iskoristiti za razvoj novih proizvoda i usluga, procesa, organizacijskih metoda i tržišta. Oni omogućavaju inovacije temeljene na podacima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52814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9933</TotalTime>
  <Words>4337</Words>
  <Application>Microsoft Office PowerPoint</Application>
  <PresentationFormat>Widescreen</PresentationFormat>
  <Paragraphs>456</Paragraphs>
  <Slides>61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6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Barbić Tajana</cp:lastModifiedBy>
  <cp:revision>229</cp:revision>
  <dcterms:created xsi:type="dcterms:W3CDTF">2020-02-17T08:41:25Z</dcterms:created>
  <dcterms:modified xsi:type="dcterms:W3CDTF">2021-02-23T10:43:49Z</dcterms:modified>
</cp:coreProperties>
</file>