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9" r:id="rId8"/>
    <p:sldId id="270" r:id="rId9"/>
    <p:sldId id="271" r:id="rId10"/>
    <p:sldId id="272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DEA900"/>
    <a:srgbClr val="B48900"/>
    <a:srgbClr val="D6A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4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88BAA-5A5A-485A-AC8A-B2D4ADDD97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3A8A17-DBF6-4025-923D-C2D27CF006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D6D3C-F7BE-4569-953A-8CCD8F7B8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86320-7960-486F-ABC5-C261A5244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3A938-A495-49C6-B7BA-3C6E0B727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55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6006B-7A1E-4145-9470-C3EF7FF3E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9FBD1E-8733-4387-A03E-430EAF61F5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A3C5-E902-4809-9B96-8BEBA9C90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4C939-63D3-449E-8B6C-9EBB2D57E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D2669-3889-4BEC-93EC-7B2FC720F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167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CB0E72-E4AF-4B37-82DF-ABDA306FE2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150701-0CCD-438F-BF0F-B113138E02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3B0B7-4122-4E87-8AAA-83D6315F1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8B0132-5964-4810-A365-03A948A18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F7F8C-FBEA-4085-A6E0-935E8B39C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857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8825F-A7FB-4372-A68A-451DE6291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41E7E-00E2-459C-A792-E27545EBD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17AAD-CCE6-459A-9997-6697FD9E2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BD81F-C2F1-4588-A36A-1A24297FF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EC396-F190-40C6-B76A-28340B1B2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183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4F29-61D0-410E-9991-438E3F9F4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3E8149-5D81-4C4D-AF90-200F6A7E3B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8916A-E980-4A4A-A485-F9B2021E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725E0-5FA7-4978-AEB5-EBB85CF55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BB1E08-90E9-4A6D-9FEB-29480A007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178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54F2C-39C6-4B31-8D7A-90F7DC5B7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0F527-F413-4ED6-9C9C-71546EC485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DE1246-A8CA-4CEE-A402-DD8E57883E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D94DAE-0096-4A53-A504-DB060A7AD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F08FDC-74B1-42A6-99DC-C3C40253D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12ECE0-BE8A-4599-B689-96BD9236A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796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D27C3-2BD6-488A-A7EE-9D0A7A6B2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6C4F8-1EE6-4FFE-A174-C9C29D32F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D999C3-EE8F-471A-82A7-5EA186A49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BF1C0B-015C-4008-AD9B-E97ECCF77C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A8A51C-04AF-49E1-B6B5-D8EEF35A63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0AB48D-915B-4681-8269-8396013F4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8BB24D-EEC8-4173-BECB-1BF70A440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442EEB-9BCD-4A5A-BF9C-8B5FBB32F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963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41F85-F752-4B00-8136-56F115BED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80CCE8-CBE5-4EB4-9A15-E400F514F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221776-7057-4D03-A3AB-B0E172A3B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D8FE3-083A-49DF-AC22-FB84B8EB4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798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31B772-2AC1-4C96-A175-8170B7012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139720-9A7C-445A-90C7-210E98FBA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2EA49D-D020-4AA5-8A11-667683691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58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B9196-858A-484F-9D4E-5867D0B90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A7096-E75F-4D9F-89A3-CF38F294D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212CEF-1E40-4F8D-BDF2-E5C8A169D9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2A62D7-8492-41BC-BB55-D85C7D881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02900C-3649-44A6-8EC9-1D0888092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3CD822-F532-4961-981A-32FF0B8A2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224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07C7A-BA87-4E61-A073-836904444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0BEFC4-C54E-4887-B83D-457E48AB1C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7F5089-DC77-46C5-8C91-4C452D859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C53158-1EE6-4C1C-97D8-C9DD8D3F2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7F948-2B49-47E7-B0FB-856D8D08BD9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2B6F58-6DA2-4C09-8D75-97774B8DC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F89D9-1473-4F50-AF30-9F92825F0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73315-8739-44A1-8018-82DC33E57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690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0E2EEA-FD1B-44AA-B2FB-B4770982B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AEA3BA-86A7-4D9E-8D76-511AA9F5F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70E79-7D77-4B15-AA2F-8B93EC8C4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7F948-2B49-47E7-B0FB-856D8D08BD94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95399-304F-4F01-B406-A31468FF73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2D952-3264-4E89-B284-43CBD2ADFE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73315-8739-44A1-8018-82DC33E57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235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jpe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3.png"/><Relationship Id="rId7" Type="http://schemas.openxmlformats.org/officeDocument/2006/relationships/image" Target="../media/image1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eg"/><Relationship Id="rId5" Type="http://schemas.openxmlformats.org/officeDocument/2006/relationships/image" Target="../media/image17.pn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7" Type="http://schemas.openxmlformats.org/officeDocument/2006/relationships/image" Target="../media/image2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24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1150" y="6294690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7486" y="6294691"/>
            <a:ext cx="7374477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946" y="650330"/>
            <a:ext cx="2798112" cy="201871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B78FCD5-F2E4-4BB0-B244-446F47A5FEC3}"/>
              </a:ext>
            </a:extLst>
          </p:cNvPr>
          <p:cNvSpPr txBox="1"/>
          <p:nvPr/>
        </p:nvSpPr>
        <p:spPr>
          <a:xfrm>
            <a:off x="2463768" y="3003307"/>
            <a:ext cx="9312496" cy="1376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r-HR" sz="4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Koje vještine su potrebne za digitalno poduzetništvo i kako ih potaknuti</a:t>
            </a:r>
            <a:endParaRPr lang="es-E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C15AEEB2-DB28-4876-829B-F09E9CA02196}"/>
              </a:ext>
            </a:extLst>
          </p:cNvPr>
          <p:cNvSpPr/>
          <p:nvPr/>
        </p:nvSpPr>
        <p:spPr>
          <a:xfrm>
            <a:off x="4849625" y="5038351"/>
            <a:ext cx="51413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it-IT" sz="2800" dirty="0">
                <a:latin typeface="Arial Rounded MT Bold" panose="020F0704030504030204" pitchFamily="34" charset="0"/>
              </a:rPr>
              <a:t>(Digit</a:t>
            </a:r>
            <a:r>
              <a:rPr lang="hr-HR" altLang="it-IT" sz="2800" dirty="0" err="1">
                <a:latin typeface="Arial Rounded MT Bold" panose="020F0704030504030204" pitchFamily="34" charset="0"/>
              </a:rPr>
              <a:t>alno</a:t>
            </a:r>
            <a:r>
              <a:rPr lang="hr-HR" altLang="it-IT" sz="2800" dirty="0">
                <a:latin typeface="Arial Rounded MT Bold" panose="020F0704030504030204" pitchFamily="34" charset="0"/>
              </a:rPr>
              <a:t> poduzetništvo</a:t>
            </a:r>
            <a:r>
              <a:rPr lang="it-IT" altLang="it-IT" sz="2800" dirty="0">
                <a:latin typeface="Arial Rounded MT Bold" panose="020F0704030504030204" pitchFamily="34" charset="0"/>
              </a:rPr>
              <a:t>)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64274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DFAED76-3A64-48C8-902E-78DB16A5E6E6}"/>
              </a:ext>
            </a:extLst>
          </p:cNvPr>
          <p:cNvSpPr txBox="1"/>
          <p:nvPr/>
        </p:nvSpPr>
        <p:spPr>
          <a:xfrm>
            <a:off x="2623029" y="1653240"/>
            <a:ext cx="87683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latin typeface="Arial Rounded MT Bold" panose="020F0704030504030204" pitchFamily="34" charset="0"/>
              </a:rPr>
              <a:t>Dosta</a:t>
            </a:r>
            <a:r>
              <a:rPr lang="en-GB" dirty="0">
                <a:latin typeface="Arial Rounded MT Bold" panose="020F0704030504030204" pitchFamily="34" charset="0"/>
              </a:rPr>
              <a:t> je </a:t>
            </a:r>
            <a:r>
              <a:rPr lang="en-GB" dirty="0" err="1">
                <a:latin typeface="Arial Rounded MT Bold" panose="020F0704030504030204" pitchFamily="34" charset="0"/>
              </a:rPr>
              <a:t>programa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koje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možete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koristiti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za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izradu</a:t>
            </a:r>
            <a:r>
              <a:rPr lang="en-GB" dirty="0">
                <a:latin typeface="Arial Rounded MT Bold" panose="020F0704030504030204" pitchFamily="34" charset="0"/>
              </a:rPr>
              <a:t> web </a:t>
            </a:r>
            <a:r>
              <a:rPr lang="en-GB" dirty="0" err="1">
                <a:latin typeface="Arial Rounded MT Bold" panose="020F0704030504030204" pitchFamily="34" charset="0"/>
              </a:rPr>
              <a:t>stranice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i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možete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birati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između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raznih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predložaka</a:t>
            </a:r>
            <a:r>
              <a:rPr lang="en-GB" dirty="0">
                <a:latin typeface="Arial Rounded MT Bold" panose="020F0704030504030204" pitchFamily="34" charset="0"/>
              </a:rPr>
              <a:t>. </a:t>
            </a:r>
          </a:p>
          <a:p>
            <a:r>
              <a:rPr lang="en-GB" b="1" dirty="0">
                <a:latin typeface="Arial Rounded MT Bold" panose="020F0704030504030204" pitchFamily="34" charset="0"/>
              </a:rPr>
              <a:t>WORDPRESS </a:t>
            </a:r>
            <a:r>
              <a:rPr lang="en-GB" b="1" dirty="0" err="1">
                <a:latin typeface="Arial Rounded MT Bold" panose="020F0704030504030204" pitchFamily="34" charset="0"/>
              </a:rPr>
              <a:t>menadžment</a:t>
            </a:r>
            <a:r>
              <a:rPr lang="en-GB" b="1" dirty="0">
                <a:latin typeface="Arial Rounded MT Bold" panose="020F0704030504030204" pitchFamily="34" charset="0"/>
              </a:rPr>
              <a:t> </a:t>
            </a:r>
            <a:r>
              <a:rPr lang="en-GB" b="1" dirty="0" err="1">
                <a:latin typeface="Arial Rounded MT Bold" panose="020F0704030504030204" pitchFamily="34" charset="0"/>
              </a:rPr>
              <a:t>sustavom</a:t>
            </a:r>
            <a:r>
              <a:rPr lang="en-GB" b="1" dirty="0">
                <a:latin typeface="Arial Rounded MT Bold" panose="020F0704030504030204" pitchFamily="34" charset="0"/>
              </a:rPr>
              <a:t>, </a:t>
            </a:r>
            <a:r>
              <a:rPr lang="en-GB" b="1" dirty="0" err="1">
                <a:latin typeface="Arial Rounded MT Bold" panose="020F0704030504030204" pitchFamily="34" charset="0"/>
              </a:rPr>
              <a:t>jer</a:t>
            </a:r>
            <a:r>
              <a:rPr lang="en-GB" b="1" dirty="0">
                <a:latin typeface="Arial Rounded MT Bold" panose="020F0704030504030204" pitchFamily="34" charset="0"/>
              </a:rPr>
              <a:t> je lagan </a:t>
            </a:r>
            <a:r>
              <a:rPr lang="en-GB" b="1" dirty="0" err="1">
                <a:latin typeface="Arial Rounded MT Bold" panose="020F0704030504030204" pitchFamily="34" charset="0"/>
              </a:rPr>
              <a:t>za</a:t>
            </a:r>
            <a:r>
              <a:rPr lang="en-GB" b="1" dirty="0">
                <a:latin typeface="Arial Rounded MT Bold" panose="020F0704030504030204" pitchFamily="34" charset="0"/>
              </a:rPr>
              <a:t> </a:t>
            </a:r>
            <a:r>
              <a:rPr lang="en-GB" b="1" dirty="0" err="1">
                <a:latin typeface="Arial Rounded MT Bold" panose="020F0704030504030204" pitchFamily="34" charset="0"/>
              </a:rPr>
              <a:t>korištenje</a:t>
            </a:r>
            <a:r>
              <a:rPr lang="en-GB" b="1" dirty="0">
                <a:latin typeface="Arial Rounded MT Bold" panose="020F0704030504030204" pitchFamily="34" charset="0"/>
              </a:rPr>
              <a:t>, </a:t>
            </a:r>
            <a:r>
              <a:rPr lang="en-GB" b="1" dirty="0" err="1">
                <a:latin typeface="Arial Rounded MT Bold" panose="020F0704030504030204" pitchFamily="34" charset="0"/>
              </a:rPr>
              <a:t>njime</a:t>
            </a:r>
            <a:r>
              <a:rPr lang="en-GB" b="1" dirty="0">
                <a:latin typeface="Arial Rounded MT Bold" panose="020F0704030504030204" pitchFamily="34" charset="0"/>
              </a:rPr>
              <a:t> se </a:t>
            </a:r>
            <a:r>
              <a:rPr lang="en-GB" b="1" dirty="0" err="1">
                <a:latin typeface="Arial Rounded MT Bold" panose="020F0704030504030204" pitchFamily="34" charset="0"/>
              </a:rPr>
              <a:t>lako</a:t>
            </a:r>
            <a:r>
              <a:rPr lang="en-GB" b="1" dirty="0">
                <a:latin typeface="Arial Rounded MT Bold" panose="020F0704030504030204" pitchFamily="34" charset="0"/>
              </a:rPr>
              <a:t> </a:t>
            </a:r>
            <a:r>
              <a:rPr lang="en-GB" b="1" dirty="0" err="1">
                <a:latin typeface="Arial Rounded MT Bold" panose="020F0704030504030204" pitchFamily="34" charset="0"/>
              </a:rPr>
              <a:t>upravlja</a:t>
            </a:r>
            <a:r>
              <a:rPr lang="en-GB" b="1" dirty="0">
                <a:latin typeface="Arial Rounded MT Bold" panose="020F0704030504030204" pitchFamily="34" charset="0"/>
              </a:rPr>
              <a:t>, </a:t>
            </a:r>
            <a:r>
              <a:rPr lang="en-GB" b="1" dirty="0" err="1">
                <a:latin typeface="Arial Rounded MT Bold" panose="020F0704030504030204" pitchFamily="34" charset="0"/>
              </a:rPr>
              <a:t>može</a:t>
            </a:r>
            <a:r>
              <a:rPr lang="en-GB" b="1" dirty="0">
                <a:latin typeface="Arial Rounded MT Bold" panose="020F0704030504030204" pitchFamily="34" charset="0"/>
              </a:rPr>
              <a:t> se </a:t>
            </a:r>
            <a:r>
              <a:rPr lang="en-GB" b="1" dirty="0" err="1">
                <a:latin typeface="Arial Rounded MT Bold" panose="020F0704030504030204" pitchFamily="34" charset="0"/>
              </a:rPr>
              <a:t>prilagoditi</a:t>
            </a:r>
            <a:r>
              <a:rPr lang="en-GB" b="1" dirty="0">
                <a:latin typeface="Arial Rounded MT Bold" panose="020F0704030504030204" pitchFamily="34" charset="0"/>
              </a:rPr>
              <a:t> </a:t>
            </a:r>
            <a:r>
              <a:rPr lang="en-GB" b="1" dirty="0" err="1">
                <a:latin typeface="Arial Rounded MT Bold" panose="020F0704030504030204" pitchFamily="34" charset="0"/>
              </a:rPr>
              <a:t>korisniku</a:t>
            </a:r>
            <a:r>
              <a:rPr lang="en-GB" b="1" dirty="0">
                <a:latin typeface="Arial Rounded MT Bold" panose="020F0704030504030204" pitchFamily="34" charset="0"/>
              </a:rPr>
              <a:t>, a da ne </a:t>
            </a:r>
            <a:r>
              <a:rPr lang="en-GB" b="1" dirty="0" err="1">
                <a:latin typeface="Arial Rounded MT Bold" panose="020F0704030504030204" pitchFamily="34" charset="0"/>
              </a:rPr>
              <a:t>morate</a:t>
            </a:r>
            <a:r>
              <a:rPr lang="en-GB" b="1" dirty="0">
                <a:latin typeface="Arial Rounded MT Bold" panose="020F0704030504030204" pitchFamily="34" charset="0"/>
              </a:rPr>
              <a:t> </a:t>
            </a:r>
            <a:r>
              <a:rPr lang="en-GB" b="1" dirty="0" err="1">
                <a:latin typeface="Arial Rounded MT Bold" panose="020F0704030504030204" pitchFamily="34" charset="0"/>
              </a:rPr>
              <a:t>znate</a:t>
            </a:r>
            <a:r>
              <a:rPr lang="en-GB" b="1" dirty="0">
                <a:latin typeface="Arial Rounded MT Bold" panose="020F0704030504030204" pitchFamily="34" charset="0"/>
              </a:rPr>
              <a:t> </a:t>
            </a:r>
            <a:r>
              <a:rPr lang="en-GB" b="1" dirty="0" err="1">
                <a:latin typeface="Arial Rounded MT Bold" panose="020F0704030504030204" pitchFamily="34" charset="0"/>
              </a:rPr>
              <a:t>programirati</a:t>
            </a:r>
            <a:r>
              <a:rPr lang="en-GB" b="1" dirty="0">
                <a:latin typeface="Arial Rounded MT Bold" panose="020F0704030504030204" pitchFamily="34" charset="0"/>
              </a:rPr>
              <a:t> </a:t>
            </a:r>
            <a:r>
              <a:rPr lang="en-GB" b="1" dirty="0" err="1">
                <a:latin typeface="Arial Rounded MT Bold" panose="020F0704030504030204" pitchFamily="34" charset="0"/>
              </a:rPr>
              <a:t>ili</a:t>
            </a:r>
            <a:r>
              <a:rPr lang="en-GB" b="1" dirty="0">
                <a:latin typeface="Arial Rounded MT Bold" panose="020F0704030504030204" pitchFamily="34" charset="0"/>
              </a:rPr>
              <a:t> </a:t>
            </a:r>
            <a:r>
              <a:rPr lang="en-GB" b="1" dirty="0" err="1">
                <a:latin typeface="Arial Rounded MT Bold" panose="020F0704030504030204" pitchFamily="34" charset="0"/>
              </a:rPr>
              <a:t>kodirati</a:t>
            </a:r>
            <a:r>
              <a:rPr lang="en-GB" b="1" dirty="0">
                <a:latin typeface="Arial Rounded MT Bold" panose="020F0704030504030204" pitchFamily="34" charset="0"/>
              </a:rPr>
              <a:t>. </a:t>
            </a:r>
            <a:endParaRPr lang="it-IT" dirty="0">
              <a:latin typeface="Arial Rounded MT Bold" panose="020F0704030504030204" pitchFamily="34" charset="0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058FCB42-0098-42ED-B9C3-C0405BCB5964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7022" y="2911189"/>
            <a:ext cx="5960349" cy="3247107"/>
          </a:xfrm>
          <a:prstGeom prst="rect">
            <a:avLst/>
          </a:prstGeom>
        </p:spPr>
      </p:pic>
      <p:sp>
        <p:nvSpPr>
          <p:cNvPr id="13" name="TextBox 2"/>
          <p:cNvSpPr txBox="1"/>
          <p:nvPr/>
        </p:nvSpPr>
        <p:spPr>
          <a:xfrm>
            <a:off x="2773276" y="395291"/>
            <a:ext cx="7338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Dizajn i izrada web stranice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33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16042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773276" y="395291"/>
            <a:ext cx="7338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Dizajn i izrada web stranice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804817" y="1496949"/>
            <a:ext cx="918715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4. </a:t>
            </a:r>
            <a:r>
              <a:rPr lang="en-GB" altLang="es-ES" dirty="0" err="1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Implemenatcija</a:t>
            </a:r>
            <a:r>
              <a:rPr lang="en-GB" altLang="es-ES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: </a:t>
            </a: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 err="1">
                <a:latin typeface="Arial Rounded MT Bold" panose="020F0704030504030204" pitchFamily="34" charset="0"/>
              </a:rPr>
              <a:t>Oživite</a:t>
            </a:r>
            <a:r>
              <a:rPr lang="en-GB" altLang="es-ES" dirty="0">
                <a:latin typeface="Arial Rounded MT Bold" panose="020F0704030504030204" pitchFamily="34" charset="0"/>
              </a:rPr>
              <a:t> web </a:t>
            </a:r>
            <a:r>
              <a:rPr lang="en-GB" altLang="es-ES" dirty="0" err="1">
                <a:latin typeface="Arial Rounded MT Bold" panose="020F0704030504030204" pitchFamily="34" charset="0"/>
              </a:rPr>
              <a:t>stranicu</a:t>
            </a:r>
            <a:r>
              <a:rPr lang="en-GB" altLang="es-ES" dirty="0">
                <a:latin typeface="Arial Rounded MT Bold" panose="020F0704030504030204" pitchFamily="34" charset="0"/>
              </a:rPr>
              <a:t>. </a:t>
            </a: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sz="2000" dirty="0">
                <a:latin typeface="Arial Rounded MT Bold" panose="020F0704030504030204" pitchFamily="34" charset="0"/>
              </a:rPr>
              <a:t>WordPress </a:t>
            </a:r>
            <a:r>
              <a:rPr lang="en-GB" altLang="es-ES" sz="2000" dirty="0" err="1">
                <a:latin typeface="Arial Rounded MT Bold" panose="020F0704030504030204" pitchFamily="34" charset="0"/>
              </a:rPr>
              <a:t>vodič</a:t>
            </a:r>
            <a:r>
              <a:rPr lang="en-GB" altLang="es-ES" sz="2000" dirty="0">
                <a:latin typeface="Arial Rounded MT Bold" panose="020F0704030504030204" pitchFamily="34" charset="0"/>
              </a:rPr>
              <a:t> : </a:t>
            </a:r>
          </a:p>
          <a:p>
            <a:pPr>
              <a:defRPr/>
            </a:pPr>
            <a:r>
              <a:rPr lang="en-GB" altLang="es-ES" dirty="0" err="1">
                <a:latin typeface="Arial Rounded MT Bold" panose="020F0704030504030204" pitchFamily="34" charset="0"/>
              </a:rPr>
              <a:t>Korak</a:t>
            </a:r>
            <a:r>
              <a:rPr lang="en-GB" altLang="es-ES" dirty="0">
                <a:latin typeface="Arial Rounded MT Bold" panose="020F0704030504030204" pitchFamily="34" charset="0"/>
              </a:rPr>
              <a:t> 1: </a:t>
            </a:r>
            <a:r>
              <a:rPr lang="en-GB" altLang="es-ES" dirty="0" err="1">
                <a:latin typeface="Arial Rounded MT Bold" panose="020F0704030504030204" pitchFamily="34" charset="0"/>
              </a:rPr>
              <a:t>Odaberite</a:t>
            </a:r>
            <a:r>
              <a:rPr lang="en-GB" altLang="es-ES" dirty="0">
                <a:latin typeface="Arial Rounded MT Bold" panose="020F0704030504030204" pitchFamily="34" charset="0"/>
              </a:rPr>
              <a:t> hosting.</a:t>
            </a:r>
          </a:p>
          <a:p>
            <a:pPr>
              <a:defRPr/>
            </a:pPr>
            <a:r>
              <a:rPr lang="en-GB" altLang="es-ES" dirty="0" err="1">
                <a:latin typeface="Arial Rounded MT Bold" panose="020F0704030504030204" pitchFamily="34" charset="0"/>
              </a:rPr>
              <a:t>Korak</a:t>
            </a:r>
            <a:r>
              <a:rPr lang="en-GB" altLang="es-ES" dirty="0">
                <a:latin typeface="Arial Rounded MT Bold" panose="020F0704030504030204" pitchFamily="34" charset="0"/>
              </a:rPr>
              <a:t> 2: </a:t>
            </a:r>
            <a:r>
              <a:rPr lang="en-GB" altLang="es-ES" dirty="0" err="1">
                <a:latin typeface="Arial Rounded MT Bold" panose="020F0704030504030204" pitchFamily="34" charset="0"/>
              </a:rPr>
              <a:t>Instalirajte</a:t>
            </a:r>
            <a:r>
              <a:rPr lang="en-GB" altLang="es-ES" dirty="0">
                <a:latin typeface="Arial Rounded MT Bold" panose="020F0704030504030204" pitchFamily="34" charset="0"/>
              </a:rPr>
              <a:t> WordPress </a:t>
            </a:r>
            <a:r>
              <a:rPr lang="en-GB" altLang="es-ES" dirty="0" err="1">
                <a:latin typeface="Arial Rounded MT Bold" panose="020F0704030504030204" pitchFamily="34" charset="0"/>
              </a:rPr>
              <a:t>na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vašu</a:t>
            </a:r>
            <a:r>
              <a:rPr lang="en-GB" altLang="es-ES" dirty="0">
                <a:latin typeface="Arial Rounded MT Bold" panose="020F0704030504030204" pitchFamily="34" charset="0"/>
              </a:rPr>
              <a:t> web </a:t>
            </a:r>
            <a:r>
              <a:rPr lang="en-GB" altLang="es-ES" dirty="0" err="1">
                <a:latin typeface="Arial Rounded MT Bold" panose="020F0704030504030204" pitchFamily="34" charset="0"/>
              </a:rPr>
              <a:t>stranicu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 err="1">
                <a:latin typeface="Arial Rounded MT Bold" panose="020F0704030504030204" pitchFamily="34" charset="0"/>
              </a:rPr>
              <a:t>Korak</a:t>
            </a:r>
            <a:r>
              <a:rPr lang="en-GB" altLang="es-ES" dirty="0">
                <a:latin typeface="Arial Rounded MT Bold" panose="020F0704030504030204" pitchFamily="34" charset="0"/>
              </a:rPr>
              <a:t> 3: </a:t>
            </a:r>
            <a:r>
              <a:rPr lang="en-GB" altLang="es-ES" dirty="0" err="1">
                <a:latin typeface="Arial Rounded MT Bold" panose="020F0704030504030204" pitchFamily="34" charset="0"/>
              </a:rPr>
              <a:t>Kreirajte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bazu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podataka</a:t>
            </a:r>
            <a:r>
              <a:rPr lang="en-GB" altLang="es-ES" dirty="0">
                <a:latin typeface="Arial Rounded MT Bold" panose="020F0704030504030204" pitchFamily="34" charset="0"/>
              </a:rPr>
              <a:t>.</a:t>
            </a:r>
          </a:p>
          <a:p>
            <a:pPr>
              <a:defRPr/>
            </a:pPr>
            <a:r>
              <a:rPr lang="en-GB" altLang="es-ES" dirty="0" err="1">
                <a:latin typeface="Arial Rounded MT Bold" panose="020F0704030504030204" pitchFamily="34" charset="0"/>
              </a:rPr>
              <a:t>Korak</a:t>
            </a:r>
            <a:r>
              <a:rPr lang="en-GB" altLang="es-ES" dirty="0">
                <a:latin typeface="Arial Rounded MT Bold" panose="020F0704030504030204" pitchFamily="34" charset="0"/>
              </a:rPr>
              <a:t> 4: </a:t>
            </a:r>
            <a:r>
              <a:rPr lang="en-GB" altLang="es-ES" dirty="0" err="1">
                <a:latin typeface="Arial Rounded MT Bold" panose="020F0704030504030204" pitchFamily="34" charset="0"/>
              </a:rPr>
              <a:t>Kreirajte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korisnika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i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dodajte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ga</a:t>
            </a:r>
            <a:r>
              <a:rPr lang="en-GB" altLang="es-ES" dirty="0">
                <a:latin typeface="Arial Rounded MT Bold" panose="020F0704030504030204" pitchFamily="34" charset="0"/>
              </a:rPr>
              <a:t> u </a:t>
            </a:r>
            <a:r>
              <a:rPr lang="en-GB" altLang="es-ES" dirty="0" err="1">
                <a:latin typeface="Arial Rounded MT Bold" panose="020F0704030504030204" pitchFamily="34" charset="0"/>
              </a:rPr>
              <a:t>bazu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podataka</a:t>
            </a:r>
            <a:r>
              <a:rPr lang="en-GB" altLang="es-ES" dirty="0">
                <a:latin typeface="Arial Rounded MT Bold" panose="020F0704030504030204" pitchFamily="34" charset="0"/>
              </a:rPr>
              <a:t>. </a:t>
            </a: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5. </a:t>
            </a:r>
            <a:r>
              <a:rPr lang="en-GB" altLang="es-ES" dirty="0" err="1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Testiranje</a:t>
            </a:r>
            <a:r>
              <a:rPr lang="en-GB" altLang="es-ES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: </a:t>
            </a: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 marL="0" lvl="3">
              <a:defRPr/>
            </a:pPr>
            <a:r>
              <a:rPr lang="en-GB" altLang="es-ES" dirty="0" err="1">
                <a:latin typeface="Arial Rounded MT Bold" panose="020F0704030504030204" pitchFamily="34" charset="0"/>
              </a:rPr>
              <a:t>Prije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nego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što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objavite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Vašu</a:t>
            </a:r>
            <a:r>
              <a:rPr lang="en-GB" altLang="es-ES" dirty="0">
                <a:latin typeface="Arial Rounded MT Bold" panose="020F0704030504030204" pitchFamily="34" charset="0"/>
              </a:rPr>
              <a:t> web </a:t>
            </a:r>
            <a:r>
              <a:rPr lang="en-GB" altLang="es-ES" dirty="0" err="1">
                <a:latin typeface="Arial Rounded MT Bold" panose="020F0704030504030204" pitchFamily="34" charset="0"/>
              </a:rPr>
              <a:t>stranicu</a:t>
            </a:r>
            <a:r>
              <a:rPr lang="en-GB" altLang="es-ES" dirty="0">
                <a:latin typeface="Arial Rounded MT Bold" panose="020F0704030504030204" pitchFamily="34" charset="0"/>
              </a:rPr>
              <a:t>, </a:t>
            </a:r>
            <a:r>
              <a:rPr lang="en-GB" altLang="es-ES" dirty="0" err="1">
                <a:latin typeface="Arial Rounded MT Bold" panose="020F0704030504030204" pitchFamily="34" charset="0"/>
              </a:rPr>
              <a:t>potrebno</a:t>
            </a:r>
            <a:r>
              <a:rPr lang="en-GB" altLang="es-ES" dirty="0">
                <a:latin typeface="Arial Rounded MT Bold" panose="020F0704030504030204" pitchFamily="34" charset="0"/>
              </a:rPr>
              <a:t> je </a:t>
            </a:r>
            <a:r>
              <a:rPr lang="en-GB" altLang="es-ES" dirty="0" err="1">
                <a:latin typeface="Arial Rounded MT Bold" panose="020F0704030504030204" pitchFamily="34" charset="0"/>
              </a:rPr>
              <a:t>provjeriti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radi</a:t>
            </a:r>
            <a:r>
              <a:rPr lang="en-GB" altLang="es-ES" dirty="0">
                <a:latin typeface="Arial Rounded MT Bold" panose="020F0704030504030204" pitchFamily="34" charset="0"/>
              </a:rPr>
              <a:t> li </a:t>
            </a:r>
            <a:r>
              <a:rPr lang="en-GB" altLang="es-ES" dirty="0" err="1">
                <a:latin typeface="Arial Rounded MT Bold" panose="020F0704030504030204" pitchFamily="34" charset="0"/>
              </a:rPr>
              <a:t>sve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kako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treba</a:t>
            </a:r>
            <a:r>
              <a:rPr lang="en-GB" altLang="es-ES" dirty="0">
                <a:latin typeface="Arial Rounded MT Bold" panose="020F0704030504030204" pitchFamily="34" charset="0"/>
              </a:rPr>
              <a:t>, </a:t>
            </a:r>
            <a:r>
              <a:rPr lang="en-GB" altLang="es-ES" dirty="0" err="1">
                <a:latin typeface="Arial Rounded MT Bold" panose="020F0704030504030204" pitchFamily="34" charset="0"/>
              </a:rPr>
              <a:t>jer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pogreške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ostavljaju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loš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dojam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kod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korisnika</a:t>
            </a:r>
            <a:r>
              <a:rPr lang="en-GB" altLang="es-ES" dirty="0">
                <a:latin typeface="Arial Rounded MT Bold" panose="020F0704030504030204" pitchFamily="34" charset="0"/>
              </a:rPr>
              <a:t>. </a:t>
            </a:r>
            <a:r>
              <a:rPr lang="en-GB" altLang="es-ES" dirty="0" err="1">
                <a:latin typeface="Arial Rounded MT Bold" panose="020F0704030504030204" pitchFamily="34" charset="0"/>
              </a:rPr>
              <a:t>Vašu</a:t>
            </a:r>
            <a:r>
              <a:rPr lang="en-GB" altLang="es-ES" dirty="0">
                <a:latin typeface="Arial Rounded MT Bold" panose="020F0704030504030204" pitchFamily="34" charset="0"/>
              </a:rPr>
              <a:t> web </a:t>
            </a:r>
            <a:r>
              <a:rPr lang="en-GB" altLang="es-ES" dirty="0" err="1">
                <a:latin typeface="Arial Rounded MT Bold" panose="020F0704030504030204" pitchFamily="34" charset="0"/>
              </a:rPr>
              <a:t>stranicu</a:t>
            </a:r>
            <a:r>
              <a:rPr lang="en-GB" altLang="es-ES" dirty="0">
                <a:latin typeface="Arial Rounded MT Bold" panose="020F0704030504030204" pitchFamily="34" charset="0"/>
              </a:rPr>
              <a:t> bi </a:t>
            </a:r>
            <a:r>
              <a:rPr lang="en-GB" altLang="es-ES" dirty="0" err="1">
                <a:latin typeface="Arial Rounded MT Bold" panose="020F0704030504030204" pitchFamily="34" charset="0"/>
              </a:rPr>
              <a:t>trebali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pregledati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putem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različitih</a:t>
            </a:r>
            <a:r>
              <a:rPr lang="en-GB" altLang="es-ES" dirty="0">
                <a:latin typeface="Arial Rounded MT Bold" panose="020F0704030504030204" pitchFamily="34" charset="0"/>
              </a:rPr>
              <a:t> web </a:t>
            </a:r>
            <a:r>
              <a:rPr lang="en-GB" altLang="es-ES" dirty="0" err="1">
                <a:latin typeface="Arial Rounded MT Bold" panose="020F0704030504030204" pitchFamily="34" charset="0"/>
              </a:rPr>
              <a:t>preglednika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</a:p>
          <a:p>
            <a:pPr>
              <a:defRPr/>
            </a:pPr>
            <a:r>
              <a:rPr lang="en-GB" altLang="es-ES" dirty="0" err="1">
                <a:latin typeface="Arial Rounded MT Bold" panose="020F0704030504030204" pitchFamily="34" charset="0"/>
              </a:rPr>
              <a:t>Možete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zamoliti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poznanike</a:t>
            </a:r>
            <a:r>
              <a:rPr lang="en-GB" altLang="es-ES" dirty="0">
                <a:latin typeface="Arial Rounded MT Bold" panose="020F0704030504030204" pitchFamily="34" charset="0"/>
              </a:rPr>
              <a:t> da </a:t>
            </a:r>
            <a:r>
              <a:rPr lang="en-GB" altLang="es-ES" dirty="0" err="1">
                <a:latin typeface="Arial Rounded MT Bold" panose="020F0704030504030204" pitchFamily="34" charset="0"/>
              </a:rPr>
              <a:t>testiraju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Vašu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platformu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i</a:t>
            </a:r>
            <a:r>
              <a:rPr lang="en-GB" altLang="es-ES" dirty="0">
                <a:latin typeface="Arial Rounded MT Bold" panose="020F0704030504030204" pitchFamily="34" charset="0"/>
              </a:rPr>
              <a:t> da </a:t>
            </a:r>
            <a:r>
              <a:rPr lang="en-GB" altLang="es-ES" dirty="0" err="1">
                <a:latin typeface="Arial Rounded MT Bold" panose="020F0704030504030204" pitchFamily="34" charset="0"/>
              </a:rPr>
              <a:t>Vam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prenesu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svoja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iskustva</a:t>
            </a:r>
            <a:r>
              <a:rPr lang="en-GB" altLang="es-ES" dirty="0">
                <a:latin typeface="Arial Rounded MT Bold" panose="020F0704030504030204" pitchFamily="34" charset="0"/>
              </a:rPr>
              <a:t>. </a:t>
            </a:r>
          </a:p>
        </p:txBody>
      </p:sp>
      <p:pic>
        <p:nvPicPr>
          <p:cNvPr id="5122" name="Picture 2" descr="WordPress - Wikipedia, la enciclopedia libre">
            <a:extLst>
              <a:ext uri="{FF2B5EF4-FFF2-40B4-BE49-F238E27FC236}">
                <a16:creationId xmlns:a16="http://schemas.microsoft.com/office/drawing/2014/main" id="{9B0767F1-7070-425B-862A-E04D9AFFF1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3006" y="1694291"/>
            <a:ext cx="2676979" cy="1662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659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517946" y="501768"/>
            <a:ext cx="7338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Dizajn i izrada web stranice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Rettangolo 1">
            <a:extLst>
              <a:ext uri="{FF2B5EF4-FFF2-40B4-BE49-F238E27FC236}">
                <a16:creationId xmlns:a16="http://schemas.microsoft.com/office/drawing/2014/main" id="{629E30EE-89D7-40E3-9304-DB6953470EFF}"/>
              </a:ext>
            </a:extLst>
          </p:cNvPr>
          <p:cNvSpPr/>
          <p:nvPr/>
        </p:nvSpPr>
        <p:spPr>
          <a:xfrm>
            <a:off x="2415483" y="1635449"/>
            <a:ext cx="6477523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sz="170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6. </a:t>
            </a:r>
            <a:r>
              <a:rPr lang="en-GB" altLang="es-ES" sz="1700" dirty="0" err="1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Pokretanje</a:t>
            </a:r>
            <a:r>
              <a:rPr lang="en-GB" altLang="es-ES" sz="170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: </a:t>
            </a:r>
          </a:p>
          <a:p>
            <a:pPr>
              <a:defRPr/>
            </a:pPr>
            <a:endParaRPr lang="en-GB" altLang="es-ES" sz="17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sz="1700" dirty="0" err="1">
                <a:latin typeface="Arial Rounded MT Bold" panose="020F0704030504030204" pitchFamily="34" charset="0"/>
              </a:rPr>
              <a:t>Ukoliko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smo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slijedili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sve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prethodne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korake</a:t>
            </a:r>
            <a:r>
              <a:rPr lang="en-GB" altLang="es-ES" sz="1700" dirty="0">
                <a:latin typeface="Arial Rounded MT Bold" panose="020F0704030504030204" pitchFamily="34" charset="0"/>
              </a:rPr>
              <a:t>,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Vaša</a:t>
            </a:r>
            <a:r>
              <a:rPr lang="en-GB" altLang="es-ES" sz="1700" dirty="0">
                <a:latin typeface="Arial Rounded MT Bold" panose="020F0704030504030204" pitchFamily="34" charset="0"/>
              </a:rPr>
              <a:t> web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stranica</a:t>
            </a:r>
            <a:r>
              <a:rPr lang="en-GB" altLang="es-ES" sz="1700" dirty="0">
                <a:latin typeface="Arial Rounded MT Bold" panose="020F0704030504030204" pitchFamily="34" charset="0"/>
              </a:rPr>
              <a:t> bit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će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spremna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za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pokretanje</a:t>
            </a:r>
            <a:r>
              <a:rPr lang="en-GB" altLang="es-ES" sz="1700" dirty="0">
                <a:latin typeface="Arial Rounded MT Bold" panose="020F0704030504030204" pitchFamily="34" charset="0"/>
              </a:rPr>
              <a:t>.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Međutim</a:t>
            </a:r>
            <a:r>
              <a:rPr lang="en-GB" altLang="es-ES" sz="1700" dirty="0">
                <a:latin typeface="Arial Rounded MT Bold" panose="020F0704030504030204" pitchFamily="34" charset="0"/>
              </a:rPr>
              <a:t>,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navedene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korake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ste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trebali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pažljivo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slijediti</a:t>
            </a:r>
            <a:r>
              <a:rPr lang="en-GB" altLang="es-ES" sz="1700" dirty="0">
                <a:latin typeface="Arial Rounded MT Bold" panose="020F0704030504030204" pitchFamily="34" charset="0"/>
              </a:rPr>
              <a:t>,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jer</a:t>
            </a:r>
            <a:r>
              <a:rPr lang="en-GB" altLang="es-ES" sz="1700" dirty="0">
                <a:latin typeface="Arial Rounded MT Bold" panose="020F0704030504030204" pitchFamily="34" charset="0"/>
              </a:rPr>
              <a:t> mala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pogreška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može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napraviti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veliku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štetu</a:t>
            </a:r>
            <a:r>
              <a:rPr lang="en-GB" altLang="es-ES" sz="1700" dirty="0">
                <a:latin typeface="Arial Rounded MT Bold" panose="020F0704030504030204" pitchFamily="34" charset="0"/>
              </a:rPr>
              <a:t>.</a:t>
            </a:r>
          </a:p>
          <a:p>
            <a:pPr>
              <a:defRPr/>
            </a:pPr>
            <a:endParaRPr lang="en-GB" altLang="es-ES" sz="17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sz="170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7. </a:t>
            </a:r>
            <a:r>
              <a:rPr lang="en-GB" altLang="es-ES" sz="1700" dirty="0" err="1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Aktivnosti</a:t>
            </a:r>
            <a:r>
              <a:rPr lang="en-GB" altLang="es-ES" sz="170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nakon</a:t>
            </a:r>
            <a:r>
              <a:rPr lang="en-GB" altLang="es-ES" sz="170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pokretanja</a:t>
            </a:r>
            <a:endParaRPr lang="en-GB" altLang="es-ES" sz="170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sz="17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sz="1700" dirty="0" err="1">
                <a:latin typeface="Arial Rounded MT Bold" panose="020F0704030504030204" pitchFamily="34" charset="0"/>
              </a:rPr>
              <a:t>Sada</a:t>
            </a:r>
            <a:r>
              <a:rPr lang="en-GB" altLang="es-ES" sz="1700" dirty="0">
                <a:latin typeface="Arial Rounded MT Bold" panose="020F0704030504030204" pitchFamily="34" charset="0"/>
              </a:rPr>
              <a:t> bi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trebali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planirati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Vašu</a:t>
            </a:r>
            <a:r>
              <a:rPr lang="en-GB" altLang="es-ES" sz="1700" dirty="0">
                <a:latin typeface="Arial Rounded MT Bold" panose="020F0704030504030204" pitchFamily="34" charset="0"/>
              </a:rPr>
              <a:t> SEO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strategiju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koja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će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Vam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omogućiti</a:t>
            </a:r>
            <a:r>
              <a:rPr lang="en-GB" altLang="es-ES" sz="1700" dirty="0">
                <a:latin typeface="Arial Rounded MT Bold" panose="020F0704030504030204" pitchFamily="34" charset="0"/>
              </a:rPr>
              <a:t> da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poboljšate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pozicioniranje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na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internetu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i</a:t>
            </a:r>
            <a:r>
              <a:rPr lang="en-GB" altLang="es-ES" sz="1700" dirty="0">
                <a:latin typeface="Arial Rounded MT Bold" panose="020F0704030504030204" pitchFamily="34" charset="0"/>
              </a:rPr>
              <a:t> da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učinkovitije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privućete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više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kupaca</a:t>
            </a:r>
            <a:r>
              <a:rPr lang="en-GB" altLang="es-ES" sz="1700" dirty="0">
                <a:latin typeface="Arial Rounded MT Bold" panose="020F0704030504030204" pitchFamily="34" charset="0"/>
              </a:rPr>
              <a:t>. U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tu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svrhu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mogu</a:t>
            </a:r>
            <a:r>
              <a:rPr lang="en-GB" altLang="es-ES" sz="1700" dirty="0">
                <a:latin typeface="Arial Rounded MT Bold" panose="020F0704030504030204" pitchFamily="34" charset="0"/>
              </a:rPr>
              <a:t> se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koristiti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dvije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korisne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platforme</a:t>
            </a:r>
            <a:r>
              <a:rPr lang="en-GB" altLang="es-ES" sz="1700" dirty="0">
                <a:latin typeface="Arial Rounded MT Bold" panose="020F0704030504030204" pitchFamily="34" charset="0"/>
              </a:rPr>
              <a:t>: Google Analytics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i</a:t>
            </a:r>
            <a:r>
              <a:rPr lang="en-GB" altLang="es-ES" sz="1700" dirty="0">
                <a:latin typeface="Arial Rounded MT Bold" panose="020F0704030504030204" pitchFamily="34" charset="0"/>
              </a:rPr>
              <a:t> Google Search Console. </a:t>
            </a:r>
          </a:p>
          <a:p>
            <a:pPr>
              <a:defRPr/>
            </a:pPr>
            <a:r>
              <a:rPr lang="en-GB" altLang="es-ES" sz="1700" dirty="0" err="1">
                <a:latin typeface="Arial Rounded MT Bold" panose="020F0704030504030204" pitchFamily="34" charset="0"/>
              </a:rPr>
              <a:t>Uvijek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tražite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načine</a:t>
            </a:r>
            <a:r>
              <a:rPr lang="en-GB" altLang="es-ES" sz="1700" dirty="0">
                <a:latin typeface="Arial Rounded MT Bold" panose="020F0704030504030204" pitchFamily="34" charset="0"/>
              </a:rPr>
              <a:t> da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unaprijedite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kreirate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novi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sadržaj</a:t>
            </a:r>
            <a:r>
              <a:rPr lang="en-GB" altLang="es-ES" sz="1700" dirty="0">
                <a:latin typeface="Arial Rounded MT Bold" panose="020F0704030504030204" pitchFamily="34" charset="0"/>
              </a:rPr>
              <a:t> (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koristite</a:t>
            </a:r>
            <a:r>
              <a:rPr lang="en-GB" altLang="es-ES" sz="1700" dirty="0">
                <a:latin typeface="Arial Rounded MT Bold" panose="020F0704030504030204" pitchFamily="34" charset="0"/>
              </a:rPr>
              <a:t> alate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poput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Powtoon</a:t>
            </a:r>
            <a:r>
              <a:rPr lang="en-GB" altLang="es-ES" sz="1700" dirty="0">
                <a:latin typeface="Arial Rounded MT Bold" panose="020F0704030504030204" pitchFamily="34" charset="0"/>
              </a:rPr>
              <a:t> or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Freepik</a:t>
            </a:r>
            <a:r>
              <a:rPr lang="en-GB" altLang="es-ES" sz="1700" dirty="0">
                <a:latin typeface="Arial Rounded MT Bold" panose="020F0704030504030204" pitchFamily="34" charset="0"/>
              </a:rPr>
              <a:t>), I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uvijek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uzimajte</a:t>
            </a:r>
            <a:r>
              <a:rPr lang="en-GB" altLang="es-ES" sz="1700" dirty="0">
                <a:latin typeface="Arial Rounded MT Bold" panose="020F0704030504030204" pitchFamily="34" charset="0"/>
              </a:rPr>
              <a:t> u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obzir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mišljenje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korisnika</a:t>
            </a:r>
            <a:r>
              <a:rPr lang="en-GB" altLang="es-ES" sz="1700" dirty="0">
                <a:latin typeface="Arial Rounded MT Bold" panose="020F0704030504030204" pitchFamily="34" charset="0"/>
              </a:rPr>
              <a:t>. </a:t>
            </a:r>
          </a:p>
        </p:txBody>
      </p:sp>
      <p:pic>
        <p:nvPicPr>
          <p:cNvPr id="6146" name="Picture 2" descr="Ilustración del concepto de lanzamiento vector gratuito">
            <a:extLst>
              <a:ext uri="{FF2B5EF4-FFF2-40B4-BE49-F238E27FC236}">
                <a16:creationId xmlns:a16="http://schemas.microsoft.com/office/drawing/2014/main" id="{B42D1ED5-9B78-4105-A8CA-6B9A69A414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4334" y="2302262"/>
            <a:ext cx="2957794" cy="3415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8041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6" name="Picture 8" descr="How to use Adwords Editor – PPC Land">
            <a:extLst>
              <a:ext uri="{FF2B5EF4-FFF2-40B4-BE49-F238E27FC236}">
                <a16:creationId xmlns:a16="http://schemas.microsoft.com/office/drawing/2014/main" id="{AD7782C0-B58C-4DA7-A124-644189D2F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595" y="4185751"/>
            <a:ext cx="2731355" cy="1857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Screaming Frog: La guía definitiva para aprender a usar ScreamingFrog">
            <a:extLst>
              <a:ext uri="{FF2B5EF4-FFF2-40B4-BE49-F238E27FC236}">
                <a16:creationId xmlns:a16="http://schemas.microsoft.com/office/drawing/2014/main" id="{3DD6BCA8-7379-4B64-B75E-A8DE9C0E45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5992" y="2776737"/>
            <a:ext cx="2122654" cy="722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406458" y="311540"/>
            <a:ext cx="7338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Alati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za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Internet marketing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Rettangolo 1">
            <a:extLst>
              <a:ext uri="{FF2B5EF4-FFF2-40B4-BE49-F238E27FC236}">
                <a16:creationId xmlns:a16="http://schemas.microsoft.com/office/drawing/2014/main" id="{629E30EE-89D7-40E3-9304-DB6953470EFF}"/>
              </a:ext>
            </a:extLst>
          </p:cNvPr>
          <p:cNvSpPr/>
          <p:nvPr/>
        </p:nvSpPr>
        <p:spPr>
          <a:xfrm>
            <a:off x="2437065" y="1333910"/>
            <a:ext cx="610715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s-ES" sz="1700" dirty="0">
                <a:latin typeface="Arial Rounded MT Bold" panose="020F0704030504030204" pitchFamily="34" charset="0"/>
              </a:rPr>
              <a:t>Internet marketing </a:t>
            </a:r>
            <a:r>
              <a:rPr lang="en-US" altLang="es-ES" sz="1700" dirty="0" err="1">
                <a:latin typeface="Arial Rounded MT Bold" panose="020F0704030504030204" pitchFamily="34" charset="0"/>
              </a:rPr>
              <a:t>ima</a:t>
            </a:r>
            <a:r>
              <a:rPr lang="en-US" altLang="es-ES" sz="1700" dirty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>
                <a:latin typeface="Arial Rounded MT Bold" panose="020F0704030504030204" pitchFamily="34" charset="0"/>
              </a:rPr>
              <a:t>više</a:t>
            </a:r>
            <a:r>
              <a:rPr lang="en-US" altLang="es-ES" sz="1700" dirty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>
                <a:latin typeface="Arial Rounded MT Bold" panose="020F0704030504030204" pitchFamily="34" charset="0"/>
              </a:rPr>
              <a:t>različitih</a:t>
            </a:r>
            <a:r>
              <a:rPr lang="en-US" altLang="es-ES" sz="1700" dirty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>
                <a:latin typeface="Arial Rounded MT Bold" panose="020F0704030504030204" pitchFamily="34" charset="0"/>
              </a:rPr>
              <a:t>područja</a:t>
            </a:r>
            <a:r>
              <a:rPr lang="en-US" altLang="es-ES" sz="1700" dirty="0">
                <a:latin typeface="Arial Rounded MT Bold" panose="020F0704030504030204" pitchFamily="34" charset="0"/>
              </a:rPr>
              <a:t>, </a:t>
            </a:r>
            <a:r>
              <a:rPr lang="en-US" altLang="es-ES" sz="1700" dirty="0" err="1">
                <a:latin typeface="Arial Rounded MT Bold" panose="020F0704030504030204" pitchFamily="34" charset="0"/>
              </a:rPr>
              <a:t>ali</a:t>
            </a:r>
            <a:r>
              <a:rPr lang="en-US" altLang="es-ES" sz="1700" dirty="0">
                <a:latin typeface="Arial Rounded MT Bold" panose="020F0704030504030204" pitchFamily="34" charset="0"/>
              </a:rPr>
              <a:t> u </a:t>
            </a:r>
            <a:r>
              <a:rPr lang="en-US" altLang="es-ES" sz="1700" dirty="0" err="1">
                <a:latin typeface="Arial Rounded MT Bold" panose="020F0704030504030204" pitchFamily="34" charset="0"/>
              </a:rPr>
              <a:t>ovom</a:t>
            </a:r>
            <a:r>
              <a:rPr lang="en-US" altLang="es-ES" sz="1700" dirty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>
                <a:latin typeface="Arial Rounded MT Bold" panose="020F0704030504030204" pitchFamily="34" charset="0"/>
              </a:rPr>
              <a:t>modulu</a:t>
            </a:r>
            <a:r>
              <a:rPr lang="en-US" altLang="es-ES" sz="1700" dirty="0">
                <a:latin typeface="Arial Rounded MT Bold" panose="020F0704030504030204" pitchFamily="34" charset="0"/>
              </a:rPr>
              <a:t> mi se </a:t>
            </a:r>
            <a:r>
              <a:rPr lang="en-US" altLang="es-ES" sz="1700" dirty="0" err="1">
                <a:latin typeface="Arial Rounded MT Bold" panose="020F0704030504030204" pitchFamily="34" charset="0"/>
              </a:rPr>
              <a:t>fokusiramo</a:t>
            </a:r>
            <a:r>
              <a:rPr lang="en-US" altLang="es-ES" sz="1700" dirty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>
                <a:latin typeface="Arial Rounded MT Bold" panose="020F0704030504030204" pitchFamily="34" charset="0"/>
              </a:rPr>
              <a:t>na</a:t>
            </a:r>
            <a:r>
              <a:rPr lang="en-US" altLang="es-ES" sz="1700" dirty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>
                <a:latin typeface="Arial Rounded MT Bold" panose="020F0704030504030204" pitchFamily="34" charset="0"/>
              </a:rPr>
              <a:t>ona</a:t>
            </a:r>
            <a:r>
              <a:rPr lang="en-US" altLang="es-ES" sz="1700" dirty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>
                <a:latin typeface="Arial Rounded MT Bold" panose="020F0704030504030204" pitchFamily="34" charset="0"/>
              </a:rPr>
              <a:t>najvažnija</a:t>
            </a:r>
            <a:r>
              <a:rPr lang="en-US" altLang="es-ES" sz="1700" dirty="0">
                <a:latin typeface="Arial Rounded MT Bold" panose="020F0704030504030204" pitchFamily="34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es-ES" sz="280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SEO and SEM: </a:t>
            </a:r>
          </a:p>
          <a:p>
            <a:pPr>
              <a:defRPr/>
            </a:pPr>
            <a:endParaRPr lang="en-GB" altLang="es-ES" sz="17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sz="1700" dirty="0">
                <a:latin typeface="Arial Rounded MT Bold" panose="020F0704030504030204" pitchFamily="34" charset="0"/>
              </a:rPr>
              <a:t>“</a:t>
            </a:r>
            <a:r>
              <a:rPr lang="en-GB" altLang="es-ES" sz="1700" b="1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S</a:t>
            </a:r>
            <a:r>
              <a:rPr lang="en-GB" altLang="es-ES" sz="1700" dirty="0">
                <a:latin typeface="Arial Rounded MT Bold" panose="020F0704030504030204" pitchFamily="34" charset="0"/>
              </a:rPr>
              <a:t>earch </a:t>
            </a:r>
            <a:r>
              <a:rPr lang="en-GB" altLang="es-ES" sz="1700" b="1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E</a:t>
            </a:r>
            <a:r>
              <a:rPr lang="en-GB" altLang="es-ES" sz="1700" dirty="0">
                <a:latin typeface="Arial Rounded MT Bold" panose="020F0704030504030204" pitchFamily="34" charset="0"/>
              </a:rPr>
              <a:t>ngine </a:t>
            </a:r>
            <a:r>
              <a:rPr lang="en-GB" altLang="es-ES" sz="1700" b="1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O</a:t>
            </a:r>
            <a:r>
              <a:rPr lang="en-GB" altLang="es-ES" sz="1700" dirty="0">
                <a:latin typeface="Arial Rounded MT Bold" panose="020F0704030504030204" pitchFamily="34" charset="0"/>
              </a:rPr>
              <a:t>ptimization”: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skup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strategija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za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poboljšanje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vidljivosti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na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internetu</a:t>
            </a:r>
            <a:r>
              <a:rPr lang="en-GB" altLang="es-ES" sz="1700" dirty="0">
                <a:latin typeface="Arial Rounded MT Bold" panose="020F0704030504030204" pitchFamily="34" charset="0"/>
              </a:rPr>
              <a:t>, s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ciljem</a:t>
            </a:r>
            <a:r>
              <a:rPr lang="en-GB" altLang="es-ES" sz="1700" dirty="0">
                <a:latin typeface="Arial Rounded MT Bold" panose="020F0704030504030204" pitchFamily="34" charset="0"/>
              </a:rPr>
              <a:t> da je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Vaša</a:t>
            </a:r>
            <a:r>
              <a:rPr lang="en-GB" altLang="es-ES" sz="1700" dirty="0">
                <a:latin typeface="Arial Rounded MT Bold" panose="020F0704030504030204" pitchFamily="34" charset="0"/>
              </a:rPr>
              <a:t> web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stranica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više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pozicionirana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među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rezultatima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prilikom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pretraživanja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određene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ključne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riječi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na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tražilicama</a:t>
            </a:r>
            <a:r>
              <a:rPr lang="en-GB" altLang="es-ES" sz="1700" dirty="0">
                <a:latin typeface="Arial Rounded MT Bold" panose="020F0704030504030204" pitchFamily="34" charset="0"/>
              </a:rPr>
              <a:t>. </a:t>
            </a:r>
          </a:p>
          <a:p>
            <a:pPr>
              <a:defRPr/>
            </a:pPr>
            <a:endParaRPr lang="es-ES" altLang="es-ES" sz="17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s-ES" altLang="es-ES" sz="1700" dirty="0">
                <a:latin typeface="Arial Rounded MT Bold" panose="020F0704030504030204" pitchFamily="34" charset="0"/>
              </a:rPr>
              <a:t>“</a:t>
            </a:r>
            <a:r>
              <a:rPr lang="es-ES" altLang="es-ES" sz="1700" b="1" dirty="0" err="1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S</a:t>
            </a:r>
            <a:r>
              <a:rPr lang="es-ES" altLang="es-ES" sz="1700" dirty="0" err="1">
                <a:latin typeface="Arial Rounded MT Bold" panose="020F0704030504030204" pitchFamily="34" charset="0"/>
              </a:rPr>
              <a:t>earch</a:t>
            </a:r>
            <a:r>
              <a:rPr lang="es-ES" altLang="es-ES" sz="1700" dirty="0">
                <a:latin typeface="Arial Rounded MT Bold" panose="020F0704030504030204" pitchFamily="34" charset="0"/>
              </a:rPr>
              <a:t> </a:t>
            </a:r>
            <a:r>
              <a:rPr lang="es-ES" altLang="es-ES" sz="1700" b="1" dirty="0" err="1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E</a:t>
            </a:r>
            <a:r>
              <a:rPr lang="es-ES" altLang="es-ES" sz="1700" dirty="0" err="1">
                <a:latin typeface="Arial Rounded MT Bold" panose="020F0704030504030204" pitchFamily="34" charset="0"/>
              </a:rPr>
              <a:t>ngine</a:t>
            </a:r>
            <a:r>
              <a:rPr lang="es-ES" altLang="es-ES" sz="1700" dirty="0">
                <a:latin typeface="Arial Rounded MT Bold" panose="020F0704030504030204" pitchFamily="34" charset="0"/>
              </a:rPr>
              <a:t> </a:t>
            </a:r>
            <a:r>
              <a:rPr lang="es-ES" altLang="es-ES" sz="1700" dirty="0">
                <a:solidFill>
                  <a:schemeClr val="accent2">
                    <a:lumMod val="75000"/>
                  </a:schemeClr>
                </a:solidFill>
                <a:latin typeface="Arial Rounded MT Bold" panose="020F0704030504030204" pitchFamily="34" charset="0"/>
              </a:rPr>
              <a:t>M</a:t>
            </a:r>
            <a:r>
              <a:rPr lang="es-ES" altLang="es-ES" sz="1700" dirty="0">
                <a:latin typeface="Arial Rounded MT Bold" panose="020F0704030504030204" pitchFamily="34" charset="0"/>
              </a:rPr>
              <a:t>arketing”: se </a:t>
            </a:r>
            <a:r>
              <a:rPr lang="es-ES" altLang="es-ES" sz="1700" dirty="0" err="1">
                <a:latin typeface="Arial Rounded MT Bold" panose="020F0704030504030204" pitchFamily="34" charset="0"/>
              </a:rPr>
              <a:t>sastoji</a:t>
            </a:r>
            <a:r>
              <a:rPr lang="es-ES" altLang="es-ES" sz="1700" dirty="0">
                <a:latin typeface="Arial Rounded MT Bold" panose="020F0704030504030204" pitchFamily="34" charset="0"/>
              </a:rPr>
              <a:t> </a:t>
            </a:r>
            <a:r>
              <a:rPr lang="es-ES" altLang="es-ES" sz="1700" dirty="0" err="1">
                <a:latin typeface="Arial Rounded MT Bold" panose="020F0704030504030204" pitchFamily="34" charset="0"/>
              </a:rPr>
              <a:t>od</a:t>
            </a:r>
            <a:r>
              <a:rPr lang="es-ES" altLang="es-ES" sz="1700" dirty="0">
                <a:latin typeface="Arial Rounded MT Bold" panose="020F0704030504030204" pitchFamily="34" charset="0"/>
              </a:rPr>
              <a:t> </a:t>
            </a:r>
            <a:r>
              <a:rPr lang="es-ES" altLang="es-ES" sz="1700" dirty="0" err="1">
                <a:latin typeface="Arial Rounded MT Bold" panose="020F0704030504030204" pitchFamily="34" charset="0"/>
              </a:rPr>
              <a:t>plaćenih</a:t>
            </a:r>
            <a:r>
              <a:rPr lang="es-ES" altLang="es-ES" sz="1700" dirty="0">
                <a:latin typeface="Arial Rounded MT Bold" panose="020F0704030504030204" pitchFamily="34" charset="0"/>
              </a:rPr>
              <a:t> </a:t>
            </a:r>
            <a:r>
              <a:rPr lang="es-ES" altLang="es-ES" sz="1700" dirty="0" err="1">
                <a:latin typeface="Arial Rounded MT Bold" panose="020F0704030504030204" pitchFamily="34" charset="0"/>
              </a:rPr>
              <a:t>oglasa</a:t>
            </a:r>
            <a:r>
              <a:rPr lang="es-ES" altLang="es-ES" sz="1700" dirty="0">
                <a:latin typeface="Arial Rounded MT Bold" panose="020F0704030504030204" pitchFamily="34" charset="0"/>
              </a:rPr>
              <a:t> na </a:t>
            </a:r>
            <a:r>
              <a:rPr lang="es-ES" altLang="es-ES" sz="1700" dirty="0" err="1">
                <a:latin typeface="Arial Rounded MT Bold" panose="020F0704030504030204" pitchFamily="34" charset="0"/>
              </a:rPr>
              <a:t>pretraživačima</a:t>
            </a:r>
            <a:r>
              <a:rPr lang="es-ES" altLang="es-ES" sz="1700" dirty="0">
                <a:latin typeface="Arial Rounded MT Bold" panose="020F0704030504030204" pitchFamily="34" charset="0"/>
              </a:rPr>
              <a:t>, i </a:t>
            </a:r>
            <a:r>
              <a:rPr lang="es-ES" altLang="es-ES" sz="1700" dirty="0" err="1">
                <a:latin typeface="Arial Rounded MT Bold" panose="020F0704030504030204" pitchFamily="34" charset="0"/>
              </a:rPr>
              <a:t>omogućuje</a:t>
            </a:r>
            <a:r>
              <a:rPr lang="es-ES" altLang="es-ES" sz="1700" dirty="0">
                <a:latin typeface="Arial Rounded MT Bold" panose="020F0704030504030204" pitchFamily="34" charset="0"/>
              </a:rPr>
              <a:t> da se </a:t>
            </a:r>
            <a:r>
              <a:rPr lang="es-ES" altLang="es-ES" sz="1700" dirty="0" err="1">
                <a:latin typeface="Arial Rounded MT Bold" panose="020F0704030504030204" pitchFamily="34" charset="0"/>
              </a:rPr>
              <a:t>bolje</a:t>
            </a:r>
            <a:r>
              <a:rPr lang="es-ES" altLang="es-ES" sz="1700" dirty="0">
                <a:latin typeface="Arial Rounded MT Bold" panose="020F0704030504030204" pitchFamily="34" charset="0"/>
              </a:rPr>
              <a:t> </a:t>
            </a:r>
            <a:r>
              <a:rPr lang="es-ES" altLang="es-ES" sz="1700" dirty="0" err="1">
                <a:latin typeface="Arial Rounded MT Bold" panose="020F0704030504030204" pitchFamily="34" charset="0"/>
              </a:rPr>
              <a:t>pozicionirate</a:t>
            </a:r>
            <a:r>
              <a:rPr lang="es-ES" altLang="es-ES" sz="1700" dirty="0">
                <a:latin typeface="Arial Rounded MT Bold" panose="020F0704030504030204" pitchFamily="34" charset="0"/>
              </a:rPr>
              <a:t> </a:t>
            </a:r>
            <a:r>
              <a:rPr lang="es-ES" altLang="es-ES" sz="1700" dirty="0" err="1">
                <a:latin typeface="Arial Rounded MT Bold" panose="020F0704030504030204" pitchFamily="34" charset="0"/>
              </a:rPr>
              <a:t>zahvaljujući</a:t>
            </a:r>
            <a:r>
              <a:rPr lang="es-ES" altLang="es-ES" sz="1700" dirty="0">
                <a:latin typeface="Arial Rounded MT Bold" panose="020F0704030504030204" pitchFamily="34" charset="0"/>
              </a:rPr>
              <a:t> </a:t>
            </a:r>
            <a:r>
              <a:rPr lang="es-ES" altLang="es-ES" sz="1700" dirty="0" err="1">
                <a:latin typeface="Arial Rounded MT Bold" panose="020F0704030504030204" pitchFamily="34" charset="0"/>
              </a:rPr>
              <a:t>sustavu</a:t>
            </a:r>
            <a:r>
              <a:rPr lang="es-ES" altLang="es-ES" sz="1700" dirty="0">
                <a:latin typeface="Arial Rounded MT Bold" panose="020F0704030504030204" pitchFamily="34" charset="0"/>
              </a:rPr>
              <a:t> </a:t>
            </a:r>
            <a:r>
              <a:rPr lang="es-ES" altLang="es-ES" sz="1700" dirty="0" err="1">
                <a:latin typeface="Arial Rounded MT Bold" panose="020F0704030504030204" pitchFamily="34" charset="0"/>
              </a:rPr>
              <a:t>licitiranja</a:t>
            </a:r>
            <a:r>
              <a:rPr lang="es-ES" altLang="es-ES" sz="1700" dirty="0">
                <a:latin typeface="Arial Rounded MT Bold" panose="020F0704030504030204" pitchFamily="34" charset="0"/>
              </a:rPr>
              <a:t>. </a:t>
            </a:r>
          </a:p>
          <a:p>
            <a:pPr>
              <a:defRPr/>
            </a:pPr>
            <a:endParaRPr lang="en-US" altLang="es-ES" sz="17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US" altLang="es-ES" sz="1700" dirty="0">
                <a:latin typeface="Arial Rounded MT Bold" panose="020F0704030504030204" pitchFamily="34" charset="0"/>
              </a:rPr>
              <a:t>SEM je </a:t>
            </a:r>
            <a:r>
              <a:rPr lang="en-US" altLang="es-ES" sz="1700" dirty="0" err="1">
                <a:latin typeface="Arial Rounded MT Bold" panose="020F0704030504030204" pitchFamily="34" charset="0"/>
              </a:rPr>
              <a:t>komplementaran</a:t>
            </a:r>
            <a:r>
              <a:rPr lang="en-US" altLang="es-ES" sz="1700" dirty="0">
                <a:latin typeface="Arial Rounded MT Bold" panose="020F0704030504030204" pitchFamily="34" charset="0"/>
              </a:rPr>
              <a:t> SEO, </a:t>
            </a:r>
            <a:r>
              <a:rPr lang="en-US" altLang="es-ES" sz="1700" dirty="0" err="1">
                <a:latin typeface="Arial Rounded MT Bold" panose="020F0704030504030204" pitchFamily="34" charset="0"/>
              </a:rPr>
              <a:t>nije</a:t>
            </a:r>
            <a:r>
              <a:rPr lang="en-US" altLang="es-ES" sz="1700" dirty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>
                <a:latin typeface="Arial Rounded MT Bold" panose="020F0704030504030204" pitchFamily="34" charset="0"/>
              </a:rPr>
              <a:t>alternativa</a:t>
            </a:r>
            <a:r>
              <a:rPr lang="en-US" altLang="es-ES" sz="1700" dirty="0">
                <a:latin typeface="Arial Rounded MT Bold" panose="020F0704030504030204" pitchFamily="34" charset="0"/>
              </a:rPr>
              <a:t>. </a:t>
            </a:r>
          </a:p>
          <a:p>
            <a:pPr>
              <a:defRPr/>
            </a:pPr>
            <a:r>
              <a:rPr lang="en-US" altLang="es-ES" sz="1700" dirty="0" err="1">
                <a:latin typeface="Arial Rounded MT Bold" panose="020F0704030504030204" pitchFamily="34" charset="0"/>
              </a:rPr>
              <a:t>Pazite</a:t>
            </a:r>
            <a:r>
              <a:rPr lang="en-US" altLang="es-ES" sz="1700" dirty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>
                <a:latin typeface="Arial Rounded MT Bold" panose="020F0704030504030204" pitchFamily="34" charset="0"/>
              </a:rPr>
              <a:t>na</a:t>
            </a:r>
            <a:r>
              <a:rPr lang="en-US" altLang="es-ES" sz="1700" dirty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>
                <a:latin typeface="Arial Rounded MT Bold" panose="020F0704030504030204" pitchFamily="34" charset="0"/>
              </a:rPr>
              <a:t>pozicioniranje</a:t>
            </a:r>
            <a:r>
              <a:rPr lang="en-US" altLang="es-ES" sz="1700" dirty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>
                <a:latin typeface="Arial Rounded MT Bold" panose="020F0704030504030204" pitchFamily="34" charset="0"/>
              </a:rPr>
              <a:t>Vaše</a:t>
            </a:r>
            <a:r>
              <a:rPr lang="en-US" altLang="es-ES" sz="1700" dirty="0">
                <a:latin typeface="Arial Rounded MT Bold" panose="020F0704030504030204" pitchFamily="34" charset="0"/>
              </a:rPr>
              <a:t> web </a:t>
            </a:r>
            <a:r>
              <a:rPr lang="en-US" altLang="es-ES" sz="1700" dirty="0" err="1">
                <a:latin typeface="Arial Rounded MT Bold" panose="020F0704030504030204" pitchFamily="34" charset="0"/>
              </a:rPr>
              <a:t>stranice</a:t>
            </a:r>
            <a:r>
              <a:rPr lang="en-US" altLang="es-ES" sz="1700" dirty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>
                <a:latin typeface="Arial Rounded MT Bold" panose="020F0704030504030204" pitchFamily="34" charset="0"/>
              </a:rPr>
              <a:t>na</a:t>
            </a:r>
            <a:r>
              <a:rPr lang="en-US" altLang="es-ES" sz="1700" dirty="0">
                <a:latin typeface="Arial Rounded MT Bold" panose="020F0704030504030204" pitchFamily="34" charset="0"/>
              </a:rPr>
              <a:t> </a:t>
            </a:r>
            <a:r>
              <a:rPr lang="en-US" altLang="es-ES" sz="1700" dirty="0" err="1">
                <a:latin typeface="Arial Rounded MT Bold" panose="020F0704030504030204" pitchFamily="34" charset="0"/>
              </a:rPr>
              <a:t>pretraživačima</a:t>
            </a:r>
            <a:r>
              <a:rPr lang="en-US" altLang="es-ES" sz="1700" dirty="0">
                <a:latin typeface="Arial Rounded MT Bold" panose="020F0704030504030204" pitchFamily="34" charset="0"/>
              </a:rPr>
              <a:t>. </a:t>
            </a:r>
            <a:endParaRPr lang="es-ES" altLang="es-ES" sz="1700" dirty="0">
              <a:latin typeface="Arial Rounded MT Bold" panose="020F070403050403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2AF389CE-C1D6-41BB-96A0-4948711307F3}"/>
              </a:ext>
            </a:extLst>
          </p:cNvPr>
          <p:cNvSpPr txBox="1"/>
          <p:nvPr/>
        </p:nvSpPr>
        <p:spPr>
          <a:xfrm>
            <a:off x="9896782" y="1646823"/>
            <a:ext cx="14574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267D4DB-6AA1-4B6F-9F29-7CFC1485A8AC}"/>
              </a:ext>
            </a:extLst>
          </p:cNvPr>
          <p:cNvSpPr txBox="1"/>
          <p:nvPr/>
        </p:nvSpPr>
        <p:spPr>
          <a:xfrm>
            <a:off x="9770499" y="4142460"/>
            <a:ext cx="15837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</a:t>
            </a:r>
          </a:p>
        </p:txBody>
      </p:sp>
      <p:pic>
        <p:nvPicPr>
          <p:cNvPr id="7170" name="Picture 2" descr="Complete SEO software solution: backlinks, optimization, analysis,  rankings, keywords, competitive intelligence">
            <a:extLst>
              <a:ext uri="{FF2B5EF4-FFF2-40B4-BE49-F238E27FC236}">
                <a16:creationId xmlns:a16="http://schemas.microsoft.com/office/drawing/2014/main" id="{0DBDE424-1BAB-44DC-A53C-05B7A259BA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5166" y="2475275"/>
            <a:ext cx="1984884" cy="349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Inicia sesión en tu cuenta">
            <a:extLst>
              <a:ext uri="{FF2B5EF4-FFF2-40B4-BE49-F238E27FC236}">
                <a16:creationId xmlns:a16="http://schemas.microsoft.com/office/drawing/2014/main" id="{9261C2EA-C7AF-4CF3-A469-DF9F2D39A4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5991" y="3352780"/>
            <a:ext cx="2128845" cy="314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SEMrush ¿Qué es y cómo funciona? La herramienta más completa para tu  estrategia de posicionamiento">
            <a:extLst>
              <a:ext uri="{FF2B5EF4-FFF2-40B4-BE49-F238E27FC236}">
                <a16:creationId xmlns:a16="http://schemas.microsoft.com/office/drawing/2014/main" id="{2B51AEAE-F5E6-4406-B8FA-A57AB8A706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0739" y="5272374"/>
            <a:ext cx="1801178" cy="1012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65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426564" y="568876"/>
            <a:ext cx="7338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Alati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za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Internet marketing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sp>
        <p:nvSpPr>
          <p:cNvPr id="10" name="Rettangolo 1">
            <a:extLst>
              <a:ext uri="{FF2B5EF4-FFF2-40B4-BE49-F238E27FC236}">
                <a16:creationId xmlns:a16="http://schemas.microsoft.com/office/drawing/2014/main" id="{60834AEE-9673-4449-8BDA-7BE5F53C62E9}"/>
              </a:ext>
            </a:extLst>
          </p:cNvPr>
          <p:cNvSpPr/>
          <p:nvPr/>
        </p:nvSpPr>
        <p:spPr>
          <a:xfrm>
            <a:off x="2438754" y="1215207"/>
            <a:ext cx="6508841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GB" altLang="es-ES" sz="1700" dirty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es-ES" sz="2800" dirty="0" err="1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Društveni</a:t>
            </a:r>
            <a:r>
              <a:rPr lang="en-GB" altLang="es-ES" sz="280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mediji</a:t>
            </a:r>
            <a:endParaRPr lang="en-GB" altLang="es-ES" sz="280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sz="200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sz="1700" dirty="0" err="1">
                <a:latin typeface="Arial Rounded MT Bold" panose="020F0704030504030204" pitchFamily="34" charset="0"/>
              </a:rPr>
              <a:t>Ljudi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provode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otprilike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jedan</a:t>
            </a:r>
            <a:r>
              <a:rPr lang="en-GB" altLang="es-ES" sz="1700" dirty="0">
                <a:latin typeface="Arial Rounded MT Bold" panose="020F0704030504030204" pitchFamily="34" charset="0"/>
              </a:rPr>
              <a:t> sat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dnevno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na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društvenim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medijima</a:t>
            </a:r>
            <a:r>
              <a:rPr lang="en-GB" altLang="es-ES" sz="1700" dirty="0">
                <a:latin typeface="Arial Rounded MT Bold" panose="020F0704030504030204" pitchFamily="34" charset="0"/>
              </a:rPr>
              <a:t>.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Prema</a:t>
            </a:r>
            <a:r>
              <a:rPr lang="en-GB" altLang="es-ES" sz="1700" dirty="0">
                <a:latin typeface="Arial Rounded MT Bold" panose="020F0704030504030204" pitchFamily="34" charset="0"/>
              </a:rPr>
              <a:t> tome,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nema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sumnje</a:t>
            </a:r>
            <a:r>
              <a:rPr lang="en-GB" altLang="es-ES" sz="1700" dirty="0">
                <a:latin typeface="Arial Rounded MT Bold" panose="020F0704030504030204" pitchFamily="34" charset="0"/>
              </a:rPr>
              <a:t> da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su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oni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savršeni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alat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za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privlaćenje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potencijalnih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kupaca</a:t>
            </a:r>
            <a:r>
              <a:rPr lang="en-GB" altLang="es-ES" sz="1700" dirty="0">
                <a:latin typeface="Arial Rounded MT Bold" panose="020F0704030504030204" pitchFamily="34" charset="0"/>
              </a:rPr>
              <a:t>.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Postoji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više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društvenih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medija</a:t>
            </a:r>
            <a:r>
              <a:rPr lang="en-GB" altLang="es-ES" sz="1700" dirty="0">
                <a:latin typeface="Arial Rounded MT Bold" panose="020F0704030504030204" pitchFamily="34" charset="0"/>
              </a:rPr>
              <a:t> i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nisu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svi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isti</a:t>
            </a:r>
            <a:r>
              <a:rPr lang="en-US" altLang="es-ES" sz="1700" dirty="0">
                <a:latin typeface="Arial Rounded MT Bold" panose="020F0704030504030204" pitchFamily="34" charset="0"/>
              </a:rPr>
              <a:t>: </a:t>
            </a:r>
          </a:p>
          <a:p>
            <a:pPr>
              <a:defRPr/>
            </a:pPr>
            <a:endParaRPr lang="en-US" altLang="es-ES" sz="17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sz="1700" dirty="0">
                <a:latin typeface="Arial Rounded MT Bold" panose="020F0704030504030204" pitchFamily="34" charset="0"/>
              </a:rPr>
              <a:t>-</a:t>
            </a:r>
            <a:r>
              <a:rPr lang="en-GB" altLang="es-ES" sz="1700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Twitter</a:t>
            </a:r>
            <a:r>
              <a:rPr lang="en-GB" altLang="es-ES" sz="1700" dirty="0">
                <a:latin typeface="Arial Rounded MT Bold" panose="020F0704030504030204" pitchFamily="34" charset="0"/>
              </a:rPr>
              <a:t>: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Poruke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su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javne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za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bilo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kojeg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korisnika</a:t>
            </a:r>
            <a:r>
              <a:rPr lang="en-GB" altLang="es-ES" sz="1700" dirty="0">
                <a:latin typeface="Arial Rounded MT Bold" panose="020F0704030504030204" pitchFamily="34" charset="0"/>
              </a:rPr>
              <a:t>. "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Tweetovi</a:t>
            </a:r>
            <a:r>
              <a:rPr lang="en-GB" altLang="es-ES" sz="1700" dirty="0">
                <a:latin typeface="Arial Rounded MT Bold" panose="020F0704030504030204" pitchFamily="34" charset="0"/>
              </a:rPr>
              <a:t>"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moraju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biti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kratki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mogu</a:t>
            </a:r>
            <a:r>
              <a:rPr lang="en-GB" altLang="es-ES" sz="1700" dirty="0">
                <a:latin typeface="Arial Rounded MT Bold" panose="020F0704030504030204" pitchFamily="34" charset="0"/>
              </a:rPr>
              <a:t> se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savršeno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koristiti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za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promociju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Vašeg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posla</a:t>
            </a:r>
            <a:r>
              <a:rPr lang="en-GB" altLang="es-ES" sz="1700" dirty="0">
                <a:latin typeface="Arial Rounded MT Bold" panose="020F0704030504030204" pitchFamily="34" charset="0"/>
              </a:rPr>
              <a:t>,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kada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su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kratki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jasni</a:t>
            </a:r>
            <a:r>
              <a:rPr lang="en-GB" altLang="es-ES" sz="1700" dirty="0">
                <a:latin typeface="Arial Rounded MT Bold" panose="020F0704030504030204" pitchFamily="34" charset="0"/>
              </a:rPr>
              <a:t>.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Korisnici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imaju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između</a:t>
            </a:r>
            <a:r>
              <a:rPr lang="en-GB" altLang="es-ES" sz="1700" dirty="0">
                <a:latin typeface="Arial Rounded MT Bold" panose="020F0704030504030204" pitchFamily="34" charset="0"/>
              </a:rPr>
              <a:t> 31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i</a:t>
            </a:r>
            <a:r>
              <a:rPr lang="en-GB" altLang="es-ES" sz="1700" dirty="0">
                <a:latin typeface="Arial Rounded MT Bold" panose="020F0704030504030204" pitchFamily="34" charset="0"/>
              </a:rPr>
              <a:t> 45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godina</a:t>
            </a:r>
            <a:r>
              <a:rPr lang="en-GB" altLang="es-ES" sz="1700" dirty="0">
                <a:latin typeface="Arial Rounded MT Bold" panose="020F0704030504030204" pitchFamily="34" charset="0"/>
              </a:rPr>
              <a:t>. Audio-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vizualni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zabavni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sektor</a:t>
            </a:r>
            <a:r>
              <a:rPr lang="en-GB" altLang="es-ES" sz="1700" dirty="0">
                <a:latin typeface="Arial Rounded MT Bold" panose="020F0704030504030204" pitchFamily="34" charset="0"/>
              </a:rPr>
              <a:t> je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vrlo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popularan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na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ovim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medijima</a:t>
            </a:r>
            <a:r>
              <a:rPr lang="en-GB" altLang="es-ES" sz="1700" dirty="0">
                <a:latin typeface="Arial Rounded MT Bold" panose="020F0704030504030204" pitchFamily="34" charset="0"/>
              </a:rPr>
              <a:t>. </a:t>
            </a:r>
          </a:p>
          <a:p>
            <a:pPr>
              <a:defRPr/>
            </a:pPr>
            <a:endParaRPr lang="en-GB" altLang="es-ES" sz="17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sz="1700" dirty="0">
                <a:latin typeface="Arial Rounded MT Bold" panose="020F0704030504030204" pitchFamily="34" charset="0"/>
              </a:rPr>
              <a:t>-</a:t>
            </a:r>
            <a:r>
              <a:rPr lang="en-GB" altLang="es-ES" sz="17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Facebook: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Ovaj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medij</a:t>
            </a:r>
            <a:r>
              <a:rPr lang="en-GB" altLang="es-ES" sz="1700" dirty="0">
                <a:latin typeface="Arial Rounded MT Bold" panose="020F0704030504030204" pitchFamily="34" charset="0"/>
              </a:rPr>
              <a:t> je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jako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popularan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kod</a:t>
            </a:r>
            <a:r>
              <a:rPr lang="en-GB" altLang="es-ES" sz="1700" dirty="0">
                <a:latin typeface="Arial Rounded MT Bold" panose="020F0704030504030204" pitchFamily="34" charset="0"/>
              </a:rPr>
              <a:t> 20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godišnjaka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starije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mladeži</a:t>
            </a:r>
            <a:r>
              <a:rPr lang="en-GB" altLang="es-ES" sz="1700" dirty="0">
                <a:latin typeface="Arial Rounded MT Bold" panose="020F0704030504030204" pitchFamily="34" charset="0"/>
              </a:rPr>
              <a:t>.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Njegova</a:t>
            </a:r>
            <a:r>
              <a:rPr lang="en-GB" altLang="es-ES" sz="1700" dirty="0">
                <a:latin typeface="Arial Rounded MT Bold" panose="020F0704030504030204" pitchFamily="34" charset="0"/>
              </a:rPr>
              <a:t> se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upotreba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smanjuje</a:t>
            </a:r>
            <a:r>
              <a:rPr lang="en-GB" altLang="es-ES" sz="1700" dirty="0">
                <a:latin typeface="Arial Rounded MT Bold" panose="020F0704030504030204" pitchFamily="34" charset="0"/>
              </a:rPr>
              <a:t>,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ali</a:t>
            </a:r>
            <a:r>
              <a:rPr lang="en-GB" altLang="es-ES" sz="1700" dirty="0">
                <a:latin typeface="Arial Rounded MT Bold" panose="020F0704030504030204" pitchFamily="34" charset="0"/>
              </a:rPr>
              <a:t> je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dalje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jedan</a:t>
            </a:r>
            <a:r>
              <a:rPr lang="en-GB" altLang="es-ES" sz="1700" dirty="0">
                <a:latin typeface="Arial Rounded MT Bold" panose="020F0704030504030204" pitchFamily="34" charset="0"/>
              </a:rPr>
              <a:t> od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najčešće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korištenih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medija</a:t>
            </a:r>
            <a:r>
              <a:rPr lang="en-GB" altLang="es-ES" sz="1700" dirty="0">
                <a:latin typeface="Arial Rounded MT Bold" panose="020F0704030504030204" pitchFamily="34" charset="0"/>
              </a:rPr>
              <a:t>.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Vrlo</a:t>
            </a:r>
            <a:r>
              <a:rPr lang="en-GB" altLang="es-ES" sz="1700" dirty="0">
                <a:latin typeface="Arial Rounded MT Bold" panose="020F0704030504030204" pitchFamily="34" charset="0"/>
              </a:rPr>
              <a:t> je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popularan</a:t>
            </a:r>
            <a:r>
              <a:rPr lang="en-GB" altLang="es-ES" sz="1700" dirty="0">
                <a:latin typeface="Arial Rounded MT Bold" panose="020F0704030504030204" pitchFamily="34" charset="0"/>
              </a:rPr>
              <a:t> u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tehnološkom</a:t>
            </a:r>
            <a:r>
              <a:rPr lang="en-GB" altLang="es-ES" sz="1700" dirty="0">
                <a:latin typeface="Arial Rounded MT Bold" panose="020F0704030504030204" pitchFamily="34" charset="0"/>
              </a:rPr>
              <a:t>,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turističkom</a:t>
            </a:r>
            <a:r>
              <a:rPr lang="en-GB" altLang="es-ES" sz="1700" dirty="0">
                <a:latin typeface="Arial Rounded MT Bold" panose="020F0704030504030204" pitchFamily="34" charset="0"/>
              </a:rPr>
              <a:t>,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zdravstvenom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i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kozmetičkom</a:t>
            </a:r>
            <a:r>
              <a:rPr lang="en-GB" altLang="es-ES" sz="1700" dirty="0">
                <a:latin typeface="Arial Rounded MT Bold" panose="020F0704030504030204" pitchFamily="34" charset="0"/>
              </a:rPr>
              <a:t> </a:t>
            </a:r>
            <a:r>
              <a:rPr lang="en-GB" altLang="es-ES" sz="1700" dirty="0" err="1">
                <a:latin typeface="Arial Rounded MT Bold" panose="020F0704030504030204" pitchFamily="34" charset="0"/>
              </a:rPr>
              <a:t>sektoru</a:t>
            </a:r>
            <a:r>
              <a:rPr lang="en-GB" altLang="es-ES" sz="1700" dirty="0">
                <a:latin typeface="Arial Rounded MT Bold" panose="020F0704030504030204" pitchFamily="34" charset="0"/>
              </a:rPr>
              <a:t>. </a:t>
            </a:r>
          </a:p>
        </p:txBody>
      </p:sp>
      <p:pic>
        <p:nvPicPr>
          <p:cNvPr id="8194" name="Picture 2" descr="Como conseguir seguidores en Twitter sin trampas?">
            <a:extLst>
              <a:ext uri="{FF2B5EF4-FFF2-40B4-BE49-F238E27FC236}">
                <a16:creationId xmlns:a16="http://schemas.microsoft.com/office/drawing/2014/main" id="{C8FB751F-DCEE-449B-9E46-7E24D3659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5329" y="1847633"/>
            <a:ext cx="1757842" cy="175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14 Ventajas y Desventajas de Facebook - Lifeder">
            <a:extLst>
              <a:ext uri="{FF2B5EF4-FFF2-40B4-BE49-F238E27FC236}">
                <a16:creationId xmlns:a16="http://schemas.microsoft.com/office/drawing/2014/main" id="{874E0938-820F-4E33-8114-70AEFC3615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2687" y="360547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848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gregar de LinkedIn - World Open Business">
            <a:extLst>
              <a:ext uri="{FF2B5EF4-FFF2-40B4-BE49-F238E27FC236}">
                <a16:creationId xmlns:a16="http://schemas.microsoft.com/office/drawing/2014/main" id="{B98DBA00-BABB-4152-AFC2-FD7724B107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2904" y="4203446"/>
            <a:ext cx="2221066" cy="222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Instagram: con este truco podrás volver a ver los &quot;me gusta&quot; | Tecnologia |  Tecnología Y Ciencia | La Prensa Peru">
            <a:extLst>
              <a:ext uri="{FF2B5EF4-FFF2-40B4-BE49-F238E27FC236}">
                <a16:creationId xmlns:a16="http://schemas.microsoft.com/office/drawing/2014/main" id="{61F6D82F-34E7-4CA5-909F-68391CF381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0964" y="1694291"/>
            <a:ext cx="2800350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406458" y="311540"/>
            <a:ext cx="7338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Alati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GB" sz="3600" b="1" dirty="0" err="1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za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 Internet marketing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sp>
        <p:nvSpPr>
          <p:cNvPr id="10" name="Rettangolo 1">
            <a:extLst>
              <a:ext uri="{FF2B5EF4-FFF2-40B4-BE49-F238E27FC236}">
                <a16:creationId xmlns:a16="http://schemas.microsoft.com/office/drawing/2014/main" id="{60834AEE-9673-4449-8BDA-7BE5F53C62E9}"/>
              </a:ext>
            </a:extLst>
          </p:cNvPr>
          <p:cNvSpPr/>
          <p:nvPr/>
        </p:nvSpPr>
        <p:spPr>
          <a:xfrm>
            <a:off x="2413923" y="957871"/>
            <a:ext cx="6870030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GB" altLang="es-ES" sz="1700" dirty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es-ES" sz="2800" dirty="0" err="1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Društveni</a:t>
            </a:r>
            <a:r>
              <a:rPr lang="en-GB" altLang="es-ES" sz="280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GB" altLang="es-ES" sz="2800" dirty="0" err="1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mediji</a:t>
            </a:r>
            <a:endParaRPr lang="en-GB" altLang="es-ES" sz="280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sz="160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 algn="just">
              <a:defRPr/>
            </a:pPr>
            <a:r>
              <a:rPr lang="es-ES" altLang="es-ES" sz="1400" dirty="0">
                <a:latin typeface="Arial Rounded MT Bold" panose="020F0704030504030204" pitchFamily="34" charset="0"/>
              </a:rPr>
              <a:t>-</a:t>
            </a:r>
            <a:r>
              <a:rPr lang="es-ES" altLang="es-ES" sz="1500" dirty="0">
                <a:solidFill>
                  <a:srgbClr val="CC0066"/>
                </a:solidFill>
                <a:latin typeface="Arial Rounded MT Bold" panose="020F0704030504030204" pitchFamily="34" charset="0"/>
              </a:rPr>
              <a:t>Instagram: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Ovaj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društveni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mediji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temelji</a:t>
            </a:r>
            <a:r>
              <a:rPr lang="es-ES" altLang="es-ES" sz="1500" dirty="0">
                <a:latin typeface="Arial Rounded MT Bold" panose="020F0704030504030204" pitchFamily="34" charset="0"/>
              </a:rPr>
              <a:t> se na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slikama</a:t>
            </a:r>
            <a:r>
              <a:rPr lang="es-ES" altLang="es-ES" sz="1500" dirty="0">
                <a:latin typeface="Arial Rounded MT Bold" panose="020F0704030504030204" pitchFamily="34" charset="0"/>
              </a:rPr>
              <a:t>,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tako</a:t>
            </a:r>
            <a:r>
              <a:rPr lang="es-ES" altLang="es-ES" sz="1500" dirty="0">
                <a:latin typeface="Arial Rounded MT Bold" panose="020F0704030504030204" pitchFamily="34" charset="0"/>
              </a:rPr>
              <a:t> da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možete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objavljivati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fotografije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svojih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proizvoda</a:t>
            </a:r>
            <a:r>
              <a:rPr lang="es-ES" altLang="es-ES" sz="1500" dirty="0">
                <a:latin typeface="Arial Rounded MT Bold" panose="020F0704030504030204" pitchFamily="34" charset="0"/>
              </a:rPr>
              <a:t>,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trgovina</a:t>
            </a:r>
            <a:r>
              <a:rPr lang="es-ES" altLang="es-ES" sz="1500" dirty="0">
                <a:latin typeface="Arial Rounded MT Bold" panose="020F0704030504030204" pitchFamily="34" charset="0"/>
              </a:rPr>
              <a:t> i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promotivnih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akcija</a:t>
            </a:r>
            <a:r>
              <a:rPr lang="es-ES" altLang="es-ES" sz="1500" dirty="0">
                <a:latin typeface="Arial Rounded MT Bold" panose="020F0704030504030204" pitchFamily="34" charset="0"/>
              </a:rPr>
              <a:t>.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Korisnici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imaju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između</a:t>
            </a:r>
            <a:r>
              <a:rPr lang="es-ES" altLang="es-ES" sz="1500" dirty="0">
                <a:latin typeface="Arial Rounded MT Bold" panose="020F0704030504030204" pitchFamily="34" charset="0"/>
              </a:rPr>
              <a:t> 15 i 30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godina</a:t>
            </a:r>
            <a:r>
              <a:rPr lang="es-ES" altLang="es-ES" sz="1500" dirty="0">
                <a:latin typeface="Arial Rounded MT Bold" panose="020F0704030504030204" pitchFamily="34" charset="0"/>
              </a:rPr>
              <a:t>.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Sve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više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korisnika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otkriva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ovu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aplikaciju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pa</a:t>
            </a:r>
            <a:r>
              <a:rPr lang="es-ES" altLang="es-ES" sz="1500" dirty="0">
                <a:latin typeface="Arial Rounded MT Bold" panose="020F0704030504030204" pitchFamily="34" charset="0"/>
              </a:rPr>
              <a:t> se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njezina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upotreba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povećava</a:t>
            </a:r>
            <a:r>
              <a:rPr lang="es-ES" altLang="es-ES" sz="1500" dirty="0">
                <a:latin typeface="Arial Rounded MT Bold" panose="020F0704030504030204" pitchFamily="34" charset="0"/>
              </a:rPr>
              <a:t>. Instagram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nudi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mogućnost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pretplate</a:t>
            </a:r>
            <a:r>
              <a:rPr lang="es-ES" altLang="es-ES" sz="1500" dirty="0">
                <a:latin typeface="Arial Rounded MT Bold" panose="020F0704030504030204" pitchFamily="34" charset="0"/>
              </a:rPr>
              <a:t> i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kreiranje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profesionalnog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računa</a:t>
            </a:r>
            <a:r>
              <a:rPr lang="es-ES" altLang="es-ES" sz="1500" dirty="0">
                <a:latin typeface="Arial Rounded MT Bold" panose="020F0704030504030204" pitchFamily="34" charset="0"/>
              </a:rPr>
              <a:t>.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Na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taj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način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možete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vidjeti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statistiku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svog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profila</a:t>
            </a:r>
            <a:r>
              <a:rPr lang="es-ES" altLang="es-ES" sz="1500" dirty="0">
                <a:latin typeface="Arial Rounded MT Bold" panose="020F0704030504030204" pitchFamily="34" charset="0"/>
              </a:rPr>
              <a:t>. </a:t>
            </a:r>
          </a:p>
          <a:p>
            <a:pPr algn="just">
              <a:defRPr/>
            </a:pPr>
            <a:endParaRPr lang="es-ES" altLang="es-ES" sz="15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s-ES" altLang="es-ES" sz="1500" dirty="0">
                <a:latin typeface="Arial Rounded MT Bold" panose="020F0704030504030204" pitchFamily="34" charset="0"/>
              </a:rPr>
              <a:t>- </a:t>
            </a:r>
            <a:r>
              <a:rPr lang="es-ES" altLang="es-ES" sz="15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YouTube: </a:t>
            </a:r>
            <a:r>
              <a:rPr lang="es-ES" altLang="es-ES" sz="1500" dirty="0">
                <a:latin typeface="Arial Rounded MT Bold" panose="020F0704030504030204" pitchFamily="34" charset="0"/>
              </a:rPr>
              <a:t>Audio-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vizualna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platforma</a:t>
            </a:r>
            <a:r>
              <a:rPr lang="es-ES" altLang="es-ES" sz="1500" dirty="0">
                <a:latin typeface="Arial Rounded MT Bold" panose="020F0704030504030204" pitchFamily="34" charset="0"/>
              </a:rPr>
              <a:t>. Ova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platforma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ima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veliku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temasku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raznolikost</a:t>
            </a:r>
            <a:r>
              <a:rPr lang="es-ES" altLang="es-ES" sz="1500" dirty="0">
                <a:latin typeface="Arial Rounded MT Bold" panose="020F0704030504030204" pitchFamily="34" charset="0"/>
              </a:rPr>
              <a:t> i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njegovi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korisnici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variraju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između</a:t>
            </a:r>
            <a:r>
              <a:rPr lang="es-ES" altLang="es-ES" sz="1500" dirty="0">
                <a:latin typeface="Arial Rounded MT Bold" panose="020F0704030504030204" pitchFamily="34" charset="0"/>
              </a:rPr>
              <a:t> su 14 do 45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godina</a:t>
            </a:r>
            <a:r>
              <a:rPr lang="es-ES" altLang="es-ES" sz="1500" dirty="0">
                <a:latin typeface="Arial Rounded MT Bold" panose="020F0704030504030204" pitchFamily="34" charset="0"/>
              </a:rPr>
              <a:t>.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Sadržaj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koji</a:t>
            </a:r>
            <a:r>
              <a:rPr lang="es-ES" altLang="es-ES" sz="1500" dirty="0">
                <a:latin typeface="Arial Rounded MT Bold" panose="020F0704030504030204" pitchFamily="34" charset="0"/>
              </a:rPr>
              <a:t> tamo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objavljujete</a:t>
            </a:r>
            <a:r>
              <a:rPr lang="es-ES" altLang="es-ES" sz="1500" dirty="0">
                <a:latin typeface="Arial Rounded MT Bold" panose="020F0704030504030204" pitchFamily="34" charset="0"/>
              </a:rPr>
              <a:t> mora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biti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kvalitetan</a:t>
            </a:r>
            <a:r>
              <a:rPr lang="es-ES" altLang="es-ES" sz="1500" dirty="0">
                <a:latin typeface="Arial Rounded MT Bold" panose="020F0704030504030204" pitchFamily="34" charset="0"/>
              </a:rPr>
              <a:t>.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Viralni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sadržaji</a:t>
            </a:r>
            <a:r>
              <a:rPr lang="es-ES" altLang="es-ES" sz="1500" dirty="0">
                <a:latin typeface="Arial Rounded MT Bold" panose="020F0704030504030204" pitchFamily="34" charset="0"/>
              </a:rPr>
              <a:t> su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dobri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za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ovu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platformu</a:t>
            </a:r>
            <a:r>
              <a:rPr lang="es-ES" altLang="es-ES" sz="1500" dirty="0">
                <a:latin typeface="Arial Rounded MT Bold" panose="020F0704030504030204" pitchFamily="34" charset="0"/>
              </a:rPr>
              <a:t>,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jer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možete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ostvariti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preglede</a:t>
            </a:r>
            <a:r>
              <a:rPr lang="es-ES" altLang="es-ES" sz="1500" dirty="0">
                <a:latin typeface="Arial Rounded MT Bold" panose="020F0704030504030204" pitchFamily="34" charset="0"/>
              </a:rPr>
              <a:t>,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pretplatnike</a:t>
            </a:r>
            <a:r>
              <a:rPr lang="es-ES" altLang="es-ES" sz="1500" dirty="0">
                <a:latin typeface="Arial Rounded MT Bold" panose="020F0704030504030204" pitchFamily="34" charset="0"/>
              </a:rPr>
              <a:t> i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dobiti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komentare</a:t>
            </a:r>
            <a:r>
              <a:rPr lang="es-ES" altLang="es-ES" sz="1500" dirty="0">
                <a:latin typeface="Arial Rounded MT Bold" panose="020F0704030504030204" pitchFamily="34" charset="0"/>
              </a:rPr>
              <a:t>. </a:t>
            </a:r>
          </a:p>
          <a:p>
            <a:pPr>
              <a:defRPr/>
            </a:pPr>
            <a:endParaRPr lang="es-ES" altLang="es-ES" sz="15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s-ES" altLang="es-ES" sz="1500" dirty="0">
                <a:latin typeface="Arial Rounded MT Bold" panose="020F0704030504030204" pitchFamily="34" charset="0"/>
              </a:rPr>
              <a:t>-</a:t>
            </a:r>
            <a:r>
              <a:rPr lang="es-ES" altLang="es-ES" sz="1500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LinkedIn:</a:t>
            </a:r>
            <a:r>
              <a:rPr lang="es-ES" altLang="es-ES" sz="1500" dirty="0">
                <a:latin typeface="Arial Rounded MT Bold" panose="020F0704030504030204" pitchFamily="34" charset="0"/>
              </a:rPr>
              <a:t> 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Društveni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medij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za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tržište</a:t>
            </a:r>
            <a:r>
              <a:rPr lang="es-ES" altLang="es-ES" sz="1500" dirty="0">
                <a:latin typeface="Arial Rounded MT Bold" panose="020F0704030504030204" pitchFamily="34" charset="0"/>
              </a:rPr>
              <a:t> rada. Bitan je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za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poduzeće</a:t>
            </a:r>
            <a:r>
              <a:rPr lang="es-ES" altLang="es-ES" sz="1500" dirty="0">
                <a:latin typeface="Arial Rounded MT Bold" panose="020F0704030504030204" pitchFamily="34" charset="0"/>
              </a:rPr>
              <a:t>,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jer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Vašem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poslu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daje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kredibilitet</a:t>
            </a:r>
            <a:r>
              <a:rPr lang="es-ES" altLang="es-ES" sz="1500" dirty="0">
                <a:latin typeface="Arial Rounded MT Bold" panose="020F0704030504030204" pitchFamily="34" charset="0"/>
              </a:rPr>
              <a:t>.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Korisnici</a:t>
            </a:r>
            <a:r>
              <a:rPr lang="es-ES" altLang="es-ES" sz="1500" dirty="0">
                <a:latin typeface="Arial Rounded MT Bold" panose="020F0704030504030204" pitchFamily="34" charset="0"/>
              </a:rPr>
              <a:t> (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između</a:t>
            </a:r>
            <a:r>
              <a:rPr lang="es-ES" altLang="es-ES" sz="1500" dirty="0">
                <a:latin typeface="Arial Rounded MT Bold" panose="020F0704030504030204" pitchFamily="34" charset="0"/>
              </a:rPr>
              <a:t> 30 i 45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godina</a:t>
            </a:r>
            <a:r>
              <a:rPr lang="es-ES" altLang="es-ES" sz="1500" dirty="0">
                <a:latin typeface="Arial Rounded MT Bold" panose="020F0704030504030204" pitchFamily="34" charset="0"/>
              </a:rPr>
              <a:t>) Vas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mogu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pronaći</a:t>
            </a:r>
            <a:r>
              <a:rPr lang="es-ES" altLang="es-ES" sz="1500" dirty="0">
                <a:latin typeface="Arial Rounded MT Bold" panose="020F0704030504030204" pitchFamily="34" charset="0"/>
              </a:rPr>
              <a:t> i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pogledati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Vaše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radno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iskustvo</a:t>
            </a:r>
            <a:r>
              <a:rPr lang="es-ES" altLang="es-ES" sz="1500" dirty="0">
                <a:latin typeface="Arial Rounded MT Bold" panose="020F0704030504030204" pitchFamily="34" charset="0"/>
              </a:rPr>
              <a:t>,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kao</a:t>
            </a:r>
            <a:r>
              <a:rPr lang="es-ES" altLang="es-ES" sz="1500" dirty="0">
                <a:latin typeface="Arial Rounded MT Bold" panose="020F0704030504030204" pitchFamily="34" charset="0"/>
              </a:rPr>
              <a:t> i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pitati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za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suradnju</a:t>
            </a:r>
            <a:r>
              <a:rPr lang="es-ES" altLang="es-ES" sz="1500" dirty="0">
                <a:latin typeface="Arial Rounded MT Bold" panose="020F0704030504030204" pitchFamily="34" charset="0"/>
              </a:rPr>
              <a:t> s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Vašim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poduzećem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ili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pitati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za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mogućnost</a:t>
            </a:r>
            <a:r>
              <a:rPr lang="es-ES" altLang="es-ES" sz="1500" dirty="0">
                <a:latin typeface="Arial Rounded MT Bold" panose="020F0704030504030204" pitchFamily="34" charset="0"/>
              </a:rPr>
              <a:t> </a:t>
            </a:r>
            <a:r>
              <a:rPr lang="es-ES" altLang="es-ES" sz="1500" dirty="0" err="1">
                <a:latin typeface="Arial Rounded MT Bold" panose="020F0704030504030204" pitchFamily="34" charset="0"/>
              </a:rPr>
              <a:t>zaposlenja</a:t>
            </a:r>
            <a:r>
              <a:rPr lang="es-ES" altLang="es-ES" sz="1500" dirty="0">
                <a:latin typeface="Arial Rounded MT Bold" panose="020F0704030504030204" pitchFamily="34" charset="0"/>
              </a:rPr>
              <a:t>. </a:t>
            </a:r>
            <a:endParaRPr lang="en-US" altLang="es-ES" sz="1500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US" altLang="es-ES" sz="1500" dirty="0" err="1">
                <a:latin typeface="Arial Rounded MT Bold" panose="020F0704030504030204" pitchFamily="34" charset="0"/>
              </a:rPr>
              <a:t>Postoje</a:t>
            </a:r>
            <a:r>
              <a:rPr lang="en-US" altLang="es-ES" sz="1500" dirty="0">
                <a:latin typeface="Arial Rounded MT Bold" panose="020F0704030504030204" pitchFamily="34" charset="0"/>
              </a:rPr>
              <a:t> </a:t>
            </a:r>
            <a:r>
              <a:rPr lang="en-US" altLang="es-ES" sz="1500" dirty="0" err="1">
                <a:latin typeface="Arial Rounded MT Bold" panose="020F0704030504030204" pitchFamily="34" charset="0"/>
              </a:rPr>
              <a:t>alati</a:t>
            </a:r>
            <a:r>
              <a:rPr lang="en-US" altLang="es-ES" sz="1500" dirty="0">
                <a:latin typeface="Arial Rounded MT Bold" panose="020F0704030504030204" pitchFamily="34" charset="0"/>
              </a:rPr>
              <a:t> </a:t>
            </a:r>
            <a:r>
              <a:rPr lang="en-US" altLang="es-ES" sz="1500" dirty="0" err="1">
                <a:latin typeface="Arial Rounded MT Bold" panose="020F0704030504030204" pitchFamily="34" charset="0"/>
              </a:rPr>
              <a:t>za</a:t>
            </a:r>
            <a:r>
              <a:rPr lang="en-US" altLang="es-ES" sz="1500" dirty="0">
                <a:latin typeface="Arial Rounded MT Bold" panose="020F0704030504030204" pitchFamily="34" charset="0"/>
              </a:rPr>
              <a:t> </a:t>
            </a:r>
            <a:r>
              <a:rPr lang="en-US" altLang="es-ES" sz="1500" dirty="0" err="1">
                <a:latin typeface="Arial Rounded MT Bold" panose="020F0704030504030204" pitchFamily="34" charset="0"/>
              </a:rPr>
              <a:t>upravljanje</a:t>
            </a:r>
            <a:r>
              <a:rPr lang="en-US" altLang="es-ES" sz="1500" dirty="0">
                <a:latin typeface="Arial Rounded MT Bold" panose="020F0704030504030204" pitchFamily="34" charset="0"/>
              </a:rPr>
              <a:t> </a:t>
            </a:r>
            <a:r>
              <a:rPr lang="en-US" altLang="es-ES" sz="1500" dirty="0" err="1">
                <a:latin typeface="Arial Rounded MT Bold" panose="020F0704030504030204" pitchFamily="34" charset="0"/>
              </a:rPr>
              <a:t>društvenim</a:t>
            </a:r>
            <a:r>
              <a:rPr lang="en-US" altLang="es-ES" sz="1500" dirty="0">
                <a:latin typeface="Arial Rounded MT Bold" panose="020F0704030504030204" pitchFamily="34" charset="0"/>
              </a:rPr>
              <a:t> </a:t>
            </a:r>
            <a:r>
              <a:rPr lang="en-US" altLang="es-ES" sz="1500" dirty="0" err="1">
                <a:latin typeface="Arial Rounded MT Bold" panose="020F0704030504030204" pitchFamily="34" charset="0"/>
              </a:rPr>
              <a:t>medijima</a:t>
            </a:r>
            <a:r>
              <a:rPr lang="en-US" altLang="es-ES" sz="1500" dirty="0">
                <a:latin typeface="Arial Rounded MT Bold" panose="020F0704030504030204" pitchFamily="34" charset="0"/>
              </a:rPr>
              <a:t>, </a:t>
            </a:r>
            <a:r>
              <a:rPr lang="en-US" altLang="es-ES" sz="1500" dirty="0" err="1">
                <a:latin typeface="Arial Rounded MT Bold" panose="020F0704030504030204" pitchFamily="34" charset="0"/>
              </a:rPr>
              <a:t>poput</a:t>
            </a:r>
            <a:r>
              <a:rPr lang="en-US" altLang="es-ES" sz="1500" dirty="0">
                <a:latin typeface="Arial Rounded MT Bold" panose="020F0704030504030204" pitchFamily="34" charset="0"/>
              </a:rPr>
              <a:t> Hootsuite I Audience. </a:t>
            </a:r>
            <a:endParaRPr lang="es-ES" altLang="es-ES" sz="1500" dirty="0">
              <a:latin typeface="Arial Rounded MT Bold" panose="020F0704030504030204" pitchFamily="34" charset="0"/>
            </a:endParaRPr>
          </a:p>
        </p:txBody>
      </p:sp>
      <p:pic>
        <p:nvPicPr>
          <p:cNvPr id="9220" name="Picture 4" descr="Quién creó YouTube? ¿Cuál fue el primer vídeo que se subió?">
            <a:extLst>
              <a:ext uri="{FF2B5EF4-FFF2-40B4-BE49-F238E27FC236}">
                <a16:creationId xmlns:a16="http://schemas.microsoft.com/office/drawing/2014/main" id="{205149B0-A49D-4F3A-B619-138F761B28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0262" y="3429000"/>
            <a:ext cx="1421754" cy="999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715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0" name="Picture 10" descr="Benchmark Review 2019: Todo Sobre Esta Plataforma de Email Marketing">
            <a:extLst>
              <a:ext uri="{FF2B5EF4-FFF2-40B4-BE49-F238E27FC236}">
                <a16:creationId xmlns:a16="http://schemas.microsoft.com/office/drawing/2014/main" id="{3DED9643-9C2E-4D4B-9155-F47B7A528C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830" y="2813703"/>
            <a:ext cx="7882317" cy="4729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406457" y="528822"/>
            <a:ext cx="7338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Online Marketing Tools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sp>
        <p:nvSpPr>
          <p:cNvPr id="10" name="Rettangolo 1">
            <a:extLst>
              <a:ext uri="{FF2B5EF4-FFF2-40B4-BE49-F238E27FC236}">
                <a16:creationId xmlns:a16="http://schemas.microsoft.com/office/drawing/2014/main" id="{60834AEE-9673-4449-8BDA-7BE5F53C62E9}"/>
              </a:ext>
            </a:extLst>
          </p:cNvPr>
          <p:cNvSpPr/>
          <p:nvPr/>
        </p:nvSpPr>
        <p:spPr>
          <a:xfrm>
            <a:off x="2406457" y="1200401"/>
            <a:ext cx="8948897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GB" altLang="es-ES" sz="1700" dirty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altLang="es-ES" sz="2800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Email Marketing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altLang="es-ES" sz="280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US" altLang="es-ES" dirty="0">
                <a:latin typeface="Arial Rounded MT Bold" panose="020F0704030504030204" pitchFamily="34" charset="0"/>
              </a:rPr>
              <a:t>Email Marketing je </a:t>
            </a:r>
            <a:r>
              <a:rPr lang="en-US" altLang="es-ES" dirty="0" err="1">
                <a:latin typeface="Arial Rounded MT Bold" panose="020F0704030504030204" pitchFamily="34" charset="0"/>
              </a:rPr>
              <a:t>posebno</a:t>
            </a:r>
            <a:r>
              <a:rPr lang="en-US" altLang="es-ES" dirty="0">
                <a:latin typeface="Arial Rounded MT Bold" panose="020F0704030504030204" pitchFamily="34" charset="0"/>
              </a:rPr>
              <a:t> </a:t>
            </a:r>
            <a:r>
              <a:rPr lang="en-US" altLang="es-ES" dirty="0" err="1">
                <a:latin typeface="Arial Rounded MT Bold" panose="020F0704030504030204" pitchFamily="34" charset="0"/>
              </a:rPr>
              <a:t>važan</a:t>
            </a:r>
            <a:r>
              <a:rPr lang="en-US" altLang="es-ES" dirty="0">
                <a:latin typeface="Arial Rounded MT Bold" panose="020F0704030504030204" pitchFamily="34" charset="0"/>
              </a:rPr>
              <a:t> </a:t>
            </a:r>
            <a:r>
              <a:rPr lang="en-US" altLang="es-ES" dirty="0" err="1">
                <a:latin typeface="Arial Rounded MT Bold" panose="020F0704030504030204" pitchFamily="34" charset="0"/>
              </a:rPr>
              <a:t>jer</a:t>
            </a:r>
            <a:r>
              <a:rPr lang="en-US" altLang="es-ES" dirty="0">
                <a:latin typeface="Arial Rounded MT Bold" panose="020F0704030504030204" pitchFamily="34" charset="0"/>
              </a:rPr>
              <a:t> </a:t>
            </a:r>
            <a:r>
              <a:rPr lang="en-US" altLang="es-ES" dirty="0" err="1">
                <a:latin typeface="Arial Rounded MT Bold" panose="020F0704030504030204" pitchFamily="34" charset="0"/>
              </a:rPr>
              <a:t>čini</a:t>
            </a:r>
            <a:r>
              <a:rPr lang="en-US" altLang="es-ES" dirty="0">
                <a:latin typeface="Arial Rounded MT Bold" panose="020F0704030504030204" pitchFamily="34" charset="0"/>
              </a:rPr>
              <a:t> </a:t>
            </a:r>
            <a:r>
              <a:rPr lang="en-US" altLang="es-ES" dirty="0" err="1">
                <a:latin typeface="Arial Rounded MT Bold" panose="020F0704030504030204" pitchFamily="34" charset="0"/>
              </a:rPr>
              <a:t>značajan</a:t>
            </a:r>
            <a:r>
              <a:rPr lang="en-US" altLang="es-ES" dirty="0">
                <a:latin typeface="Arial Rounded MT Bold" panose="020F0704030504030204" pitchFamily="34" charset="0"/>
              </a:rPr>
              <a:t> </a:t>
            </a:r>
            <a:r>
              <a:rPr lang="en-US" altLang="es-ES" dirty="0" err="1">
                <a:latin typeface="Arial Rounded MT Bold" panose="020F0704030504030204" pitchFamily="34" charset="0"/>
              </a:rPr>
              <a:t>dio</a:t>
            </a:r>
            <a:r>
              <a:rPr lang="en-US" altLang="es-ES" dirty="0">
                <a:latin typeface="Arial Rounded MT Bold" panose="020F0704030504030204" pitchFamily="34" charset="0"/>
              </a:rPr>
              <a:t> </a:t>
            </a:r>
            <a:r>
              <a:rPr lang="en-US" altLang="es-ES" dirty="0" err="1">
                <a:latin typeface="Arial Rounded MT Bold" panose="020F0704030504030204" pitchFamily="34" charset="0"/>
              </a:rPr>
              <a:t>prometa</a:t>
            </a:r>
            <a:r>
              <a:rPr lang="en-US" altLang="es-ES" dirty="0">
                <a:latin typeface="Arial Rounded MT Bold" panose="020F0704030504030204" pitchFamily="34" charset="0"/>
              </a:rPr>
              <a:t> web </a:t>
            </a:r>
            <a:r>
              <a:rPr lang="en-US" altLang="es-ES" dirty="0" err="1">
                <a:latin typeface="Arial Rounded MT Bold" panose="020F0704030504030204" pitchFamily="34" charset="0"/>
              </a:rPr>
              <a:t>stranice</a:t>
            </a:r>
            <a:r>
              <a:rPr lang="en-US" altLang="es-ES" dirty="0">
                <a:latin typeface="Arial Rounded MT Bold" panose="020F0704030504030204" pitchFamily="34" charset="0"/>
              </a:rPr>
              <a:t>. </a:t>
            </a:r>
            <a:r>
              <a:rPr lang="en-US" altLang="es-ES" dirty="0" err="1">
                <a:latin typeface="Arial Rounded MT Bold" panose="020F0704030504030204" pitchFamily="34" charset="0"/>
              </a:rPr>
              <a:t>Sastoji</a:t>
            </a:r>
            <a:r>
              <a:rPr lang="en-US" altLang="es-ES" dirty="0">
                <a:latin typeface="Arial Rounded MT Bold" panose="020F0704030504030204" pitchFamily="34" charset="0"/>
              </a:rPr>
              <a:t> se od </a:t>
            </a:r>
            <a:r>
              <a:rPr lang="en-US" altLang="es-ES" dirty="0" err="1">
                <a:latin typeface="Arial Rounded MT Bold" panose="020F0704030504030204" pitchFamily="34" charset="0"/>
              </a:rPr>
              <a:t>reklamnih</a:t>
            </a:r>
            <a:r>
              <a:rPr lang="en-US" altLang="es-ES" dirty="0">
                <a:latin typeface="Arial Rounded MT Bold" panose="020F0704030504030204" pitchFamily="34" charset="0"/>
              </a:rPr>
              <a:t> </a:t>
            </a:r>
            <a:r>
              <a:rPr lang="en-US" altLang="es-ES" dirty="0" err="1">
                <a:latin typeface="Arial Rounded MT Bold" panose="020F0704030504030204" pitchFamily="34" charset="0"/>
              </a:rPr>
              <a:t>kampanja</a:t>
            </a:r>
            <a:r>
              <a:rPr lang="en-US" altLang="es-ES" dirty="0">
                <a:latin typeface="Arial Rounded MT Bold" panose="020F0704030504030204" pitchFamily="34" charset="0"/>
              </a:rPr>
              <a:t> </a:t>
            </a:r>
            <a:r>
              <a:rPr lang="en-US" altLang="es-ES" dirty="0" err="1">
                <a:latin typeface="Arial Rounded MT Bold" panose="020F0704030504030204" pitchFamily="34" charset="0"/>
              </a:rPr>
              <a:t>putem</a:t>
            </a:r>
            <a:r>
              <a:rPr lang="en-US" altLang="es-ES" dirty="0">
                <a:latin typeface="Arial Rounded MT Bold" panose="020F0704030504030204" pitchFamily="34" charset="0"/>
              </a:rPr>
              <a:t> e-</a:t>
            </a:r>
            <a:r>
              <a:rPr lang="en-US" altLang="es-ES" dirty="0" err="1">
                <a:latin typeface="Arial Rounded MT Bold" panose="020F0704030504030204" pitchFamily="34" charset="0"/>
              </a:rPr>
              <a:t>pošte</a:t>
            </a:r>
            <a:r>
              <a:rPr lang="en-US" altLang="es-ES" dirty="0">
                <a:latin typeface="Arial Rounded MT Bold" panose="020F0704030504030204" pitchFamily="34" charset="0"/>
              </a:rPr>
              <a:t>, </a:t>
            </a:r>
            <a:r>
              <a:rPr lang="en-US" altLang="es-ES" dirty="0" err="1">
                <a:latin typeface="Arial Rounded MT Bold" panose="020F0704030504030204" pitchFamily="34" charset="0"/>
              </a:rPr>
              <a:t>i</a:t>
            </a:r>
            <a:r>
              <a:rPr lang="en-US" altLang="es-ES" dirty="0">
                <a:latin typeface="Arial Rounded MT Bold" panose="020F0704030504030204" pitchFamily="34" charset="0"/>
              </a:rPr>
              <a:t> </a:t>
            </a:r>
            <a:r>
              <a:rPr lang="en-US" altLang="es-ES" dirty="0" err="1">
                <a:latin typeface="Arial Rounded MT Bold" panose="020F0704030504030204" pitchFamily="34" charset="0"/>
              </a:rPr>
              <a:t>uključuje</a:t>
            </a:r>
            <a:r>
              <a:rPr lang="en-US" altLang="es-ES" dirty="0">
                <a:latin typeface="Arial Rounded MT Bold" panose="020F0704030504030204" pitchFamily="34" charset="0"/>
              </a:rPr>
              <a:t> </a:t>
            </a:r>
            <a:r>
              <a:rPr lang="en-US" altLang="es-ES" dirty="0" err="1">
                <a:latin typeface="Arial Rounded MT Bold" panose="020F0704030504030204" pitchFamily="34" charset="0"/>
              </a:rPr>
              <a:t>slanje</a:t>
            </a:r>
            <a:r>
              <a:rPr lang="en-US" altLang="es-ES" dirty="0">
                <a:latin typeface="Arial Rounded MT Bold" panose="020F0704030504030204" pitchFamily="34" charset="0"/>
              </a:rPr>
              <a:t> </a:t>
            </a:r>
            <a:r>
              <a:rPr lang="en-US" altLang="es-ES" dirty="0" err="1">
                <a:latin typeface="Arial Rounded MT Bold" panose="020F0704030504030204" pitchFamily="34" charset="0"/>
              </a:rPr>
              <a:t>poruka</a:t>
            </a:r>
            <a:r>
              <a:rPr lang="en-US" altLang="es-ES" dirty="0">
                <a:latin typeface="Arial Rounded MT Bold" panose="020F0704030504030204" pitchFamily="34" charset="0"/>
              </a:rPr>
              <a:t> </a:t>
            </a:r>
            <a:r>
              <a:rPr lang="en-US" altLang="es-ES" dirty="0" err="1">
                <a:latin typeface="Arial Rounded MT Bold" panose="020F0704030504030204" pitchFamily="34" charset="0"/>
              </a:rPr>
              <a:t>kako</a:t>
            </a:r>
            <a:r>
              <a:rPr lang="en-US" altLang="es-ES" dirty="0">
                <a:latin typeface="Arial Rounded MT Bold" panose="020F0704030504030204" pitchFamily="34" charset="0"/>
              </a:rPr>
              <a:t> </a:t>
            </a:r>
            <a:r>
              <a:rPr lang="en-US" altLang="es-ES" dirty="0" err="1">
                <a:latin typeface="Arial Rounded MT Bold" panose="020F0704030504030204" pitchFamily="34" charset="0"/>
              </a:rPr>
              <a:t>biste</a:t>
            </a:r>
            <a:r>
              <a:rPr lang="en-US" altLang="es-ES" dirty="0">
                <a:latin typeface="Arial Rounded MT Bold" panose="020F0704030504030204" pitchFamily="34" charset="0"/>
              </a:rPr>
              <a:t> </a:t>
            </a:r>
            <a:r>
              <a:rPr lang="en-US" altLang="es-ES" dirty="0" err="1">
                <a:latin typeface="Arial Rounded MT Bold" panose="020F0704030504030204" pitchFamily="34" charset="0"/>
              </a:rPr>
              <a:t>došli</a:t>
            </a:r>
            <a:r>
              <a:rPr lang="en-US" altLang="es-ES" dirty="0">
                <a:latin typeface="Arial Rounded MT Bold" panose="020F0704030504030204" pitchFamily="34" charset="0"/>
              </a:rPr>
              <a:t> do </a:t>
            </a:r>
            <a:r>
              <a:rPr lang="en-US" altLang="es-ES" dirty="0" err="1">
                <a:latin typeface="Arial Rounded MT Bold" panose="020F0704030504030204" pitchFamily="34" charset="0"/>
              </a:rPr>
              <a:t>novih</a:t>
            </a:r>
            <a:r>
              <a:rPr lang="en-US" altLang="es-ES" dirty="0">
                <a:latin typeface="Arial Rounded MT Bold" panose="020F0704030504030204" pitchFamily="34" charset="0"/>
              </a:rPr>
              <a:t> </a:t>
            </a:r>
            <a:r>
              <a:rPr lang="en-US" altLang="es-ES" dirty="0" err="1">
                <a:latin typeface="Arial Rounded MT Bold" panose="020F0704030504030204" pitchFamily="34" charset="0"/>
              </a:rPr>
              <a:t>kupaca</a:t>
            </a:r>
            <a:r>
              <a:rPr lang="en-US" altLang="es-ES" dirty="0">
                <a:latin typeface="Arial Rounded MT Bold" panose="020F0704030504030204" pitchFamily="34" charset="0"/>
              </a:rPr>
              <a:t>, </a:t>
            </a:r>
            <a:r>
              <a:rPr lang="en-US" altLang="es-ES" dirty="0" err="1">
                <a:latin typeface="Arial Rounded MT Bold" panose="020F0704030504030204" pitchFamily="34" charset="0"/>
              </a:rPr>
              <a:t>poboljšali</a:t>
            </a:r>
            <a:r>
              <a:rPr lang="en-US" altLang="es-ES" dirty="0">
                <a:latin typeface="Arial Rounded MT Bold" panose="020F0704030504030204" pitchFamily="34" charset="0"/>
              </a:rPr>
              <a:t> </a:t>
            </a:r>
            <a:r>
              <a:rPr lang="en-US" altLang="es-ES" dirty="0" err="1">
                <a:latin typeface="Arial Rounded MT Bold" panose="020F0704030504030204" pitchFamily="34" charset="0"/>
              </a:rPr>
              <a:t>odnos</a:t>
            </a:r>
            <a:r>
              <a:rPr lang="en-US" altLang="es-ES" dirty="0">
                <a:latin typeface="Arial Rounded MT Bold" panose="020F0704030504030204" pitchFamily="34" charset="0"/>
              </a:rPr>
              <a:t> s </a:t>
            </a:r>
            <a:r>
              <a:rPr lang="en-US" altLang="es-ES" dirty="0" err="1">
                <a:latin typeface="Arial Rounded MT Bold" panose="020F0704030504030204" pitchFamily="34" charset="0"/>
              </a:rPr>
              <a:t>trenutnim</a:t>
            </a:r>
            <a:r>
              <a:rPr lang="en-US" altLang="es-ES" dirty="0">
                <a:latin typeface="Arial Rounded MT Bold" panose="020F0704030504030204" pitchFamily="34" charset="0"/>
              </a:rPr>
              <a:t> </a:t>
            </a:r>
            <a:r>
              <a:rPr lang="en-US" altLang="es-ES" dirty="0" err="1">
                <a:latin typeface="Arial Rounded MT Bold" panose="020F0704030504030204" pitchFamily="34" charset="0"/>
              </a:rPr>
              <a:t>kupcima</a:t>
            </a:r>
            <a:r>
              <a:rPr lang="en-US" altLang="es-ES" dirty="0">
                <a:latin typeface="Arial Rounded MT Bold" panose="020F0704030504030204" pitchFamily="34" charset="0"/>
              </a:rPr>
              <a:t>, </a:t>
            </a:r>
            <a:r>
              <a:rPr lang="en-US" altLang="es-ES" dirty="0" err="1">
                <a:latin typeface="Arial Rounded MT Bold" panose="020F0704030504030204" pitchFamily="34" charset="0"/>
              </a:rPr>
              <a:t>komunicirali</a:t>
            </a:r>
            <a:r>
              <a:rPr lang="en-US" altLang="es-ES" dirty="0">
                <a:latin typeface="Arial Rounded MT Bold" panose="020F0704030504030204" pitchFamily="34" charset="0"/>
              </a:rPr>
              <a:t> s </a:t>
            </a:r>
            <a:r>
              <a:rPr lang="en-US" altLang="es-ES" dirty="0" err="1">
                <a:latin typeface="Arial Rounded MT Bold" panose="020F0704030504030204" pitchFamily="34" charset="0"/>
              </a:rPr>
              <a:t>kontaktima</a:t>
            </a:r>
            <a:r>
              <a:rPr lang="en-US" altLang="es-ES" dirty="0">
                <a:latin typeface="Arial Rounded MT Bold" panose="020F0704030504030204" pitchFamily="34" charset="0"/>
              </a:rPr>
              <a:t> </a:t>
            </a:r>
            <a:r>
              <a:rPr lang="en-US" altLang="es-ES" dirty="0" err="1">
                <a:latin typeface="Arial Rounded MT Bold" panose="020F0704030504030204" pitchFamily="34" charset="0"/>
              </a:rPr>
              <a:t>i</a:t>
            </a:r>
            <a:r>
              <a:rPr lang="en-US" altLang="es-ES" dirty="0">
                <a:latin typeface="Arial Rounded MT Bold" panose="020F0704030504030204" pitchFamily="34" charset="0"/>
              </a:rPr>
              <a:t> </a:t>
            </a:r>
            <a:r>
              <a:rPr lang="en-US" altLang="es-ES" dirty="0" err="1">
                <a:latin typeface="Arial Rounded MT Bold" panose="020F0704030504030204" pitchFamily="34" charset="0"/>
              </a:rPr>
              <a:t>povećali</a:t>
            </a:r>
            <a:r>
              <a:rPr lang="en-US" altLang="es-ES" dirty="0">
                <a:latin typeface="Arial Rounded MT Bold" panose="020F0704030504030204" pitchFamily="34" charset="0"/>
              </a:rPr>
              <a:t> </a:t>
            </a:r>
            <a:r>
              <a:rPr lang="en-US" altLang="es-ES" dirty="0" err="1">
                <a:latin typeface="Arial Rounded MT Bold" panose="020F0704030504030204" pitchFamily="34" charset="0"/>
              </a:rPr>
              <a:t>prodaju</a:t>
            </a:r>
            <a:r>
              <a:rPr lang="en-US" altLang="es-ES" dirty="0">
                <a:latin typeface="Arial Rounded MT Bold" panose="020F0704030504030204" pitchFamily="34" charset="0"/>
              </a:rPr>
              <a:t>. </a:t>
            </a:r>
            <a:endParaRPr lang="en-GB" altLang="es-ES" sz="2800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0242" name="Picture 2" descr="Qué es Mailchimp y cómo usarlo para tus newsletter - Blog Eventbrite España">
            <a:extLst>
              <a:ext uri="{FF2B5EF4-FFF2-40B4-BE49-F238E27FC236}">
                <a16:creationId xmlns:a16="http://schemas.microsoft.com/office/drawing/2014/main" id="{39447DB1-E7E1-4918-86B8-EAF1985217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458" y="4142930"/>
            <a:ext cx="3431235" cy="1893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Activos - Mailjet">
            <a:extLst>
              <a:ext uri="{FF2B5EF4-FFF2-40B4-BE49-F238E27FC236}">
                <a16:creationId xmlns:a16="http://schemas.microsoft.com/office/drawing/2014/main" id="{3B157B6A-7B49-4587-BA8C-CF362D41B1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4834" y="4818520"/>
            <a:ext cx="2583712" cy="1007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352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528" y="340594"/>
            <a:ext cx="4753049" cy="342911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8B350676-2BB7-4900-A69C-E79493157A87}"/>
              </a:ext>
            </a:extLst>
          </p:cNvPr>
          <p:cNvSpPr txBox="1"/>
          <p:nvPr/>
        </p:nvSpPr>
        <p:spPr>
          <a:xfrm>
            <a:off x="2773276" y="4389954"/>
            <a:ext cx="56605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6000" dirty="0">
                <a:latin typeface="Arial" panose="020B0604020202020204" pitchFamily="34" charset="0"/>
                <a:cs typeface="Arial" panose="020B0604020202020204" pitchFamily="34" charset="0"/>
              </a:rPr>
              <a:t>Hvala na pažnji!</a:t>
            </a:r>
            <a:endParaRPr lang="es-E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19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93CD764-443A-4093-9286-256B7829FEE3}"/>
              </a:ext>
            </a:extLst>
          </p:cNvPr>
          <p:cNvSpPr/>
          <p:nvPr/>
        </p:nvSpPr>
        <p:spPr>
          <a:xfrm>
            <a:off x="3329354" y="540129"/>
            <a:ext cx="6096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altLang="it-IT" sz="4400" dirty="0">
                <a:latin typeface="Arial Rounded MT Bold" panose="020F0704030504030204" pitchFamily="34" charset="0"/>
              </a:rPr>
              <a:t>Ciljevi</a:t>
            </a:r>
            <a:endParaRPr lang="en-GB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8579AF14-3BBD-42D5-95E5-D56A40E10958}"/>
              </a:ext>
            </a:extLst>
          </p:cNvPr>
          <p:cNvSpPr/>
          <p:nvPr/>
        </p:nvSpPr>
        <p:spPr>
          <a:xfrm>
            <a:off x="2673842" y="1918053"/>
            <a:ext cx="650135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>
              <a:buFontTx/>
              <a:buNone/>
              <a:defRPr/>
            </a:pPr>
            <a:r>
              <a:rPr lang="hr-HR" sz="2800" dirty="0">
                <a:latin typeface="Arial Rounded MT Bold" panose="020F0704030504030204" pitchFamily="34" charset="0"/>
              </a:rPr>
              <a:t>Na kraju modula, moći ćete:</a:t>
            </a:r>
            <a:endParaRPr lang="en-GB" sz="2800" dirty="0">
              <a:latin typeface="Arial Rounded MT Bold" panose="020F0704030504030204" pitchFamily="34" charset="0"/>
            </a:endParaRPr>
          </a:p>
          <a:p>
            <a:pPr marL="82296" indent="0">
              <a:buFontTx/>
              <a:buNone/>
              <a:defRPr/>
            </a:pPr>
            <a:endParaRPr lang="en-GB" sz="2800" dirty="0">
              <a:latin typeface="Arial Rounded MT Bold" panose="020F07040305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r-HR" sz="2400" dirty="0">
                <a:latin typeface="Arial Rounded MT Bold" panose="020F0704030504030204" pitchFamily="34" charset="0"/>
              </a:rPr>
              <a:t>Izraditi web stranicu 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r-HR" sz="2400" dirty="0">
                <a:latin typeface="Arial Rounded MT Bold" panose="020F0704030504030204" pitchFamily="34" charset="0"/>
              </a:rPr>
              <a:t>Naučiti upravljati, unaprjeđivati i optimizirati web stranicu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r-HR" sz="2400" dirty="0">
                <a:latin typeface="Arial Rounded MT Bold" panose="020F0704030504030204" pitchFamily="34" charset="0"/>
              </a:rPr>
              <a:t>Upoznati alate koji će vam pomoći da poboljšate svoju web stranicu</a:t>
            </a:r>
            <a:endParaRPr lang="en-GB" sz="2800" dirty="0">
              <a:latin typeface="Arial Rounded MT Bold" panose="020F0704030504030204" pitchFamily="34" charset="0"/>
            </a:endParaRPr>
          </a:p>
        </p:txBody>
      </p:sp>
      <p:pic>
        <p:nvPicPr>
          <p:cNvPr id="1026" name="Picture 2" descr="Ilustración del concepto de motor de búsqueda">
            <a:extLst>
              <a:ext uri="{FF2B5EF4-FFF2-40B4-BE49-F238E27FC236}">
                <a16:creationId xmlns:a16="http://schemas.microsoft.com/office/drawing/2014/main" id="{C3CD0222-F1B3-4E71-A0D2-7065990752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5237" y="2355472"/>
            <a:ext cx="3538052" cy="2356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212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527278" y="326580"/>
            <a:ext cx="7338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Dizajn i izrada web stranice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2527278" y="1694291"/>
            <a:ext cx="584228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hr-HR" altLang="es-ES" dirty="0">
                <a:latin typeface="Arial Rounded MT Bold" panose="020F0704030504030204" pitchFamily="34" charset="0"/>
              </a:rPr>
              <a:t>Web stranica je naša virtualna vitrina, pa trebamo voditi brigu o izgledu iste. 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 marL="342900" indent="-342900">
              <a:buAutoNum type="arabicPeriod"/>
              <a:defRPr/>
            </a:pPr>
            <a:r>
              <a:rPr lang="hr-HR" altLang="es-ES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Priprema</a:t>
            </a:r>
            <a:r>
              <a:rPr lang="en-GB" altLang="es-ES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: </a:t>
            </a:r>
          </a:p>
          <a:p>
            <a:pPr>
              <a:defRPr/>
            </a:pPr>
            <a:endParaRPr lang="en-GB" altLang="es-ES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Pažljivo promislimo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 err="1">
                <a:latin typeface="Arial Rounded MT Bold" panose="020F0704030504030204" pitchFamily="34" charset="0"/>
              </a:rPr>
              <a:t>Uzmite</a:t>
            </a:r>
            <a:r>
              <a:rPr lang="en-GB" altLang="es-ES" dirty="0">
                <a:latin typeface="Arial Rounded MT Bold" panose="020F0704030504030204" pitchFamily="34" charset="0"/>
              </a:rPr>
              <a:t> u </a:t>
            </a:r>
            <a:r>
              <a:rPr lang="en-GB" altLang="es-ES" dirty="0" err="1">
                <a:latin typeface="Arial Rounded MT Bold" panose="020F0704030504030204" pitchFamily="34" charset="0"/>
              </a:rPr>
              <a:t>obzir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okruženje</a:t>
            </a:r>
            <a:r>
              <a:rPr lang="en-GB" altLang="es-ES" dirty="0">
                <a:latin typeface="Arial Rounded MT Bold" panose="020F0704030504030204" pitchFamily="34" charset="0"/>
              </a:rPr>
              <a:t> - </a:t>
            </a:r>
            <a:r>
              <a:rPr lang="en-GB" altLang="es-ES" dirty="0" err="1">
                <a:latin typeface="Arial Rounded MT Bold" panose="020F0704030504030204" pitchFamily="34" charset="0"/>
              </a:rPr>
              <a:t>javnost</a:t>
            </a:r>
            <a:r>
              <a:rPr lang="en-GB" altLang="es-ES" dirty="0">
                <a:latin typeface="Arial Rounded MT Bold" panose="020F0704030504030204" pitchFamily="34" charset="0"/>
              </a:rPr>
              <a:t>, </a:t>
            </a:r>
            <a:r>
              <a:rPr lang="en-GB" altLang="es-ES" dirty="0" err="1">
                <a:latin typeface="Arial Rounded MT Bold" panose="020F0704030504030204" pitchFamily="34" charset="0"/>
              </a:rPr>
              <a:t>njezine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interese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i</a:t>
            </a:r>
            <a:r>
              <a:rPr lang="en-GB" altLang="es-ES" dirty="0">
                <a:latin typeface="Arial Rounded MT Bold" panose="020F0704030504030204" pitchFamily="34" charset="0"/>
              </a:rPr>
              <a:t> </a:t>
            </a:r>
            <a:r>
              <a:rPr lang="en-GB" altLang="es-ES" dirty="0" err="1">
                <a:latin typeface="Arial Rounded MT Bold" panose="020F0704030504030204" pitchFamily="34" charset="0"/>
              </a:rPr>
              <a:t>karakteristike</a:t>
            </a:r>
            <a:r>
              <a:rPr lang="hr-HR" altLang="es-ES" dirty="0">
                <a:latin typeface="Arial Rounded MT Bold" panose="020F0704030504030204" pitchFamily="34" charset="0"/>
              </a:rPr>
              <a:t>.</a:t>
            </a:r>
          </a:p>
          <a:p>
            <a:pPr>
              <a:defRPr/>
            </a:pPr>
            <a:endParaRPr lang="hr-HR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dirty="0">
                <a:latin typeface="Arial Rounded MT Bold" panose="020F0704030504030204" pitchFamily="34" charset="0"/>
              </a:rPr>
              <a:t>Uvažite vaš korporacijski imidž, i ako počinjete ispočetka odradite „</a:t>
            </a:r>
            <a:r>
              <a:rPr lang="hr-HR" altLang="es-ES" dirty="0" err="1">
                <a:latin typeface="Arial Rounded MT Bold" panose="020F0704030504030204" pitchFamily="34" charset="0"/>
              </a:rPr>
              <a:t>branding</a:t>
            </a:r>
            <a:r>
              <a:rPr lang="hr-HR" altLang="es-ES" dirty="0">
                <a:latin typeface="Arial Rounded MT Bold" panose="020F0704030504030204" pitchFamily="34" charset="0"/>
              </a:rPr>
              <a:t>”</a:t>
            </a: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dirty="0">
                <a:latin typeface="Arial Rounded MT Bold" panose="020F0704030504030204" pitchFamily="34" charset="0"/>
              </a:rPr>
              <a:t>Postavite ciljeve i dizajnirate vašu web stranicu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</p:txBody>
      </p:sp>
      <p:pic>
        <p:nvPicPr>
          <p:cNvPr id="2050" name="Picture 2" descr="Ilustración del concepto de prueba de usabilidad vector gratuito">
            <a:extLst>
              <a:ext uri="{FF2B5EF4-FFF2-40B4-BE49-F238E27FC236}">
                <a16:creationId xmlns:a16="http://schemas.microsoft.com/office/drawing/2014/main" id="{C259E48B-755A-4616-BAB1-54091A92E7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4664" y="2411001"/>
            <a:ext cx="3267464" cy="3267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903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527277" y="342655"/>
            <a:ext cx="7338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Dizajn i izrada web stranice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7033964" y="2119765"/>
            <a:ext cx="420009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2. </a:t>
            </a:r>
            <a:r>
              <a:rPr lang="hr-HR" altLang="es-ES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Sadržaj</a:t>
            </a:r>
            <a:r>
              <a:rPr lang="en-GB" altLang="es-ES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:</a:t>
            </a:r>
          </a:p>
          <a:p>
            <a:pPr>
              <a:defRPr/>
            </a:pPr>
            <a:endParaRPr lang="en-GB" altLang="es-ES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dirty="0">
                <a:latin typeface="Arial Rounded MT Bold" panose="020F0704030504030204" pitchFamily="34" charset="0"/>
              </a:rPr>
              <a:t>Definirajte sadržaj i kako ćete ga izložiti.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dirty="0">
                <a:latin typeface="Arial Rounded MT Bold" panose="020F0704030504030204" pitchFamily="34" charset="0"/>
              </a:rPr>
              <a:t>Uključite ključne riječi.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dirty="0">
                <a:latin typeface="Arial Rounded MT Bold" panose="020F0704030504030204" pitchFamily="34" charset="0"/>
              </a:rPr>
              <a:t>Kratki paragrafi, jednostavan jezik i zanimljiv sadržaj za vašu publiku. </a:t>
            </a: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>
                <a:latin typeface="Arial Rounded MT Bold" panose="020F0704030504030204" pitchFamily="34" charset="0"/>
              </a:rPr>
              <a:t>NAP: </a:t>
            </a:r>
            <a:r>
              <a:rPr lang="hr-HR" altLang="es-ES" dirty="0">
                <a:latin typeface="Arial Rounded MT Bold" panose="020F0704030504030204" pitchFamily="34" charset="0"/>
              </a:rPr>
              <a:t>Ime – Adresa – Tel. broj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</p:txBody>
      </p:sp>
      <p:pic>
        <p:nvPicPr>
          <p:cNvPr id="3074" name="Picture 2" descr="Iconos de navegación dibujados a mano vector gratuito">
            <a:extLst>
              <a:ext uri="{FF2B5EF4-FFF2-40B4-BE49-F238E27FC236}">
                <a16:creationId xmlns:a16="http://schemas.microsoft.com/office/drawing/2014/main" id="{4098A70A-FF46-4697-B318-549B102AD0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783" y="1735909"/>
            <a:ext cx="3612696" cy="361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163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86BF1E-B8F2-4B6C-A76B-D8673E0CF73D}"/>
              </a:ext>
            </a:extLst>
          </p:cNvPr>
          <p:cNvSpPr txBox="1"/>
          <p:nvPr/>
        </p:nvSpPr>
        <p:spPr>
          <a:xfrm>
            <a:off x="2555269" y="414924"/>
            <a:ext cx="7338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Dizajn i izrada web stranice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50937956-F9E8-4796-8E1E-2932BB6CF382}"/>
              </a:ext>
            </a:extLst>
          </p:cNvPr>
          <p:cNvSpPr/>
          <p:nvPr/>
        </p:nvSpPr>
        <p:spPr>
          <a:xfrm>
            <a:off x="5582432" y="1512338"/>
            <a:ext cx="66095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GB" altLang="es-ES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3. </a:t>
            </a:r>
            <a:r>
              <a:rPr lang="hr-HR" altLang="es-ES" dirty="0">
                <a:solidFill>
                  <a:schemeClr val="accent6">
                    <a:lumMod val="75000"/>
                  </a:schemeClr>
                </a:solidFill>
                <a:latin typeface="Arial Rounded MT Bold" panose="020F0704030504030204" pitchFamily="34" charset="0"/>
              </a:rPr>
              <a:t>Dizajn i imidž:</a:t>
            </a:r>
            <a:endParaRPr lang="en-GB" altLang="es-ES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solidFill>
                <a:schemeClr val="accent6">
                  <a:lumMod val="75000"/>
                </a:schemeClr>
              </a:solidFill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>
                <a:latin typeface="Arial Rounded MT Bold" panose="020F0704030504030204" pitchFamily="34" charset="0"/>
              </a:rPr>
              <a:t>“</a:t>
            </a:r>
            <a:r>
              <a:rPr lang="hr-HR" altLang="es-ES" dirty="0">
                <a:latin typeface="Arial Rounded MT Bold" panose="020F0704030504030204" pitchFamily="34" charset="0"/>
              </a:rPr>
              <a:t>Slika vrijedi tisuću riječi</a:t>
            </a:r>
            <a:r>
              <a:rPr lang="en-GB" altLang="es-ES" dirty="0">
                <a:latin typeface="Arial Rounded MT Bold" panose="020F0704030504030204" pitchFamily="34" charset="0"/>
              </a:rPr>
              <a:t>”</a:t>
            </a: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>
                <a:latin typeface="Arial Rounded MT Bold" panose="020F0704030504030204" pitchFamily="34" charset="0"/>
              </a:rPr>
              <a:t>Mock up: </a:t>
            </a:r>
            <a:r>
              <a:rPr lang="hr-HR" altLang="es-ES" dirty="0">
                <a:latin typeface="Arial Rounded MT Bold" panose="020F0704030504030204" pitchFamily="34" charset="0"/>
              </a:rPr>
              <a:t>Skica naše web stranice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en-GB" altLang="es-ES" dirty="0">
                <a:latin typeface="Arial Rounded MT Bold" panose="020F0704030504030204" pitchFamily="34" charset="0"/>
              </a:rPr>
              <a:t>Wireframe:</a:t>
            </a:r>
            <a:r>
              <a:rPr lang="hr-HR" altLang="es-ES" dirty="0">
                <a:latin typeface="Arial Rounded MT Bold" panose="020F0704030504030204" pitchFamily="34" charset="0"/>
              </a:rPr>
              <a:t> Vizualni prototip naše web stranice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dirty="0">
                <a:latin typeface="Arial Rounded MT Bold" panose="020F0704030504030204" pitchFamily="34" charset="0"/>
              </a:rPr>
              <a:t>Jednostavnost, učinkovitost i zajedničke grafičke linije.</a:t>
            </a:r>
          </a:p>
          <a:p>
            <a:pPr>
              <a:defRPr/>
            </a:pPr>
            <a:endParaRPr lang="hr-HR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dirty="0">
                <a:latin typeface="Arial Rounded MT Bold" panose="020F0704030504030204" pitchFamily="34" charset="0"/>
              </a:rPr>
              <a:t>Prilagodljiv dizajn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dirty="0">
                <a:latin typeface="Arial Rounded MT Bold" panose="020F0704030504030204" pitchFamily="34" charset="0"/>
              </a:rPr>
              <a:t>Istražite slične uspješne web stranice. </a:t>
            </a: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endParaRPr lang="en-GB" altLang="es-ES" dirty="0">
              <a:latin typeface="Arial Rounded MT Bold" panose="020F0704030504030204" pitchFamily="34" charset="0"/>
            </a:endParaRPr>
          </a:p>
          <a:p>
            <a:pPr>
              <a:defRPr/>
            </a:pPr>
            <a:r>
              <a:rPr lang="hr-HR" altLang="es-ES" dirty="0">
                <a:latin typeface="Arial Rounded MT Bold" panose="020F0704030504030204" pitchFamily="34" charset="0"/>
              </a:rPr>
              <a:t>Manje je više</a:t>
            </a:r>
            <a:r>
              <a:rPr lang="en-GB" altLang="es-ES" dirty="0">
                <a:latin typeface="Arial Rounded MT Bold" panose="020F0704030504030204" pitchFamily="34" charset="0"/>
              </a:rPr>
              <a:t>: </a:t>
            </a:r>
            <a:r>
              <a:rPr lang="hr-HR" altLang="es-ES" dirty="0">
                <a:latin typeface="Arial Rounded MT Bold" panose="020F0704030504030204" pitchFamily="34" charset="0"/>
              </a:rPr>
              <a:t>Ne koristite veliki broj fontova, ikona, slika (vodite računa o kvaliteti slika)</a:t>
            </a:r>
            <a:endParaRPr lang="en-GB" altLang="es-ES" dirty="0">
              <a:latin typeface="Arial Rounded MT Bold" panose="020F0704030504030204" pitchFamily="34" charset="0"/>
            </a:endParaRPr>
          </a:p>
        </p:txBody>
      </p:sp>
      <p:pic>
        <p:nvPicPr>
          <p:cNvPr id="4098" name="Picture 2" descr="Construyendo el proceso creativo del diseño gráfico vector gratuito">
            <a:extLst>
              <a:ext uri="{FF2B5EF4-FFF2-40B4-BE49-F238E27FC236}">
                <a16:creationId xmlns:a16="http://schemas.microsoft.com/office/drawing/2014/main" id="{47B0C88C-BA35-4D43-A72E-05DB4B7C88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089" y="2283832"/>
            <a:ext cx="2981325" cy="298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4155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DFAED76-3A64-48C8-902E-78DB16A5E6E6}"/>
              </a:ext>
            </a:extLst>
          </p:cNvPr>
          <p:cNvSpPr txBox="1"/>
          <p:nvPr/>
        </p:nvSpPr>
        <p:spPr>
          <a:xfrm>
            <a:off x="2734590" y="1985146"/>
            <a:ext cx="87683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r-HR" dirty="0">
                <a:latin typeface="Arial Rounded MT Bold" panose="020F0704030504030204" pitchFamily="34" charset="0"/>
              </a:rPr>
              <a:t>K</a:t>
            </a:r>
            <a:r>
              <a:rPr lang="it-IT" dirty="0" err="1">
                <a:latin typeface="Arial Rounded MT Bold" panose="020F0704030504030204" pitchFamily="34" charset="0"/>
              </a:rPr>
              <a:t>orisnik</a:t>
            </a:r>
            <a:r>
              <a:rPr lang="it-IT" dirty="0">
                <a:latin typeface="Arial Rounded MT Bold" panose="020F0704030504030204" pitchFamily="34" charset="0"/>
              </a:rPr>
              <a:t> </a:t>
            </a:r>
            <a:r>
              <a:rPr lang="it-IT" dirty="0" err="1">
                <a:latin typeface="Arial Rounded MT Bold" panose="020F0704030504030204" pitchFamily="34" charset="0"/>
              </a:rPr>
              <a:t>će</a:t>
            </a:r>
            <a:r>
              <a:rPr lang="it-IT" dirty="0">
                <a:latin typeface="Arial Rounded MT Bold" panose="020F0704030504030204" pitchFamily="34" charset="0"/>
              </a:rPr>
              <a:t> ostati </a:t>
            </a:r>
            <a:r>
              <a:rPr lang="it-IT" dirty="0" err="1">
                <a:latin typeface="Arial Rounded MT Bold" panose="020F0704030504030204" pitchFamily="34" charset="0"/>
              </a:rPr>
              <a:t>na</a:t>
            </a:r>
            <a:r>
              <a:rPr lang="it-IT" dirty="0">
                <a:latin typeface="Arial Rounded MT Bold" panose="020F0704030504030204" pitchFamily="34" charset="0"/>
              </a:rPr>
              <a:t> </a:t>
            </a:r>
            <a:r>
              <a:rPr lang="it-IT" dirty="0" err="1">
                <a:latin typeface="Arial Rounded MT Bold" panose="020F0704030504030204" pitchFamily="34" charset="0"/>
              </a:rPr>
              <a:t>Vašoj</a:t>
            </a:r>
            <a:r>
              <a:rPr lang="it-IT" dirty="0">
                <a:latin typeface="Arial Rounded MT Bold" panose="020F0704030504030204" pitchFamily="34" charset="0"/>
              </a:rPr>
              <a:t> web </a:t>
            </a:r>
            <a:r>
              <a:rPr lang="it-IT" dirty="0" err="1">
                <a:latin typeface="Arial Rounded MT Bold" panose="020F0704030504030204" pitchFamily="34" charset="0"/>
              </a:rPr>
              <a:t>stranici</a:t>
            </a:r>
            <a:r>
              <a:rPr lang="it-IT" dirty="0">
                <a:latin typeface="Arial Rounded MT Bold" panose="020F0704030504030204" pitchFamily="34" charset="0"/>
              </a:rPr>
              <a:t> do</a:t>
            </a:r>
            <a:r>
              <a:rPr lang="it-IT" b="1" dirty="0">
                <a:latin typeface="Arial Rounded MT Bold" panose="020F0704030504030204" pitchFamily="34" charset="0"/>
              </a:rPr>
              <a:t> tri </a:t>
            </a:r>
            <a:r>
              <a:rPr lang="hr-HR" b="1" dirty="0">
                <a:latin typeface="Arial Rounded MT Bold" panose="020F0704030504030204" pitchFamily="34" charset="0"/>
              </a:rPr>
              <a:t> minute</a:t>
            </a:r>
            <a:r>
              <a:rPr lang="it-IT" dirty="0">
                <a:latin typeface="Arial Rounded MT Bold" panose="020F0704030504030204" pitchFamily="34" charset="0"/>
              </a:rPr>
              <a:t>. </a:t>
            </a:r>
            <a:r>
              <a:rPr lang="it-IT" dirty="0" err="1">
                <a:latin typeface="Arial Rounded MT Bold" panose="020F0704030504030204" pitchFamily="34" charset="0"/>
              </a:rPr>
              <a:t>Dulje</a:t>
            </a:r>
            <a:r>
              <a:rPr lang="it-IT" dirty="0">
                <a:latin typeface="Arial Rounded MT Bold" panose="020F0704030504030204" pitchFamily="34" charset="0"/>
              </a:rPr>
              <a:t> od toga </a:t>
            </a:r>
            <a:r>
              <a:rPr lang="it-IT" dirty="0" err="1">
                <a:latin typeface="Arial Rounded MT Bold" panose="020F0704030504030204" pitchFamily="34" charset="0"/>
              </a:rPr>
              <a:t>neće</a:t>
            </a:r>
            <a:r>
              <a:rPr lang="it-IT" dirty="0">
                <a:latin typeface="Arial Rounded MT Bold" panose="020F0704030504030204" pitchFamily="34" charset="0"/>
              </a:rPr>
              <a:t> </a:t>
            </a:r>
            <a:r>
              <a:rPr lang="it-IT" dirty="0" err="1">
                <a:latin typeface="Arial Rounded MT Bold" panose="020F0704030504030204" pitchFamily="34" charset="0"/>
              </a:rPr>
              <a:t>pretraživati</a:t>
            </a:r>
            <a:r>
              <a:rPr lang="it-IT" dirty="0">
                <a:latin typeface="Arial Rounded MT Bold" panose="020F0704030504030204" pitchFamily="34" charset="0"/>
              </a:rPr>
              <a:t> </a:t>
            </a:r>
            <a:r>
              <a:rPr lang="it-IT" dirty="0" err="1">
                <a:latin typeface="Arial Rounded MT Bold" panose="020F0704030504030204" pitchFamily="34" charset="0"/>
              </a:rPr>
              <a:t>sadržaj</a:t>
            </a:r>
            <a:r>
              <a:rPr lang="it-IT" dirty="0">
                <a:latin typeface="Arial Rounded MT Bold" panose="020F0704030504030204" pitchFamily="34" charset="0"/>
              </a:rPr>
              <a:t> ili </a:t>
            </a:r>
            <a:r>
              <a:rPr lang="it-IT" dirty="0" err="1">
                <a:latin typeface="Arial Rounded MT Bold" panose="020F0704030504030204" pitchFamily="34" charset="0"/>
              </a:rPr>
              <a:t>odjeljke</a:t>
            </a:r>
            <a:r>
              <a:rPr lang="it-IT" dirty="0">
                <a:latin typeface="Arial Rounded MT Bold" panose="020F0704030504030204" pitchFamily="34" charset="0"/>
              </a:rPr>
              <a:t> </a:t>
            </a:r>
            <a:r>
              <a:rPr lang="it-IT" dirty="0" err="1">
                <a:latin typeface="Arial Rounded MT Bold" panose="020F0704030504030204" pitchFamily="34" charset="0"/>
              </a:rPr>
              <a:t>stranice</a:t>
            </a:r>
            <a:r>
              <a:rPr lang="it-IT" dirty="0">
                <a:latin typeface="Arial Rounded MT Bold" panose="020F0704030504030204" pitchFamily="34" charset="0"/>
              </a:rPr>
              <a:t>. </a:t>
            </a:r>
            <a:r>
              <a:rPr lang="it-IT" dirty="0" err="1">
                <a:latin typeface="Arial Rounded MT Bold" panose="020F0704030504030204" pitchFamily="34" charset="0"/>
              </a:rPr>
              <a:t>Zato</a:t>
            </a:r>
            <a:r>
              <a:rPr lang="it-IT" dirty="0">
                <a:latin typeface="Arial Rounded MT Bold" panose="020F0704030504030204" pitchFamily="34" charset="0"/>
              </a:rPr>
              <a:t> bi </a:t>
            </a:r>
            <a:r>
              <a:rPr lang="it-IT" dirty="0" err="1">
                <a:latin typeface="Arial Rounded MT Bold" panose="020F0704030504030204" pitchFamily="34" charset="0"/>
              </a:rPr>
              <a:t>početna</a:t>
            </a:r>
            <a:r>
              <a:rPr lang="it-IT" dirty="0">
                <a:latin typeface="Arial Rounded MT Bold" panose="020F0704030504030204" pitchFamily="34" charset="0"/>
              </a:rPr>
              <a:t> </a:t>
            </a:r>
            <a:r>
              <a:rPr lang="it-IT" dirty="0" err="1">
                <a:latin typeface="Arial Rounded MT Bold" panose="020F0704030504030204" pitchFamily="34" charset="0"/>
              </a:rPr>
              <a:t>stranica</a:t>
            </a:r>
            <a:r>
              <a:rPr lang="it-IT" dirty="0">
                <a:latin typeface="Arial Rounded MT Bold" panose="020F0704030504030204" pitchFamily="34" charset="0"/>
              </a:rPr>
              <a:t> </a:t>
            </a:r>
            <a:r>
              <a:rPr lang="it-IT" dirty="0" err="1">
                <a:latin typeface="Arial Rounded MT Bold" panose="020F0704030504030204" pitchFamily="34" charset="0"/>
              </a:rPr>
              <a:t>trebala</a:t>
            </a:r>
            <a:r>
              <a:rPr lang="it-IT" dirty="0">
                <a:latin typeface="Arial Rounded MT Bold" panose="020F0704030504030204" pitchFamily="34" charset="0"/>
              </a:rPr>
              <a:t> </a:t>
            </a:r>
            <a:r>
              <a:rPr lang="it-IT" dirty="0" err="1">
                <a:latin typeface="Arial Rounded MT Bold" panose="020F0704030504030204" pitchFamily="34" charset="0"/>
              </a:rPr>
              <a:t>biti</a:t>
            </a:r>
            <a:r>
              <a:rPr lang="it-IT" dirty="0">
                <a:latin typeface="Arial Rounded MT Bold" panose="020F0704030504030204" pitchFamily="34" charset="0"/>
              </a:rPr>
              <a:t> </a:t>
            </a:r>
            <a:r>
              <a:rPr lang="it-IT" dirty="0" err="1">
                <a:latin typeface="Arial Rounded MT Bold" panose="020F0704030504030204" pitchFamily="34" charset="0"/>
              </a:rPr>
              <a:t>dizajnirana</a:t>
            </a:r>
            <a:r>
              <a:rPr lang="it-IT" dirty="0">
                <a:latin typeface="Arial Rounded MT Bold" panose="020F0704030504030204" pitchFamily="34" charset="0"/>
              </a:rPr>
              <a:t> </a:t>
            </a:r>
            <a:r>
              <a:rPr lang="it-IT" dirty="0" err="1">
                <a:latin typeface="Arial Rounded MT Bold" panose="020F0704030504030204" pitchFamily="34" charset="0"/>
              </a:rPr>
              <a:t>tako</a:t>
            </a:r>
            <a:r>
              <a:rPr lang="it-IT" dirty="0">
                <a:latin typeface="Arial Rounded MT Bold" panose="020F0704030504030204" pitchFamily="34" charset="0"/>
              </a:rPr>
              <a:t> da </a:t>
            </a:r>
            <a:r>
              <a:rPr lang="it-IT" dirty="0" err="1">
                <a:latin typeface="Arial Rounded MT Bold" panose="020F0704030504030204" pitchFamily="34" charset="0"/>
              </a:rPr>
              <a:t>odgovori</a:t>
            </a:r>
            <a:r>
              <a:rPr lang="it-IT" dirty="0">
                <a:latin typeface="Arial Rounded MT Bold" panose="020F0704030504030204" pitchFamily="34" charset="0"/>
              </a:rPr>
              <a:t> </a:t>
            </a:r>
            <a:r>
              <a:rPr lang="it-IT" dirty="0" err="1">
                <a:latin typeface="Arial Rounded MT Bold" panose="020F0704030504030204" pitchFamily="34" charset="0"/>
              </a:rPr>
              <a:t>na</a:t>
            </a:r>
            <a:r>
              <a:rPr lang="it-IT" dirty="0">
                <a:latin typeface="Arial Rounded MT Bold" panose="020F0704030504030204" pitchFamily="34" charset="0"/>
              </a:rPr>
              <a:t> ovo </a:t>
            </a:r>
            <a:r>
              <a:rPr lang="it-IT" dirty="0" err="1">
                <a:latin typeface="Arial Rounded MT Bold" panose="020F0704030504030204" pitchFamily="34" charset="0"/>
              </a:rPr>
              <a:t>pitanje</a:t>
            </a:r>
            <a:r>
              <a:rPr lang="it-IT" dirty="0">
                <a:latin typeface="Arial Rounded MT Bold" panose="020F0704030504030204" pitchFamily="34" charset="0"/>
              </a:rPr>
              <a:t>. </a:t>
            </a:r>
          </a:p>
          <a:p>
            <a:pPr lvl="0"/>
            <a:endParaRPr lang="it-IT" dirty="0">
              <a:latin typeface="Arial Rounded MT Bold" panose="020F07040305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b="1" dirty="0">
                <a:latin typeface="Arial Rounded MT Bold" panose="020F0704030504030204" pitchFamily="34" charset="0"/>
              </a:rPr>
              <a:t>Slike </a:t>
            </a:r>
            <a:r>
              <a:rPr lang="hr-HR" dirty="0">
                <a:latin typeface="Arial Rounded MT Bold" panose="020F0704030504030204" pitchFamily="34" charset="0"/>
              </a:rPr>
              <a:t>na naslovnoj stranici su ključne u hvatanju pažnje korisnika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it-IT" dirty="0">
              <a:latin typeface="Arial Rounded MT Bold" panose="020F07040305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b="1" dirty="0">
                <a:latin typeface="Arial Rounded MT Bold" panose="020F0704030504030204" pitchFamily="34" charset="0"/>
              </a:rPr>
              <a:t>Tekst je važan</a:t>
            </a:r>
            <a:endParaRPr lang="it-IT" dirty="0">
              <a:latin typeface="Arial Rounded MT Bold" panose="020F07040305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it-IT" dirty="0">
              <a:latin typeface="Arial Rounded MT Bold" panose="020F07040305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dirty="0">
                <a:latin typeface="Arial Rounded MT Bold" panose="020F0704030504030204" pitchFamily="34" charset="0"/>
              </a:rPr>
              <a:t>Trebala bi uključiti </a:t>
            </a:r>
            <a:r>
              <a:rPr lang="hr-HR" b="1" dirty="0">
                <a:latin typeface="Arial Rounded MT Bold" panose="020F0704030504030204" pitchFamily="34" charset="0"/>
              </a:rPr>
              <a:t>izjave i iskustva korisnika </a:t>
            </a:r>
            <a:r>
              <a:rPr lang="hr-HR" dirty="0">
                <a:latin typeface="Arial Rounded MT Bold" panose="020F0704030504030204" pitchFamily="34" charset="0"/>
              </a:rPr>
              <a:t>Vaše usluge. Ako imate ljude ili čak i menadžere tvrtke koji žele nešto lijepo reći o Vama, trebali biste ih zamoliti ne samo da napišu komentar već i da navedu </a:t>
            </a:r>
            <a:r>
              <a:rPr lang="hr-HR" b="1" dirty="0">
                <a:latin typeface="Arial Rounded MT Bold" panose="020F0704030504030204" pitchFamily="34" charset="0"/>
              </a:rPr>
              <a:t>svoje ime, prezime i objave svoju sliku</a:t>
            </a:r>
            <a:r>
              <a:rPr lang="hr-HR" dirty="0">
                <a:latin typeface="Arial Rounded MT Bold" panose="020F0704030504030204" pitchFamily="34" charset="0"/>
              </a:rPr>
              <a:t>. To zapravo pridonosi povjerenju u stranicu od strane korisnika. U protivnom objavljena informacija bez stvarnih podataka mogla bi se percipirati kao lažno ime ili upitna izjava.</a:t>
            </a:r>
            <a:endParaRPr lang="it-IT" dirty="0">
              <a:latin typeface="Arial Rounded MT Bold" panose="020F0704030504030204" pitchFamily="34" charset="0"/>
            </a:endParaRPr>
          </a:p>
        </p:txBody>
      </p:sp>
      <p:sp>
        <p:nvSpPr>
          <p:cNvPr id="11" name="TextBox 2"/>
          <p:cNvSpPr txBox="1"/>
          <p:nvPr/>
        </p:nvSpPr>
        <p:spPr>
          <a:xfrm>
            <a:off x="2773276" y="395291"/>
            <a:ext cx="7338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Dizajn i izrada web stranice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03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DFAED76-3A64-48C8-902E-78DB16A5E6E6}"/>
              </a:ext>
            </a:extLst>
          </p:cNvPr>
          <p:cNvSpPr txBox="1"/>
          <p:nvPr/>
        </p:nvSpPr>
        <p:spPr>
          <a:xfrm>
            <a:off x="2773276" y="1523856"/>
            <a:ext cx="8768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Arial Rounded MT Bold" panose="020F0704030504030204" pitchFamily="34" charset="0"/>
              </a:rPr>
              <a:t>Primjer izjava i iskustava na web stranici Zdrava pića</a:t>
            </a:r>
            <a:r>
              <a:rPr lang="it-IT" dirty="0">
                <a:latin typeface="Arial Rounded MT Bold" panose="020F0704030504030204" pitchFamily="34" charset="0"/>
              </a:rPr>
              <a:t>:</a:t>
            </a:r>
          </a:p>
          <a:p>
            <a:endParaRPr lang="it-IT" dirty="0">
              <a:latin typeface="Arial Rounded MT Bold" panose="020F0704030504030204" pitchFamily="34" charset="0"/>
            </a:endParaRPr>
          </a:p>
          <a:p>
            <a:endParaRPr lang="it-IT" dirty="0">
              <a:latin typeface="Arial Rounded MT Bold" panose="020F0704030504030204" pitchFamily="34" charset="0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44E42223-5291-4A88-B15C-361CC65999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285" y="1985521"/>
            <a:ext cx="6300454" cy="4120337"/>
          </a:xfrm>
          <a:prstGeom prst="rect">
            <a:avLst/>
          </a:prstGeom>
        </p:spPr>
      </p:pic>
      <p:sp>
        <p:nvSpPr>
          <p:cNvPr id="13" name="TextBox 2"/>
          <p:cNvSpPr txBox="1"/>
          <p:nvPr/>
        </p:nvSpPr>
        <p:spPr>
          <a:xfrm>
            <a:off x="2773276" y="395291"/>
            <a:ext cx="7338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Dizajn i izrada web stranice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59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DFAED76-3A64-48C8-902E-78DB16A5E6E6}"/>
              </a:ext>
            </a:extLst>
          </p:cNvPr>
          <p:cNvSpPr txBox="1"/>
          <p:nvPr/>
        </p:nvSpPr>
        <p:spPr>
          <a:xfrm>
            <a:off x="2841674" y="1280160"/>
            <a:ext cx="8768336" cy="4754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1D7F427-1898-42DA-A9A3-FFA774D73B23}"/>
              </a:ext>
            </a:extLst>
          </p:cNvPr>
          <p:cNvSpPr txBox="1"/>
          <p:nvPr/>
        </p:nvSpPr>
        <p:spPr>
          <a:xfrm>
            <a:off x="3061805" y="2382395"/>
            <a:ext cx="832807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latin typeface="Arial Rounded MT Bold" panose="020F0704030504030204" pitchFamily="34" charset="0"/>
              </a:rPr>
              <a:t>Kod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izrade</a:t>
            </a:r>
            <a:r>
              <a:rPr lang="en-GB" dirty="0">
                <a:latin typeface="Arial Rounded MT Bold" panose="020F0704030504030204" pitchFamily="34" charset="0"/>
              </a:rPr>
              <a:t> web </a:t>
            </a:r>
            <a:r>
              <a:rPr lang="en-GB" dirty="0" err="1">
                <a:latin typeface="Arial Rounded MT Bold" panose="020F0704030504030204" pitchFamily="34" charset="0"/>
              </a:rPr>
              <a:t>stranice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trebaju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Vam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i</a:t>
            </a:r>
            <a:r>
              <a:rPr lang="en-GB" dirty="0">
                <a:latin typeface="Arial Rounded MT Bold" panose="020F0704030504030204" pitchFamily="34" charset="0"/>
              </a:rPr>
              <a:t> o </a:t>
            </a:r>
            <a:r>
              <a:rPr lang="en-GB" dirty="0" err="1">
                <a:latin typeface="Arial Rounded MT Bold" panose="020F0704030504030204" pitchFamily="34" charset="0"/>
              </a:rPr>
              <a:t>slijedeći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elementi</a:t>
            </a:r>
            <a:r>
              <a:rPr lang="en-GB" dirty="0">
                <a:latin typeface="Arial Rounded MT Bold" panose="020F0704030504030204" pitchFamily="34" charset="0"/>
              </a:rPr>
              <a:t>:</a:t>
            </a:r>
          </a:p>
          <a:p>
            <a:endParaRPr lang="en-GB" dirty="0">
              <a:latin typeface="Arial Rounded MT Bold" panose="020F0704030504030204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GB" dirty="0">
                <a:latin typeface="Arial Rounded MT Bold" panose="020F0704030504030204" pitchFamily="34" charset="0"/>
              </a:rPr>
              <a:t>Logo u </a:t>
            </a:r>
            <a:r>
              <a:rPr lang="en-GB" dirty="0" err="1">
                <a:latin typeface="Arial Rounded MT Bold" panose="020F0704030504030204" pitchFamily="34" charset="0"/>
              </a:rPr>
              <a:t>visokoj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rezoluciji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i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visokoj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razlučivosti</a:t>
            </a:r>
            <a:r>
              <a:rPr lang="en-GB" dirty="0">
                <a:latin typeface="Arial Rounded MT Bold" panose="020F0704030504030204" pitchFamily="34" charset="0"/>
              </a:rPr>
              <a:t>,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err="1">
                <a:latin typeface="Arial Rounded MT Bold" panose="020F0704030504030204" pitchFamily="34" charset="0"/>
              </a:rPr>
              <a:t>Sadržaj</a:t>
            </a:r>
            <a:r>
              <a:rPr lang="en-GB" dirty="0">
                <a:latin typeface="Arial Rounded MT Bold" panose="020F0704030504030204" pitchFamily="34" charset="0"/>
              </a:rPr>
              <a:t>,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err="1">
                <a:latin typeface="Arial Rounded MT Bold" panose="020F0704030504030204" pitchFamily="34" charset="0"/>
              </a:rPr>
              <a:t>Mapa</a:t>
            </a:r>
            <a:r>
              <a:rPr lang="en-GB" dirty="0">
                <a:latin typeface="Arial Rounded MT Bold" panose="020F0704030504030204" pitchFamily="34" charset="0"/>
              </a:rPr>
              <a:t> web </a:t>
            </a:r>
            <a:r>
              <a:rPr lang="en-GB" dirty="0" err="1">
                <a:latin typeface="Arial Rounded MT Bold" panose="020F0704030504030204" pitchFamily="34" charset="0"/>
              </a:rPr>
              <a:t>stranice</a:t>
            </a:r>
            <a:r>
              <a:rPr lang="en-GB" dirty="0">
                <a:latin typeface="Arial Rounded MT Bold" panose="020F0704030504030204" pitchFamily="34" charset="0"/>
              </a:rPr>
              <a:t> (</a:t>
            </a:r>
            <a:r>
              <a:rPr lang="en-GB" dirty="0" err="1">
                <a:latin typeface="Arial Rounded MT Bold" panose="020F0704030504030204" pitchFamily="34" charset="0"/>
              </a:rPr>
              <a:t>početna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stranica</a:t>
            </a:r>
            <a:r>
              <a:rPr lang="en-GB" dirty="0">
                <a:latin typeface="Arial Rounded MT Bold" panose="020F0704030504030204" pitchFamily="34" charset="0"/>
              </a:rPr>
              <a:t> – o </a:t>
            </a:r>
            <a:r>
              <a:rPr lang="en-GB" dirty="0" err="1">
                <a:latin typeface="Arial Rounded MT Bold" panose="020F0704030504030204" pitchFamily="34" charset="0"/>
              </a:rPr>
              <a:t>nama</a:t>
            </a:r>
            <a:r>
              <a:rPr lang="en-GB" dirty="0">
                <a:latin typeface="Arial Rounded MT Bold" panose="020F0704030504030204" pitchFamily="34" charset="0"/>
              </a:rPr>
              <a:t> – </a:t>
            </a:r>
            <a:r>
              <a:rPr lang="en-GB" dirty="0" err="1">
                <a:latin typeface="Arial Rounded MT Bold" panose="020F0704030504030204" pitchFamily="34" charset="0"/>
              </a:rPr>
              <a:t>usluge</a:t>
            </a:r>
            <a:r>
              <a:rPr lang="en-GB" dirty="0">
                <a:latin typeface="Arial Rounded MT Bold" panose="020F0704030504030204" pitchFamily="34" charset="0"/>
              </a:rPr>
              <a:t> – </a:t>
            </a:r>
            <a:r>
              <a:rPr lang="en-GB" dirty="0" err="1">
                <a:latin typeface="Arial Rounded MT Bold" panose="020F0704030504030204" pitchFamily="34" charset="0"/>
              </a:rPr>
              <a:t>novosti</a:t>
            </a:r>
            <a:r>
              <a:rPr lang="en-GB" dirty="0">
                <a:latin typeface="Arial Rounded MT Bold" panose="020F0704030504030204" pitchFamily="34" charset="0"/>
              </a:rPr>
              <a:t> – </a:t>
            </a:r>
            <a:r>
              <a:rPr lang="en-GB" dirty="0" err="1">
                <a:latin typeface="Arial Rounded MT Bold" panose="020F0704030504030204" pitchFamily="34" charset="0"/>
              </a:rPr>
              <a:t>kontakti</a:t>
            </a:r>
            <a:r>
              <a:rPr lang="en-GB" dirty="0">
                <a:latin typeface="Arial Rounded MT Bold" panose="020F0704030504030204" pitchFamily="34" charset="0"/>
              </a:rPr>
              <a:t>),</a:t>
            </a:r>
          </a:p>
          <a:p>
            <a:pPr marL="285750" indent="-285750">
              <a:buFont typeface="Arial" charset="0"/>
              <a:buChar char="•"/>
            </a:pPr>
            <a:r>
              <a:rPr lang="en-GB" dirty="0" err="1">
                <a:latin typeface="Arial Rounded MT Bold" panose="020F0704030504030204" pitchFamily="34" charset="0"/>
              </a:rPr>
              <a:t>Statistika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pregleda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stranice</a:t>
            </a:r>
            <a:r>
              <a:rPr lang="en-GB" dirty="0">
                <a:latin typeface="Arial Rounded MT Bold" panose="020F0704030504030204" pitchFamily="34" charset="0"/>
              </a:rPr>
              <a:t> (</a:t>
            </a:r>
            <a:r>
              <a:rPr lang="en-GB" dirty="0" err="1">
                <a:latin typeface="Arial Rounded MT Bold" panose="020F0704030504030204" pitchFamily="34" charset="0"/>
              </a:rPr>
              <a:t>instaliraj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na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Vašu</a:t>
            </a:r>
            <a:r>
              <a:rPr lang="en-GB" dirty="0">
                <a:latin typeface="Arial Rounded MT Bold" panose="020F0704030504030204" pitchFamily="34" charset="0"/>
              </a:rPr>
              <a:t> web </a:t>
            </a:r>
            <a:r>
              <a:rPr lang="en-GB" dirty="0" err="1">
                <a:latin typeface="Arial Rounded MT Bold" panose="020F0704030504030204" pitchFamily="34" charset="0"/>
              </a:rPr>
              <a:t>stranicu</a:t>
            </a:r>
            <a:r>
              <a:rPr lang="en-GB" dirty="0">
                <a:latin typeface="Arial Rounded MT Bold" panose="020F0704030504030204" pitchFamily="34" charset="0"/>
              </a:rPr>
              <a:t> Google </a:t>
            </a:r>
            <a:r>
              <a:rPr lang="en-GB" dirty="0" err="1">
                <a:latin typeface="Arial Rounded MT Bold" panose="020F0704030504030204" pitchFamily="34" charset="0"/>
              </a:rPr>
              <a:t>analitičke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alate</a:t>
            </a:r>
            <a:r>
              <a:rPr lang="en-GB" dirty="0">
                <a:latin typeface="Arial Rounded MT Bold" panose="020F0704030504030204" pitchFamily="34" charset="0"/>
              </a:rPr>
              <a:t>. Oni </a:t>
            </a:r>
            <a:r>
              <a:rPr lang="en-GB" dirty="0" err="1">
                <a:latin typeface="Arial Rounded MT Bold" panose="020F0704030504030204" pitchFamily="34" charset="0"/>
              </a:rPr>
              <a:t>će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vam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pokazati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koliko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ljudi</a:t>
            </a:r>
            <a:r>
              <a:rPr lang="en-GB" dirty="0">
                <a:latin typeface="Arial Rounded MT Bold" panose="020F0704030504030204" pitchFamily="34" charset="0"/>
              </a:rPr>
              <a:t>, </a:t>
            </a:r>
            <a:r>
              <a:rPr lang="en-GB" dirty="0" err="1">
                <a:latin typeface="Arial Rounded MT Bold" panose="020F0704030504030204" pitchFamily="34" charset="0"/>
              </a:rPr>
              <a:t>postotak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žena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i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muškaraca</a:t>
            </a:r>
            <a:r>
              <a:rPr lang="en-GB" dirty="0">
                <a:latin typeface="Arial Rounded MT Bold" panose="020F0704030504030204" pitchFamily="34" charset="0"/>
              </a:rPr>
              <a:t>, </a:t>
            </a:r>
            <a:r>
              <a:rPr lang="en-GB" dirty="0" err="1">
                <a:latin typeface="Arial Rounded MT Bold" panose="020F0704030504030204" pitchFamily="34" charset="0"/>
              </a:rPr>
              <a:t>dobnih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grupa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posjećuje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Vašu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stranicu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dnevno</a:t>
            </a:r>
            <a:r>
              <a:rPr lang="en-GB" dirty="0">
                <a:latin typeface="Arial Rounded MT Bold" panose="020F0704030504030204" pitchFamily="34" charset="0"/>
              </a:rPr>
              <a:t>, </a:t>
            </a:r>
            <a:r>
              <a:rPr lang="en-GB" dirty="0" err="1">
                <a:latin typeface="Arial Rounded MT Bold" panose="020F0704030504030204" pitchFamily="34" charset="0"/>
              </a:rPr>
              <a:t>mjesečno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i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godišnje</a:t>
            </a:r>
            <a:r>
              <a:rPr lang="en-GB" dirty="0">
                <a:latin typeface="Arial Rounded MT Bold" panose="020F0704030504030204" pitchFamily="34" charset="0"/>
              </a:rPr>
              <a:t>.</a:t>
            </a:r>
          </a:p>
          <a:p>
            <a:endParaRPr lang="it-IT" dirty="0">
              <a:latin typeface="Arial Rounded MT Bold" panose="020F0704030504030204" pitchFamily="34" charset="0"/>
            </a:endParaRPr>
          </a:p>
        </p:txBody>
      </p:sp>
      <p:sp>
        <p:nvSpPr>
          <p:cNvPr id="13" name="TextBox 2"/>
          <p:cNvSpPr txBox="1"/>
          <p:nvPr/>
        </p:nvSpPr>
        <p:spPr>
          <a:xfrm>
            <a:off x="2773276" y="395291"/>
            <a:ext cx="7338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Dizajn i izrada web stranice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501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5865C23-FDA8-490F-8361-E20DBD13A2F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9577" y="6246319"/>
            <a:ext cx="2583712" cy="563309"/>
          </a:xfrm>
          <a:prstGeom prst="rect">
            <a:avLst/>
          </a:prstGeom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976701B4-6DF0-4CEE-A08F-7C887CCE01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4972" y="6246320"/>
            <a:ext cx="7324605" cy="56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6FE8CDF-E525-4D48-807A-666B11F67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9" y="48371"/>
            <a:ext cx="2281389" cy="164592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5DCD84E-B419-43F8-A6CF-656752529A76}"/>
              </a:ext>
            </a:extLst>
          </p:cNvPr>
          <p:cNvSpPr/>
          <p:nvPr/>
        </p:nvSpPr>
        <p:spPr>
          <a:xfrm>
            <a:off x="581990" y="0"/>
            <a:ext cx="778576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C82A64-2E26-47B1-841D-160325C619E0}"/>
              </a:ext>
            </a:extLst>
          </p:cNvPr>
          <p:cNvSpPr/>
          <p:nvPr/>
        </p:nvSpPr>
        <p:spPr>
          <a:xfrm>
            <a:off x="-32987" y="0"/>
            <a:ext cx="778576" cy="6858000"/>
          </a:xfrm>
          <a:prstGeom prst="rect">
            <a:avLst/>
          </a:prstGeom>
          <a:solidFill>
            <a:srgbClr val="DEA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56B2B-1435-461D-8F62-75B1C92F1923}"/>
              </a:ext>
            </a:extLst>
          </p:cNvPr>
          <p:cNvSpPr/>
          <p:nvPr/>
        </p:nvSpPr>
        <p:spPr>
          <a:xfrm>
            <a:off x="1360566" y="0"/>
            <a:ext cx="797733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DFAED76-3A64-48C8-902E-78DB16A5E6E6}"/>
              </a:ext>
            </a:extLst>
          </p:cNvPr>
          <p:cNvSpPr txBox="1"/>
          <p:nvPr/>
        </p:nvSpPr>
        <p:spPr>
          <a:xfrm>
            <a:off x="2574388" y="2448357"/>
            <a:ext cx="87683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latin typeface="Arial Rounded MT Bold" panose="020F0704030504030204" pitchFamily="34" charset="0"/>
              </a:rPr>
              <a:t>Kod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izrade</a:t>
            </a:r>
            <a:r>
              <a:rPr lang="en-GB" dirty="0">
                <a:latin typeface="Arial Rounded MT Bold" panose="020F0704030504030204" pitchFamily="34" charset="0"/>
              </a:rPr>
              <a:t> web </a:t>
            </a:r>
            <a:r>
              <a:rPr lang="en-GB" dirty="0" err="1">
                <a:latin typeface="Arial Rounded MT Bold" panose="020F0704030504030204" pitchFamily="34" charset="0"/>
              </a:rPr>
              <a:t>stranice</a:t>
            </a:r>
            <a:r>
              <a:rPr lang="en-GB" dirty="0">
                <a:latin typeface="Arial Rounded MT Bold" panose="020F0704030504030204" pitchFamily="34" charset="0"/>
              </a:rPr>
              <a:t>, </a:t>
            </a:r>
            <a:r>
              <a:rPr lang="en-GB" dirty="0" err="1">
                <a:latin typeface="Arial Rounded MT Bold" panose="020F0704030504030204" pitchFamily="34" charset="0"/>
              </a:rPr>
              <a:t>prvi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korak</a:t>
            </a:r>
            <a:r>
              <a:rPr lang="en-GB" dirty="0">
                <a:latin typeface="Arial Rounded MT Bold" panose="020F0704030504030204" pitchFamily="34" charset="0"/>
              </a:rPr>
              <a:t> je </a:t>
            </a:r>
            <a:r>
              <a:rPr lang="en-GB" dirty="0" err="1">
                <a:latin typeface="Arial Rounded MT Bold" panose="020F0704030504030204" pitchFamily="34" charset="0"/>
              </a:rPr>
              <a:t>odabrati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ime</a:t>
            </a:r>
            <a:r>
              <a:rPr lang="en-GB" dirty="0">
                <a:latin typeface="Arial Rounded MT Bold" panose="020F0704030504030204" pitchFamily="34" charset="0"/>
              </a:rPr>
              <a:t> web </a:t>
            </a:r>
            <a:r>
              <a:rPr lang="en-GB" dirty="0" err="1">
                <a:latin typeface="Arial Rounded MT Bold" panose="020F0704030504030204" pitchFamily="34" charset="0"/>
              </a:rPr>
              <a:t>stranice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i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provjeriti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dostupnost</a:t>
            </a:r>
            <a:r>
              <a:rPr lang="en-GB" dirty="0">
                <a:latin typeface="Arial Rounded MT Bold" panose="020F0704030504030204" pitchFamily="34" charset="0"/>
              </a:rPr>
              <a:t>.</a:t>
            </a:r>
          </a:p>
          <a:p>
            <a:endParaRPr lang="en-GB" dirty="0">
              <a:latin typeface="Arial Rounded MT Bold" panose="020F0704030504030204" pitchFamily="34" charset="0"/>
            </a:endParaRPr>
          </a:p>
          <a:p>
            <a:r>
              <a:rPr lang="en-GB" dirty="0" err="1">
                <a:latin typeface="Arial Rounded MT Bold" panose="020F0704030504030204" pitchFamily="34" charset="0"/>
              </a:rPr>
              <a:t>Kad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odaberete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ime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idete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na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drugi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korak</a:t>
            </a:r>
            <a:r>
              <a:rPr lang="en-GB" dirty="0">
                <a:latin typeface="Arial Rounded MT Bold" panose="020F0704030504030204" pitchFamily="34" charset="0"/>
              </a:rPr>
              <a:t>: </a:t>
            </a:r>
            <a:r>
              <a:rPr lang="en-GB" dirty="0" err="1">
                <a:latin typeface="Arial Rounded MT Bold" panose="020F0704030504030204" pitchFamily="34" charset="0"/>
              </a:rPr>
              <a:t>nabavite</a:t>
            </a:r>
            <a:r>
              <a:rPr lang="en-GB" dirty="0">
                <a:latin typeface="Arial Rounded MT Bold" panose="020F0704030504030204" pitchFamily="34" charset="0"/>
              </a:rPr>
              <a:t> web hosting </a:t>
            </a:r>
            <a:r>
              <a:rPr lang="en-GB" dirty="0" err="1">
                <a:latin typeface="Arial Rounded MT Bold" panose="020F0704030504030204" pitchFamily="34" charset="0"/>
              </a:rPr>
              <a:t>i</a:t>
            </a:r>
            <a:r>
              <a:rPr lang="en-GB" dirty="0">
                <a:latin typeface="Arial Rounded MT Bold" panose="020F0704030504030204" pitchFamily="34" charset="0"/>
              </a:rPr>
              <a:t> </a:t>
            </a:r>
            <a:r>
              <a:rPr lang="en-GB" dirty="0" err="1">
                <a:latin typeface="Arial Rounded MT Bold" panose="020F0704030504030204" pitchFamily="34" charset="0"/>
              </a:rPr>
              <a:t>domenu</a:t>
            </a:r>
            <a:r>
              <a:rPr lang="en-GB" dirty="0">
                <a:latin typeface="Arial Rounded MT Bold" panose="020F0704030504030204" pitchFamily="34" charset="0"/>
              </a:rPr>
              <a:t>. </a:t>
            </a:r>
          </a:p>
          <a:p>
            <a:endParaRPr lang="en-GB" dirty="0">
              <a:latin typeface="Arial Rounded MT Bold" panose="020F0704030504030204" pitchFamily="34" charset="0"/>
            </a:endParaRPr>
          </a:p>
          <a:p>
            <a:endParaRPr lang="en-GB" dirty="0">
              <a:latin typeface="Arial Rounded MT Bold" panose="020F0704030504030204" pitchFamily="34" charset="0"/>
            </a:endParaRPr>
          </a:p>
          <a:p>
            <a:r>
              <a:rPr lang="en-GB" b="1" dirty="0">
                <a:latin typeface="Arial Rounded MT Bold" panose="020F0704030504030204" pitchFamily="34" charset="0"/>
              </a:rPr>
              <a:t>Web hosting je </a:t>
            </a:r>
            <a:r>
              <a:rPr lang="en-GB" b="1" dirty="0" err="1">
                <a:latin typeface="Arial Rounded MT Bold" panose="020F0704030504030204" pitchFamily="34" charset="0"/>
              </a:rPr>
              <a:t>mjesto</a:t>
            </a:r>
            <a:r>
              <a:rPr lang="en-GB" b="1" dirty="0">
                <a:latin typeface="Arial Rounded MT Bold" panose="020F0704030504030204" pitchFamily="34" charset="0"/>
              </a:rPr>
              <a:t> </a:t>
            </a:r>
            <a:r>
              <a:rPr lang="en-GB" b="1" dirty="0" err="1">
                <a:latin typeface="Arial Rounded MT Bold" panose="020F0704030504030204" pitchFamily="34" charset="0"/>
              </a:rPr>
              <a:t>gdje</a:t>
            </a:r>
            <a:r>
              <a:rPr lang="en-GB" b="1" dirty="0">
                <a:latin typeface="Arial Rounded MT Bold" panose="020F0704030504030204" pitchFamily="34" charset="0"/>
              </a:rPr>
              <a:t> </a:t>
            </a:r>
            <a:r>
              <a:rPr lang="en-GB" b="1" dirty="0" err="1">
                <a:latin typeface="Arial Rounded MT Bold" panose="020F0704030504030204" pitchFamily="34" charset="0"/>
              </a:rPr>
              <a:t>će</a:t>
            </a:r>
            <a:r>
              <a:rPr lang="en-GB" b="1" dirty="0">
                <a:latin typeface="Arial Rounded MT Bold" panose="020F0704030504030204" pitchFamily="34" charset="0"/>
              </a:rPr>
              <a:t> </a:t>
            </a:r>
            <a:r>
              <a:rPr lang="en-GB" b="1" dirty="0" err="1">
                <a:latin typeface="Arial Rounded MT Bold" panose="020F0704030504030204" pitchFamily="34" charset="0"/>
              </a:rPr>
              <a:t>vaši</a:t>
            </a:r>
            <a:r>
              <a:rPr lang="en-GB" b="1" dirty="0">
                <a:latin typeface="Arial Rounded MT Bold" panose="020F0704030504030204" pitchFamily="34" charset="0"/>
              </a:rPr>
              <a:t> </a:t>
            </a:r>
            <a:r>
              <a:rPr lang="en-GB" b="1" dirty="0" err="1">
                <a:latin typeface="Arial Rounded MT Bold" panose="020F0704030504030204" pitchFamily="34" charset="0"/>
              </a:rPr>
              <a:t>dokumenti</a:t>
            </a:r>
            <a:r>
              <a:rPr lang="en-GB" b="1" dirty="0">
                <a:latin typeface="Arial Rounded MT Bold" panose="020F0704030504030204" pitchFamily="34" charset="0"/>
              </a:rPr>
              <a:t> </a:t>
            </a:r>
            <a:r>
              <a:rPr lang="en-GB" b="1" dirty="0" err="1">
                <a:latin typeface="Arial Rounded MT Bold" panose="020F0704030504030204" pitchFamily="34" charset="0"/>
              </a:rPr>
              <a:t>biti</a:t>
            </a:r>
            <a:r>
              <a:rPr lang="en-GB" b="1" dirty="0">
                <a:latin typeface="Arial Rounded MT Bold" panose="020F0704030504030204" pitchFamily="34" charset="0"/>
              </a:rPr>
              <a:t> </a:t>
            </a:r>
            <a:r>
              <a:rPr lang="en-GB" b="1" dirty="0" err="1">
                <a:latin typeface="Arial Rounded MT Bold" panose="020F0704030504030204" pitchFamily="34" charset="0"/>
              </a:rPr>
              <a:t>pohranjeni</a:t>
            </a:r>
            <a:r>
              <a:rPr lang="en-GB" b="1" dirty="0">
                <a:latin typeface="Arial Rounded MT Bold" panose="020F0704030504030204" pitchFamily="34" charset="0"/>
              </a:rPr>
              <a:t>. </a:t>
            </a:r>
            <a:endParaRPr lang="en-GB" dirty="0">
              <a:latin typeface="Arial Rounded MT Bold" panose="020F0704030504030204" pitchFamily="34" charset="0"/>
            </a:endParaRPr>
          </a:p>
          <a:p>
            <a:endParaRPr lang="en-GB" dirty="0">
              <a:latin typeface="Arial Rounded MT Bold" panose="020F0704030504030204" pitchFamily="34" charset="0"/>
            </a:endParaRPr>
          </a:p>
          <a:p>
            <a:r>
              <a:rPr lang="en-GB" b="1" dirty="0" err="1">
                <a:latin typeface="Arial Rounded MT Bold" panose="020F0704030504030204" pitchFamily="34" charset="0"/>
              </a:rPr>
              <a:t>Domena</a:t>
            </a:r>
            <a:r>
              <a:rPr lang="en-GB" b="1" dirty="0">
                <a:latin typeface="Arial Rounded MT Bold" panose="020F0704030504030204" pitchFamily="34" charset="0"/>
              </a:rPr>
              <a:t> je </a:t>
            </a:r>
            <a:r>
              <a:rPr lang="en-GB" b="1" dirty="0" err="1">
                <a:latin typeface="Arial Rounded MT Bold" panose="020F0704030504030204" pitchFamily="34" charset="0"/>
              </a:rPr>
              <a:t>ime</a:t>
            </a:r>
            <a:r>
              <a:rPr lang="en-GB" b="1" dirty="0">
                <a:latin typeface="Arial Rounded MT Bold" panose="020F0704030504030204" pitchFamily="34" charset="0"/>
              </a:rPr>
              <a:t> web </a:t>
            </a:r>
            <a:r>
              <a:rPr lang="en-GB" b="1" dirty="0" err="1">
                <a:latin typeface="Arial Rounded MT Bold" panose="020F0704030504030204" pitchFamily="34" charset="0"/>
              </a:rPr>
              <a:t>stranice</a:t>
            </a:r>
            <a:r>
              <a:rPr lang="en-GB" b="1" dirty="0">
                <a:latin typeface="Arial Rounded MT Bold" panose="020F0704030504030204" pitchFamily="34" charset="0"/>
              </a:rPr>
              <a:t>. </a:t>
            </a:r>
            <a:endParaRPr lang="it-IT" dirty="0">
              <a:latin typeface="Arial Rounded MT Bold" panose="020F0704030504030204" pitchFamily="34" charset="0"/>
            </a:endParaRPr>
          </a:p>
        </p:txBody>
      </p:sp>
      <p:sp>
        <p:nvSpPr>
          <p:cNvPr id="11" name="TextBox 2"/>
          <p:cNvSpPr txBox="1"/>
          <p:nvPr/>
        </p:nvSpPr>
        <p:spPr>
          <a:xfrm>
            <a:off x="2773276" y="395291"/>
            <a:ext cx="7338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b="1" dirty="0">
                <a:solidFill>
                  <a:schemeClr val="accent1">
                    <a:lumMod val="75000"/>
                  </a:schemeClr>
                </a:solidFill>
                <a:latin typeface="Arial Rounded MT Bold" panose="020F0704030504030204" pitchFamily="34" charset="0"/>
              </a:rPr>
              <a:t>Dizajn i izrada web stranice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004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1221</Words>
  <Application>Microsoft Office PowerPoint</Application>
  <PresentationFormat>Widescreen</PresentationFormat>
  <Paragraphs>136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Usuario</dc:creator>
  <cp:lastModifiedBy>Barbić Tajana</cp:lastModifiedBy>
  <cp:revision>39</cp:revision>
  <dcterms:created xsi:type="dcterms:W3CDTF">2020-02-17T08:41:25Z</dcterms:created>
  <dcterms:modified xsi:type="dcterms:W3CDTF">2021-02-23T10:46:02Z</dcterms:modified>
</cp:coreProperties>
</file>