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57" r:id="rId3"/>
    <p:sldId id="301" r:id="rId4"/>
    <p:sldId id="315" r:id="rId5"/>
    <p:sldId id="316" r:id="rId6"/>
    <p:sldId id="324" r:id="rId7"/>
    <p:sldId id="317" r:id="rId8"/>
    <p:sldId id="318" r:id="rId9"/>
    <p:sldId id="319" r:id="rId10"/>
    <p:sldId id="320" r:id="rId11"/>
    <p:sldId id="321" r:id="rId12"/>
    <p:sldId id="322" r:id="rId13"/>
    <p:sldId id="323" r:id="rId14"/>
    <p:sldId id="259" r:id="rId15"/>
    <p:sldId id="325" r:id="rId16"/>
    <p:sldId id="261" r:id="rId17"/>
    <p:sldId id="326" r:id="rId18"/>
    <p:sldId id="327" r:id="rId19"/>
    <p:sldId id="328" r:id="rId20"/>
    <p:sldId id="329" r:id="rId21"/>
    <p:sldId id="260" r:id="rId22"/>
    <p:sldId id="263" r:id="rId23"/>
    <p:sldId id="330" r:id="rId24"/>
    <p:sldId id="265" r:id="rId25"/>
    <p:sldId id="311" r:id="rId26"/>
    <p:sldId id="312" r:id="rId27"/>
    <p:sldId id="313" r:id="rId28"/>
    <p:sldId id="314" r:id="rId29"/>
    <p:sldId id="331" r:id="rId30"/>
    <p:sldId id="332" r:id="rId31"/>
    <p:sldId id="333" r:id="rId32"/>
    <p:sldId id="334" r:id="rId33"/>
    <p:sldId id="271" r:id="rId34"/>
    <p:sldId id="303" r:id="rId35"/>
    <p:sldId id="302" r:id="rId36"/>
    <p:sldId id="275" r:id="rId37"/>
    <p:sldId id="280" r:id="rId38"/>
    <p:sldId id="309" r:id="rId39"/>
    <p:sldId id="310" r:id="rId40"/>
    <p:sldId id="335" r:id="rId41"/>
    <p:sldId id="336" r:id="rId42"/>
    <p:sldId id="281" r:id="rId43"/>
    <p:sldId id="337" r:id="rId44"/>
    <p:sldId id="338" r:id="rId45"/>
    <p:sldId id="339" r:id="rId46"/>
    <p:sldId id="340" r:id="rId47"/>
    <p:sldId id="292" r:id="rId48"/>
    <p:sldId id="294" r:id="rId49"/>
    <p:sldId id="289" r:id="rId50"/>
    <p:sldId id="290" r:id="rId51"/>
    <p:sldId id="341" r:id="rId52"/>
    <p:sldId id="342" r:id="rId53"/>
    <p:sldId id="304" r:id="rId54"/>
    <p:sldId id="343" r:id="rId55"/>
    <p:sldId id="344" r:id="rId56"/>
    <p:sldId id="345" r:id="rId57"/>
    <p:sldId id="305" r:id="rId58"/>
    <p:sldId id="346" r:id="rId59"/>
    <p:sldId id="347" r:id="rId60"/>
    <p:sldId id="348" r:id="rId61"/>
    <p:sldId id="349" r:id="rId6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A900"/>
    <a:srgbClr val="B48900"/>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69" autoAdjust="0"/>
  </p:normalViewPr>
  <p:slideViewPr>
    <p:cSldViewPr snapToGrid="0">
      <p:cViewPr>
        <p:scale>
          <a:sx n="94" d="100"/>
          <a:sy n="94" d="100"/>
        </p:scale>
        <p:origin x="-324" y="24"/>
      </p:cViewPr>
      <p:guideLst>
        <p:guide orient="horz" pos="2160"/>
        <p:guide pos="3840"/>
      </p:guideLst>
    </p:cSldViewPr>
  </p:slideViewPr>
  <p:outlineViewPr>
    <p:cViewPr>
      <p:scale>
        <a:sx n="33" d="100"/>
        <a:sy n="33" d="100"/>
      </p:scale>
      <p:origin x="0" y="53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D3ACDB-F195-454E-B4B6-0EB3C19DDF96}" type="datetimeFigureOut">
              <a:rPr lang="it-IT" smtClean="0"/>
              <a:pPr/>
              <a:t>03/02/2021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3E09D4-5BB8-477B-BEE1-454758D2EE64}" type="slidenum">
              <a:rPr lang="it-IT" smtClean="0"/>
              <a:pPr/>
              <a:t>‹Nº›</a:t>
            </a:fld>
            <a:endParaRPr lang="it-IT"/>
          </a:p>
        </p:txBody>
      </p:sp>
    </p:spTree>
    <p:extLst>
      <p:ext uri="{BB962C8B-B14F-4D97-AF65-F5344CB8AC3E}">
        <p14:creationId xmlns:p14="http://schemas.microsoft.com/office/powerpoint/2010/main" val="640099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6F5469-6246-4DB9-84C3-3D098CA74720}"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043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3E09D4-5BB8-477B-BEE1-454758D2EE6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390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3E09D4-5BB8-477B-BEE1-454758D2EE6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3625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388BAA-5A5A-485A-AC8A-B2D4ADDD97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F33A8A17-DBF6-4025-923D-C2D27CF00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B1D6D3C-F7BE-4569-953A-8CCD8F7B852B}"/>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5" name="Footer Placeholder 4">
            <a:extLst>
              <a:ext uri="{FF2B5EF4-FFF2-40B4-BE49-F238E27FC236}">
                <a16:creationId xmlns="" xmlns:a16="http://schemas.microsoft.com/office/drawing/2014/main" id="{E5186320-7960-486F-ABC5-C261A52448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D23A938-A495-49C6-B7BA-3C6E0B727F1C}"/>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25745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E6006B-7A1E-4145-9470-C3EF7FF3E2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AE9FBD1E-8733-4387-A03E-430EAF61F5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87FA3C5-E902-4809-9B96-8BEBA9C90963}"/>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5" name="Footer Placeholder 4">
            <a:extLst>
              <a:ext uri="{FF2B5EF4-FFF2-40B4-BE49-F238E27FC236}">
                <a16:creationId xmlns="" xmlns:a16="http://schemas.microsoft.com/office/drawing/2014/main" id="{5004C939-63D3-449E-8B6C-9EBB2D57EE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37DD2669-3889-4BEC-93EC-7B2FC720FEFD}"/>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355116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51CB0E72-E4AF-4B37-82DF-ABDA306FE2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F4150701-0CCD-438F-BF0F-B113138E02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DA3B0B7-4122-4E87-8AAA-83D6315F1E19}"/>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5" name="Footer Placeholder 4">
            <a:extLst>
              <a:ext uri="{FF2B5EF4-FFF2-40B4-BE49-F238E27FC236}">
                <a16:creationId xmlns="" xmlns:a16="http://schemas.microsoft.com/office/drawing/2014/main" id="{D38B0132-5964-4810-A365-03A948A187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02F7F8C-FBEA-4085-A6E0-935E8B39CAF0}"/>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216885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C8825F-A7FB-4372-A68A-451DE62918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EB841E7E-00E2-459C-A792-E27545EBD7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64717AAD-CCE6-459A-9997-6697FD9E26F0}"/>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5" name="Footer Placeholder 4">
            <a:extLst>
              <a:ext uri="{FF2B5EF4-FFF2-40B4-BE49-F238E27FC236}">
                <a16:creationId xmlns="" xmlns:a16="http://schemas.microsoft.com/office/drawing/2014/main" id="{A46BD81F-C2F1-4588-A36A-1A24297FF2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C7CEC396-F190-40C6-B76A-28340B1B2FF5}"/>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154418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DC4F29-61D0-410E-9991-438E3F9F4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073E8149-5D81-4C4D-AF90-200F6A7E3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64F8916A-E980-4A4A-A485-F9B2021EB82E}"/>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5" name="Footer Placeholder 4">
            <a:extLst>
              <a:ext uri="{FF2B5EF4-FFF2-40B4-BE49-F238E27FC236}">
                <a16:creationId xmlns="" xmlns:a16="http://schemas.microsoft.com/office/drawing/2014/main" id="{7A0725E0-5FA7-4978-AEB5-EBB85CF55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0FBB1E08-90E9-4A6D-9FEB-29480A007FC3}"/>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1328178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554F2C-39C6-4B31-8D7A-90F7DC5B7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92D0F527-F413-4ED6-9C9C-71546EC485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20DE1246-A8CA-4CEE-A402-DD8E57883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A0D94DAE-0096-4A53-A504-DB060A7AD95A}"/>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6" name="Footer Placeholder 5">
            <a:extLst>
              <a:ext uri="{FF2B5EF4-FFF2-40B4-BE49-F238E27FC236}">
                <a16:creationId xmlns="" xmlns:a16="http://schemas.microsoft.com/office/drawing/2014/main" id="{06F08FDC-74B1-42A6-99DC-C3C40253D8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9112ECE0-BE8A-4599-B689-96BD9236A5CE}"/>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317679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5BD27C3-2BD6-488A-A7EE-9D0A7A6B20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B146C4F8-1EE6-4FFE-A174-C9C29D32F5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DD999C3-EE8F-471A-82A7-5EA186A494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48BF1C0B-015C-4008-AD9B-E97ECCF77C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6A8A51C-04AF-49E1-B6B5-D8EEF35A63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10AB48D-915B-4681-8269-8396013F48AD}"/>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8" name="Footer Placeholder 7">
            <a:extLst>
              <a:ext uri="{FF2B5EF4-FFF2-40B4-BE49-F238E27FC236}">
                <a16:creationId xmlns="" xmlns:a16="http://schemas.microsoft.com/office/drawing/2014/main" id="{BA8BB24D-EEC8-4173-BECB-1BF70A440B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74442EEB-9BCD-4A5A-BF9C-8B5FBB32F067}"/>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144096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441F85-F752-4B00-8136-56F115BED3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5D80CCE8-CBE5-4EB4-9A15-E400F514F3AD}"/>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4" name="Footer Placeholder 3">
            <a:extLst>
              <a:ext uri="{FF2B5EF4-FFF2-40B4-BE49-F238E27FC236}">
                <a16:creationId xmlns="" xmlns:a16="http://schemas.microsoft.com/office/drawing/2014/main" id="{D9221776-7057-4D03-A3AB-B0E172A3B1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6AED8FE3-083A-49DF-AC22-FB84B8EB45D2}"/>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315679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C31B772-2AC1-4C96-A175-8170B7012177}"/>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3" name="Footer Placeholder 2">
            <a:extLst>
              <a:ext uri="{FF2B5EF4-FFF2-40B4-BE49-F238E27FC236}">
                <a16:creationId xmlns="" xmlns:a16="http://schemas.microsoft.com/office/drawing/2014/main" id="{51139720-9A7C-445A-90C7-210E98FBA6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012EA49D-D020-4AA5-8A11-6676836917AC}"/>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342058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5B9196-858A-484F-9D4E-5867D0B901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F0A7096-E75F-4D9F-89A3-CF38F294D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24212CEF-1E40-4F8D-BDF2-E5C8A169D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C2A62D7-8492-41BC-BB55-D85C7D8810B9}"/>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6" name="Footer Placeholder 5">
            <a:extLst>
              <a:ext uri="{FF2B5EF4-FFF2-40B4-BE49-F238E27FC236}">
                <a16:creationId xmlns="" xmlns:a16="http://schemas.microsoft.com/office/drawing/2014/main" id="{C502900C-3649-44A6-8EC9-1D0888092A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343CD822-F532-4961-981A-32FF0B8A2FC9}"/>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3369224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507C7A-BA87-4E61-A073-836904444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F00BEFC4-C54E-4887-B83D-457E48AB1C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0A7F5089-DC77-46C5-8C91-4C452D8599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4C53158-1EE6-4C1C-97D8-C9DD8D3F2154}"/>
              </a:ext>
            </a:extLst>
          </p:cNvPr>
          <p:cNvSpPr>
            <a:spLocks noGrp="1"/>
          </p:cNvSpPr>
          <p:nvPr>
            <p:ph type="dt" sz="half" idx="10"/>
          </p:nvPr>
        </p:nvSpPr>
        <p:spPr/>
        <p:txBody>
          <a:bodyPr/>
          <a:lstStyle/>
          <a:p>
            <a:fld id="{C657F948-2B49-47E7-B0FB-856D8D08BD94}" type="datetimeFigureOut">
              <a:rPr lang="en-GB" smtClean="0"/>
              <a:pPr/>
              <a:t>03/02/2021</a:t>
            </a:fld>
            <a:endParaRPr lang="en-GB"/>
          </a:p>
        </p:txBody>
      </p:sp>
      <p:sp>
        <p:nvSpPr>
          <p:cNvPr id="6" name="Footer Placeholder 5">
            <a:extLst>
              <a:ext uri="{FF2B5EF4-FFF2-40B4-BE49-F238E27FC236}">
                <a16:creationId xmlns="" xmlns:a16="http://schemas.microsoft.com/office/drawing/2014/main" id="{812B6F58-6DA2-4C09-8D75-97774B8DC8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40BF89D9-1473-4F50-AF30-9F92825F0761}"/>
              </a:ext>
            </a:extLst>
          </p:cNvPr>
          <p:cNvSpPr>
            <a:spLocks noGrp="1"/>
          </p:cNvSpPr>
          <p:nvPr>
            <p:ph type="sldNum" sz="quarter" idx="12"/>
          </p:nvPr>
        </p:nvSpPr>
        <p:spPr/>
        <p:txBody>
          <a:bodyPr/>
          <a:lstStyle/>
          <a:p>
            <a:fld id="{5E473315-8739-44A1-8018-82DC33E57E07}" type="slidenum">
              <a:rPr lang="en-GB" smtClean="0"/>
              <a:pPr/>
              <a:t>‹Nº›</a:t>
            </a:fld>
            <a:endParaRPr lang="en-GB"/>
          </a:p>
        </p:txBody>
      </p:sp>
    </p:spTree>
    <p:extLst>
      <p:ext uri="{BB962C8B-B14F-4D97-AF65-F5344CB8AC3E}">
        <p14:creationId xmlns:p14="http://schemas.microsoft.com/office/powerpoint/2010/main" val="159969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80E2EEA-FD1B-44AA-B2FB-B4770982B8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0BAEA3BA-86A7-4D9E-8D76-511AA9F5F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6870E79-7D77-4B15-AA2F-8B93EC8C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7F948-2B49-47E7-B0FB-856D8D08BD94}" type="datetimeFigureOut">
              <a:rPr lang="en-GB" smtClean="0"/>
              <a:pPr/>
              <a:t>03/02/2021</a:t>
            </a:fld>
            <a:endParaRPr lang="en-GB"/>
          </a:p>
        </p:txBody>
      </p:sp>
      <p:sp>
        <p:nvSpPr>
          <p:cNvPr id="5" name="Footer Placeholder 4">
            <a:extLst>
              <a:ext uri="{FF2B5EF4-FFF2-40B4-BE49-F238E27FC236}">
                <a16:creationId xmlns="" xmlns:a16="http://schemas.microsoft.com/office/drawing/2014/main" id="{20595399-304F-4F01-B406-A31468FF73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4302D952-3264-4E89-B284-43CBD2ADFE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73315-8739-44A1-8018-82DC33E57E07}" type="slidenum">
              <a:rPr lang="en-GB" smtClean="0"/>
              <a:pPr/>
              <a:t>‹Nº›</a:t>
            </a:fld>
            <a:endParaRPr lang="en-GB"/>
          </a:p>
        </p:txBody>
      </p:sp>
    </p:spTree>
    <p:extLst>
      <p:ext uri="{BB962C8B-B14F-4D97-AF65-F5344CB8AC3E}">
        <p14:creationId xmlns:p14="http://schemas.microsoft.com/office/powerpoint/2010/main" val="2112235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plugify.nl/" TargetMode="External"/><Relationship Id="rId5" Type="http://schemas.openxmlformats.org/officeDocument/2006/relationships/hyperlink" Target="https://www.eitdigital.eu/"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clutch.co/pr-firms/resources/importance-online-reputation-management-businesses" TargetMode="Externa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www.searchenginejournal.com/best-online-reputation-monitoring-tools/250769/" TargetMode="External"/><Relationship Id="rId4" Type="http://schemas.openxmlformats.org/officeDocument/2006/relationships/hyperlink" Target="https://themanifest.com/online-reputation-management/agencie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8.png"/><Relationship Id="rId4" Type="http://schemas.openxmlformats.org/officeDocument/2006/relationships/hyperlink" Target="https://clutch.co/pr-firms/resources/importance-online-reputation-management-businesses"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publications.jrc.ec.europa.eu/repository/bitstream/JRC112439/jrc112439_eides_report.pdf" TargetMode="Externa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oecd-ilibrary.org/docserver/28e047ba-en.pdf?expires=1593152542&amp;id=id&amp;accname=guest&amp;checksum=9127A1DB691D56E497C1B8FB901BA783" TargetMode="Externa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targetinternet.com/stakeholder-management-for-digital-marketers/" TargetMode="External"/><Relationship Id="rId5" Type="http://schemas.openxmlformats.org/officeDocument/2006/relationships/image" Target="../media/image6.png"/><Relationship Id="rId4" Type="http://schemas.openxmlformats.org/officeDocument/2006/relationships/image" Target="../media/image9.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medium.com/tradecraft-traction/5-phases-of-the-startup-lifecycle-morgan-brown-on-what-it-takes-to-grow-a-startup" TargetMode="External"/><Relationship Id="rId5" Type="http://schemas.openxmlformats.org/officeDocument/2006/relationships/image" Target="../media/image10.png"/><Relationship Id="rId4" Type="http://schemas.openxmlformats.org/officeDocument/2006/relationships/image" Target="../media/image6.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ncbi.nlm.nih.gov/pmc/articles/PMC7134220/" TargetMode="Externa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oecd-ilibrary.org/science-and-technology/going-digital-shaping-policies-improving-lives_9789264312012-en"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oecd-ilibrary.org/science-and-technology/cloud-computing-the-concept-impacts-and-the-role-of-government-policy_5jxzf4lcc7f5-e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oecd-ilibrary.org/science-and-technology/artificial-intelligence-in-society_eedfee77-en" TargetMode="External"/><Relationship Id="rId5" Type="http://schemas.openxmlformats.org/officeDocument/2006/relationships/hyperlink" Target="https://www.oecd-ilibrary.org/science-and-technology/going-digital-shaping-policies-improving-lives_9789264312012-en"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1150" y="6294690"/>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7486" y="6294691"/>
            <a:ext cx="7374477"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76093" y="563309"/>
            <a:ext cx="2798112" cy="2018713"/>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asellaDiTesto 2">
            <a:extLst>
              <a:ext uri="{FF2B5EF4-FFF2-40B4-BE49-F238E27FC236}">
                <a16:creationId xmlns="" xmlns:a16="http://schemas.microsoft.com/office/drawing/2014/main" id="{7B78FCD5-F2E4-4BB0-B244-446F47A5FEC3}"/>
              </a:ext>
            </a:extLst>
          </p:cNvPr>
          <p:cNvSpPr txBox="1"/>
          <p:nvPr/>
        </p:nvSpPr>
        <p:spPr>
          <a:xfrm>
            <a:off x="2158299" y="2459504"/>
            <a:ext cx="10033701"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it-IT"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Fundamentos</a:t>
            </a:r>
            <a:r>
              <a:rPr kumimoji="0" lang="en-US" alt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del </a:t>
            </a:r>
            <a:r>
              <a:rPr kumimoji="0" lang="en-US" altLang="it-IT"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Emprendimiento</a:t>
            </a:r>
            <a:r>
              <a:rPr kumimoji="0" lang="en-US" alt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Digital </a:t>
            </a:r>
            <a:endParaRPr kumimoji="0" lang="en-US" altLang="it-IT"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Tree>
    <p:extLst>
      <p:ext uri="{BB962C8B-B14F-4D97-AF65-F5344CB8AC3E}">
        <p14:creationId xmlns:p14="http://schemas.microsoft.com/office/powerpoint/2010/main" val="64274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632311"/>
          </a:xfrm>
          <a:prstGeom prst="rect">
            <a:avLst/>
          </a:prstGeom>
        </p:spPr>
        <p:txBody>
          <a:bodyPr wrap="square">
            <a:spAutoFit/>
          </a:bodyPr>
          <a:lstStyle/>
          <a:p>
            <a:pPr lvl="0" algn="just">
              <a:defRPr/>
            </a:pPr>
            <a:r>
              <a:rPr lang="es-ES" sz="2400" dirty="0">
                <a:latin typeface="Arial Rounded MT Bold" panose="020F0704030504030204" pitchFamily="34" charset="0"/>
              </a:rPr>
              <a:t>Principales impulsores de la transformación digital identificados por la OCDE </a:t>
            </a:r>
            <a:r>
              <a:rPr lang="en-GB" sz="2400" b="1" dirty="0">
                <a:solidFill>
                  <a:prstClr val="black"/>
                </a:solidFill>
                <a:latin typeface="Arial Rounded MT Bold" panose="020F07040305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Inteligencia</a:t>
            </a:r>
            <a:r>
              <a:rPr kumimoji="0" lang="en-GB" sz="2400" b="0" i="0" u="sng"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Artificial </a:t>
            </a:r>
            <a:r>
              <a:rPr kumimoji="0" lang="en-GB"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(IA)</a:t>
            </a:r>
            <a:endPar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capacidad de las máquinas y los sistemas para adquirir y aplicar conocimientos, incluida la realización de </a:t>
            </a:r>
            <a:r>
              <a:rPr lang="es-ES" sz="2400" dirty="0" smtClean="0">
                <a:latin typeface="Arial Rounded MT Bold" panose="020F0704030504030204" pitchFamily="34" charset="0"/>
              </a:rPr>
              <a:t>diversas tareas </a:t>
            </a:r>
            <a:r>
              <a:rPr lang="es-ES" sz="2400" dirty="0">
                <a:latin typeface="Arial Rounded MT Bold" panose="020F0704030504030204" pitchFamily="34" charset="0"/>
              </a:rPr>
              <a:t>cognitivas como la detección, el procesamiento del lenguaje, el reconocimiento de patrones, el aprendizaje y la toma de decisiones y predicciones. </a:t>
            </a:r>
            <a:endParaRPr lang="es-ES" sz="2400" dirty="0" smtClean="0">
              <a:latin typeface="Arial Rounded MT Bold" panose="020F0704030504030204" pitchFamily="34" charset="0"/>
            </a:endParaRPr>
          </a:p>
          <a:p>
            <a:pPr lvl="0" algn="just">
              <a:defRPr/>
            </a:pPr>
            <a:endParaRPr lang="es-ES" sz="2400" dirty="0" smtClean="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IA ya </a:t>
            </a:r>
            <a:r>
              <a:rPr lang="es-ES" sz="2400" dirty="0" smtClean="0">
                <a:latin typeface="Arial Rounded MT Bold" panose="020F0704030504030204" pitchFamily="34" charset="0"/>
              </a:rPr>
              <a:t>forma </a:t>
            </a:r>
            <a:r>
              <a:rPr lang="es-ES" sz="2400" dirty="0">
                <a:latin typeface="Arial Rounded MT Bold" panose="020F0704030504030204" pitchFamily="34" charset="0"/>
              </a:rPr>
              <a:t>parte de la vida diaria (por ejemplo, recomendaciones de servicios de entretenimiento en </a:t>
            </a:r>
            <a:r>
              <a:rPr lang="es-ES" sz="2400" dirty="0" err="1">
                <a:latin typeface="Arial Rounded MT Bold" panose="020F0704030504030204" pitchFamily="34" charset="0"/>
              </a:rPr>
              <a:t>streaming</a:t>
            </a:r>
            <a:r>
              <a:rPr lang="es-ES" sz="2400" dirty="0">
                <a:latin typeface="Arial Rounded MT Bold" panose="020F0704030504030204" pitchFamily="34" charset="0"/>
              </a:rPr>
              <a:t>) </a:t>
            </a:r>
            <a:r>
              <a:rPr lang="es-ES" sz="2400" dirty="0" smtClean="0">
                <a:latin typeface="Arial Rounded MT Bold" panose="020F0704030504030204" pitchFamily="34" charset="0"/>
              </a:rPr>
              <a:t>e impulsará </a:t>
            </a:r>
            <a:r>
              <a:rPr lang="es-ES" sz="2400" dirty="0">
                <a:latin typeface="Arial Rounded MT Bold" panose="020F0704030504030204" pitchFamily="34" charset="0"/>
              </a:rPr>
              <a:t>cada vez </a:t>
            </a:r>
            <a:r>
              <a:rPr lang="es-ES" sz="2400" dirty="0" smtClean="0">
                <a:latin typeface="Arial Rounded MT Bold" panose="020F0704030504030204" pitchFamily="34" charset="0"/>
              </a:rPr>
              <a:t>más </a:t>
            </a:r>
            <a:r>
              <a:rPr lang="es-ES" sz="2400" dirty="0">
                <a:latin typeface="Arial Rounded MT Bold" panose="020F0704030504030204" pitchFamily="34" charset="0"/>
              </a:rPr>
              <a:t>nuevos tipos de software y robots autónomos (es decir, pueden tomar y ejecutar decisiones sin intervención humana) ”.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Tree>
    <p:extLst>
      <p:ext uri="{BB962C8B-B14F-4D97-AF65-F5344CB8AC3E}">
        <p14:creationId xmlns:p14="http://schemas.microsoft.com/office/powerpoint/2010/main" val="327784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262979"/>
          </a:xfrm>
          <a:prstGeom prst="rect">
            <a:avLst/>
          </a:prstGeom>
        </p:spPr>
        <p:txBody>
          <a:bodyPr wrap="square">
            <a:spAutoFit/>
          </a:bodyPr>
          <a:lstStyle/>
          <a:p>
            <a:pPr algn="just">
              <a:defRPr/>
            </a:pPr>
            <a:r>
              <a:rPr lang="es-ES" sz="2400" dirty="0">
                <a:latin typeface="Arial Rounded MT Bold" panose="020F0704030504030204" pitchFamily="34" charset="0"/>
              </a:rPr>
              <a:t>Principales impulsores de la transformación digital identificados por la OCDE </a:t>
            </a:r>
            <a:r>
              <a:rPr lang="en-GB" sz="2400" b="1" dirty="0">
                <a:solidFill>
                  <a:prstClr val="black"/>
                </a:solidFill>
                <a:latin typeface="Arial Rounded MT Bold" panose="020F07040305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Blockchain</a:t>
            </a:r>
          </a:p>
          <a:p>
            <a:pPr lvl="0" algn="just">
              <a:defRPr/>
            </a:pPr>
            <a:r>
              <a:rPr lang="es-ES" sz="2400" dirty="0">
                <a:latin typeface="Arial Rounded MT Bold" panose="020F0704030504030204" pitchFamily="34" charset="0"/>
              </a:rPr>
              <a:t>“Un </a:t>
            </a:r>
            <a:r>
              <a:rPr lang="es-ES" sz="2400" dirty="0" smtClean="0">
                <a:latin typeface="Arial Rounded MT Bold" panose="020F0704030504030204" pitchFamily="34" charset="0"/>
              </a:rPr>
              <a:t>archivo o </a:t>
            </a:r>
            <a:r>
              <a:rPr lang="es-ES" sz="2400" dirty="0">
                <a:latin typeface="Arial Rounded MT Bold" panose="020F0704030504030204" pitchFamily="34" charset="0"/>
              </a:rPr>
              <a:t>una hoja de cálculo que se mantiene y almacena en una red de computadoras. </a:t>
            </a:r>
            <a:endParaRPr lang="es-ES" sz="2400" dirty="0" smtClean="0">
              <a:latin typeface="Arial Rounded MT Bold" panose="020F0704030504030204" pitchFamily="34" charset="0"/>
            </a:endParaRPr>
          </a:p>
          <a:p>
            <a:pPr lvl="0" algn="just">
              <a:defRPr/>
            </a:pPr>
            <a:endParaRPr lang="es-ES" sz="2400" dirty="0" smtClean="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regularidad de la red actualiza la base de datos en todas las ubicaciones para que todas las copias sean siempre idénticas. Si alguien intenta cambiar la información almacenada en el bloque, la "cadena" se rompe y todos los nodos de la red lo sabrán. Las aplicaciones de la tecnología </a:t>
            </a:r>
            <a:r>
              <a:rPr lang="es-ES" sz="2400" dirty="0" err="1">
                <a:latin typeface="Arial Rounded MT Bold" panose="020F0704030504030204" pitchFamily="34" charset="0"/>
              </a:rPr>
              <a:t>blockchain</a:t>
            </a:r>
            <a:r>
              <a:rPr lang="es-ES" sz="2400" dirty="0">
                <a:latin typeface="Arial Rounded MT Bold" panose="020F0704030504030204" pitchFamily="34" charset="0"/>
              </a:rPr>
              <a:t> incluyen contratos inteligentes, </a:t>
            </a:r>
            <a:r>
              <a:rPr lang="es-ES" sz="2400" dirty="0" err="1">
                <a:latin typeface="Arial Rounded MT Bold" panose="020F0704030504030204" pitchFamily="34" charset="0"/>
              </a:rPr>
              <a:t>criptomonedas</a:t>
            </a:r>
            <a:r>
              <a:rPr lang="es-ES" sz="2400" dirty="0">
                <a:latin typeface="Arial Rounded MT Bold" panose="020F0704030504030204" pitchFamily="34" charset="0"/>
              </a:rPr>
              <a:t> y gestión de la cadena de suministro ”.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Tree>
    <p:extLst>
      <p:ext uri="{BB962C8B-B14F-4D97-AF65-F5344CB8AC3E}">
        <p14:creationId xmlns:p14="http://schemas.microsoft.com/office/powerpoint/2010/main" val="91363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Digital Entrepreneurship: seeking a broader definition</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El emprendimiento digital no es solo </a:t>
            </a:r>
            <a:r>
              <a:rPr lang="es-ES" sz="2400" dirty="0" err="1">
                <a:latin typeface="Arial Rounded MT Bold" panose="020F0704030504030204" pitchFamily="34" charset="0"/>
              </a:rPr>
              <a:t>blockchain</a:t>
            </a:r>
            <a:r>
              <a:rPr lang="es-ES" sz="2400" dirty="0">
                <a:latin typeface="Arial Rounded MT Bold" panose="020F0704030504030204" pitchFamily="34" charset="0"/>
              </a:rPr>
              <a:t>, inteligencia artificial y otras aplicaciones TIC de alta complejidad, sino también </a:t>
            </a:r>
            <a:r>
              <a:rPr lang="es-ES" sz="2400" dirty="0" smtClean="0">
                <a:latin typeface="Arial Rounded MT Bold" panose="020F0704030504030204" pitchFamily="34" charset="0"/>
              </a:rPr>
              <a:t>el </a:t>
            </a:r>
            <a:r>
              <a:rPr lang="es-ES" sz="2400" dirty="0">
                <a:latin typeface="Arial Rounded MT Bold" panose="020F0704030504030204" pitchFamily="34" charset="0"/>
              </a:rPr>
              <a:t>mero emprendimiento en el entorno digital.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El </a:t>
            </a:r>
            <a:r>
              <a:rPr lang="es-ES" sz="2400" dirty="0">
                <a:latin typeface="Arial Rounded MT Bold" panose="020F0704030504030204" pitchFamily="34" charset="0"/>
              </a:rPr>
              <a:t>emprendimiento digital abarca </a:t>
            </a:r>
            <a:r>
              <a:rPr lang="es-ES" sz="2400" dirty="0" smtClean="0">
                <a:latin typeface="Arial Rounded MT Bold" panose="020F0704030504030204" pitchFamily="34" charset="0"/>
              </a:rPr>
              <a:t>a todas </a:t>
            </a:r>
            <a:r>
              <a:rPr lang="es-ES" sz="2400" dirty="0">
                <a:latin typeface="Arial Rounded MT Bold" panose="020F0704030504030204" pitchFamily="34" charset="0"/>
              </a:rPr>
              <a:t>las nuevas empresas y la transformación de los negocios existentes a través de la explotación y valorización de las tecnologías digitales ...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Tree>
    <p:extLst>
      <p:ext uri="{BB962C8B-B14F-4D97-AF65-F5344CB8AC3E}">
        <p14:creationId xmlns:p14="http://schemas.microsoft.com/office/powerpoint/2010/main" val="1960861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632311"/>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Sólo</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un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ejemplo</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Incluida</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entre las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Historias</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éxito</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mostradas</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por</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la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página</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web del </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hlinkClick r:id="rId5"/>
              </a:rPr>
              <a:t>EIT Digital</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Instituto</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Europeo</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la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Innovación</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y las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Tecnologías</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a:ln>
                  <a:noFill/>
                </a:ln>
                <a:solidFill>
                  <a:prstClr val="black"/>
                </a:solidFill>
                <a:effectLst/>
                <a:uLnTx/>
                <a:uFillTx/>
                <a:latin typeface="Arial Rounded MT Bold" panose="020F0704030504030204" pitchFamily="34" charset="0"/>
                <a:ea typeface="+mn-ea"/>
                <a:cs typeface="+mn-cs"/>
                <a:hlinkClick r:id="rId6"/>
              </a:rPr>
              <a:t>Plugify</a:t>
            </a:r>
            <a:r>
              <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una</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plataforma</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online</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que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proporciona</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un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espacio</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digital a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músicos</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amateurs, DJs y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bandas</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donde</a:t>
            </a:r>
            <a:r>
              <a:rPr kumimoji="0" lang="en-GB"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promocionarse</a:t>
            </a:r>
            <a:r>
              <a:rPr kumimoji="0" lang="en-GB"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Los </a:t>
            </a:r>
            <a:r>
              <a:rPr lang="es-ES" sz="2400" dirty="0" smtClean="0">
                <a:latin typeface="Arial Rounded MT Bold" panose="020F0704030504030204" pitchFamily="34" charset="0"/>
              </a:rPr>
              <a:t>promotores y propietarios de </a:t>
            </a:r>
            <a:r>
              <a:rPr lang="es-ES" sz="2400" dirty="0">
                <a:latin typeface="Arial Rounded MT Bold" panose="020F0704030504030204" pitchFamily="34" charset="0"/>
              </a:rPr>
              <a:t>pubs y clubes pueden acceder a la plataforma y contratar al artista / músico de su preferencia a través de la propia plataforma.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Básicamente</a:t>
            </a:r>
            <a:r>
              <a:rPr lang="es-ES" sz="2400" dirty="0">
                <a:latin typeface="Arial Rounded MT Bold" panose="020F0704030504030204" pitchFamily="34" charset="0"/>
              </a:rPr>
              <a:t>, </a:t>
            </a:r>
            <a:r>
              <a:rPr lang="es-ES" sz="2400" dirty="0" err="1">
                <a:latin typeface="Arial Rounded MT Bold" panose="020F0704030504030204" pitchFamily="34" charset="0"/>
              </a:rPr>
              <a:t>Plugify</a:t>
            </a:r>
            <a:r>
              <a:rPr lang="es-ES" sz="2400" dirty="0">
                <a:latin typeface="Arial Rounded MT Bold" panose="020F0704030504030204" pitchFamily="34" charset="0"/>
              </a:rPr>
              <a:t> opera como una agencia </a:t>
            </a:r>
            <a:r>
              <a:rPr lang="es-ES" sz="2400" dirty="0" smtClean="0">
                <a:latin typeface="Arial Rounded MT Bold" panose="020F0704030504030204" pitchFamily="34" charset="0"/>
              </a:rPr>
              <a:t>online: </a:t>
            </a:r>
            <a:r>
              <a:rPr lang="es-ES" sz="2400" dirty="0">
                <a:latin typeface="Arial Rounded MT Bold" panose="020F0704030504030204" pitchFamily="34" charset="0"/>
              </a:rPr>
              <a:t>para sus </a:t>
            </a:r>
            <a:r>
              <a:rPr lang="es-ES" sz="2400" dirty="0" smtClean="0">
                <a:latin typeface="Arial Rounded MT Bold" panose="020F0704030504030204" pitchFamily="34" charset="0"/>
              </a:rPr>
              <a:t>ingresos</a:t>
            </a:r>
            <a:r>
              <a:rPr lang="es-ES" sz="2400" dirty="0">
                <a:latin typeface="Arial Rounded MT Bold" panose="020F0704030504030204" pitchFamily="34" charset="0"/>
              </a:rPr>
              <a:t>, </a:t>
            </a:r>
            <a:r>
              <a:rPr lang="es-ES" sz="2400" dirty="0" smtClean="0">
                <a:latin typeface="Arial Rounded MT Bold" panose="020F0704030504030204" pitchFamily="34" charset="0"/>
              </a:rPr>
              <a:t>cobran una </a:t>
            </a:r>
            <a:r>
              <a:rPr lang="es-ES" sz="2400" dirty="0">
                <a:latin typeface="Arial Rounded MT Bold" panose="020F0704030504030204" pitchFamily="34" charset="0"/>
              </a:rPr>
              <a:t>pequeña tarifa </a:t>
            </a:r>
            <a:r>
              <a:rPr lang="es-ES" sz="2400" dirty="0" smtClean="0">
                <a:latin typeface="Arial Rounded MT Bold" panose="020F0704030504030204" pitchFamily="34" charset="0"/>
              </a:rPr>
              <a:t>por </a:t>
            </a:r>
            <a:r>
              <a:rPr lang="es-ES" sz="2400" dirty="0">
                <a:latin typeface="Arial Rounded MT Bold" panose="020F0704030504030204" pitchFamily="34" charset="0"/>
              </a:rPr>
              <a:t>cada reserva individual </a:t>
            </a:r>
            <a:r>
              <a:rPr lang="es-ES" sz="2400" dirty="0" smtClean="0">
                <a:latin typeface="Arial Rounded MT Bold" panose="020F0704030504030204" pitchFamily="34" charset="0"/>
              </a:rPr>
              <a:t>que se haga a través de la </a:t>
            </a:r>
            <a:r>
              <a:rPr lang="es-ES" sz="2400" dirty="0">
                <a:latin typeface="Arial Rounded MT Bold" panose="020F0704030504030204" pitchFamily="34" charset="0"/>
              </a:rPr>
              <a:t>plataforma. </a:t>
            </a:r>
            <a:endParaRPr lang="en-GB" sz="2400" dirty="0">
              <a:solidFill>
                <a:prstClr val="black"/>
              </a:solidFill>
              <a:latin typeface="Arial Rounded MT Bold" panose="020F0704030504030204" pitchFamily="34" charset="0"/>
            </a:endParaRPr>
          </a:p>
        </p:txBody>
      </p:sp>
      <p:pic>
        <p:nvPicPr>
          <p:cNvPr id="2" name="Immagine 1">
            <a:extLst>
              <a:ext uri="{FF2B5EF4-FFF2-40B4-BE49-F238E27FC236}">
                <a16:creationId xmlns="" xmlns:a16="http://schemas.microsoft.com/office/drawing/2014/main" id="{8CE68E00-8A0E-47AC-B2D1-D1ABCB46AC94}"/>
              </a:ext>
            </a:extLst>
          </p:cNvPr>
          <p:cNvPicPr>
            <a:picLocks noChangeAspect="1"/>
          </p:cNvPicPr>
          <p:nvPr/>
        </p:nvPicPr>
        <p:blipFill>
          <a:blip r:embed="rId7" cstate="print"/>
          <a:stretch>
            <a:fillRect/>
          </a:stretch>
        </p:blipFill>
        <p:spPr>
          <a:xfrm>
            <a:off x="4727668" y="523220"/>
            <a:ext cx="2971800" cy="771525"/>
          </a:xfrm>
          <a:prstGeom prst="rect">
            <a:avLst/>
          </a:prstGeom>
        </p:spPr>
      </p:pic>
    </p:spTree>
    <p:extLst>
      <p:ext uri="{BB962C8B-B14F-4D97-AF65-F5344CB8AC3E}">
        <p14:creationId xmlns:p14="http://schemas.microsoft.com/office/powerpoint/2010/main" val="385354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300" y="1997839"/>
            <a:ext cx="10033700"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Unidad Didáctica</a:t>
            </a:r>
            <a:r>
              <a:rPr kumimoji="0" lang="es-ES" sz="60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1.2</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US"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Entorno</a:t>
            </a:r>
            <a:r>
              <a:rPr kumimoji="0" lang="en-U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US"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empresarial</a:t>
            </a:r>
            <a:r>
              <a:rPr kumimoji="0" lang="en-U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digital</a:t>
            </a:r>
            <a:endPar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128737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6046"/>
            <a:ext cx="10033701" cy="5632311"/>
          </a:xfrm>
          <a:prstGeom prst="rect">
            <a:avLst/>
          </a:prstGeom>
        </p:spPr>
        <p:txBody>
          <a:bodyPr wrap="square">
            <a:spAutoFit/>
          </a:bodyPr>
          <a:lstStyle/>
          <a:p>
            <a:pPr lvl="0" algn="just">
              <a:defRPr/>
            </a:pPr>
            <a:r>
              <a:rPr lang="es-ES" sz="2400" b="1" dirty="0">
                <a:latin typeface="Arial Rounded MT Bold" panose="020F0704030504030204" pitchFamily="34" charset="0"/>
              </a:rPr>
              <a:t>Resolución de problemas para ecosistemas </a:t>
            </a:r>
            <a:r>
              <a:rPr lang="es-ES" sz="2400" b="1" dirty="0" smtClean="0">
                <a:latin typeface="Arial Rounded MT Bold" panose="020F0704030504030204" pitchFamily="34" charset="0"/>
              </a:rPr>
              <a:t>digitales</a:t>
            </a:r>
          </a:p>
          <a:p>
            <a:pPr lvl="0" algn="just">
              <a:defRPr/>
            </a:pPr>
            <a:endParaRPr kumimoji="0" lang="it-IT" sz="2400" b="1" i="0" u="none" strike="noStrike" kern="1200" cap="none" spc="0" normalizeH="0" baseline="0" noProof="0" dirty="0" smtClean="0">
              <a:ln>
                <a:noFill/>
              </a:ln>
              <a:solidFill>
                <a:prstClr val="black"/>
              </a:solidFill>
              <a:effectLst/>
              <a:uLnTx/>
              <a:uFillTx/>
              <a:latin typeface="Arial Rounded MT Bold" panose="020F0704030504030204" pitchFamily="34" charset="0"/>
            </a:endParaRPr>
          </a:p>
          <a:p>
            <a:pPr lvl="0" algn="just">
              <a:defRPr/>
            </a:pPr>
            <a:r>
              <a:rPr lang="es-ES" sz="2400" dirty="0" smtClean="0">
                <a:latin typeface="Arial Rounded MT Bold" panose="020F0704030504030204" pitchFamily="34" charset="0"/>
              </a:rPr>
              <a:t>A los </a:t>
            </a:r>
            <a:r>
              <a:rPr lang="es-ES" sz="2400" dirty="0">
                <a:latin typeface="Arial Rounded MT Bold" panose="020F0704030504030204" pitchFamily="34" charset="0"/>
              </a:rPr>
              <a:t>aspirantes a emprendedores </a:t>
            </a:r>
            <a:r>
              <a:rPr lang="es-ES" sz="2400" dirty="0" smtClean="0">
                <a:latin typeface="Arial Rounded MT Bold" panose="020F0704030504030204" pitchFamily="34" charset="0"/>
              </a:rPr>
              <a:t>amigos de lo </a:t>
            </a:r>
            <a:r>
              <a:rPr lang="es-ES" sz="2400" dirty="0">
                <a:latin typeface="Arial Rounded MT Bold" panose="020F0704030504030204" pitchFamily="34" charset="0"/>
              </a:rPr>
              <a:t>digital </a:t>
            </a:r>
            <a:r>
              <a:rPr lang="es-ES" sz="2400" dirty="0" smtClean="0">
                <a:latin typeface="Arial Rounded MT Bold" panose="020F0704030504030204" pitchFamily="34" charset="0"/>
              </a:rPr>
              <a:t>se les pide que </a:t>
            </a:r>
            <a:r>
              <a:rPr lang="es-ES" sz="2400" dirty="0">
                <a:latin typeface="Arial Rounded MT Bold" panose="020F0704030504030204" pitchFamily="34" charset="0"/>
              </a:rPr>
              <a:t>adopten por completo </a:t>
            </a:r>
            <a:r>
              <a:rPr lang="es-ES" sz="2400" dirty="0" smtClean="0">
                <a:latin typeface="Arial Rounded MT Bold" panose="020F0704030504030204" pitchFamily="34" charset="0"/>
              </a:rPr>
              <a:t>un amplio abanico de conocimientos y </a:t>
            </a:r>
            <a:r>
              <a:rPr lang="es-ES" sz="2400" dirty="0">
                <a:latin typeface="Arial Rounded MT Bold" panose="020F0704030504030204" pitchFamily="34" charset="0"/>
              </a:rPr>
              <a:t>competencias.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Estas </a:t>
            </a:r>
            <a:r>
              <a:rPr lang="es-ES" sz="2400" dirty="0">
                <a:latin typeface="Arial Rounded MT Bold" panose="020F0704030504030204" pitchFamily="34" charset="0"/>
              </a:rPr>
              <a:t>herramientas de empoderamiento se basan principalmente en recursos intelectuales "intangibles" que se dominan a través de la capacitación y la experiencia, como: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lvl="0"/>
            <a:r>
              <a:rPr lang="es-ES_tradnl" sz="2400" dirty="0" smtClean="0">
                <a:latin typeface="Arial Rounded MT Bold" panose="020F0704030504030204" pitchFamily="34" charset="0"/>
              </a:rPr>
              <a:t>- Creatividad </a:t>
            </a:r>
            <a:r>
              <a:rPr lang="es-ES_tradnl" sz="2400" dirty="0">
                <a:latin typeface="Arial Rounded MT Bold" panose="020F0704030504030204" pitchFamily="34" charset="0"/>
              </a:rPr>
              <a:t>y pensamiento crítico </a:t>
            </a:r>
            <a:endParaRPr lang="es-ES" sz="2400" dirty="0">
              <a:latin typeface="Arial Rounded MT Bold" panose="020F0704030504030204" pitchFamily="34" charset="0"/>
            </a:endParaRPr>
          </a:p>
          <a:p>
            <a:pPr lvl="0"/>
            <a:r>
              <a:rPr lang="es-ES_tradnl" sz="2400" dirty="0" smtClean="0">
                <a:latin typeface="Arial Rounded MT Bold" panose="020F0704030504030204" pitchFamily="34" charset="0"/>
              </a:rPr>
              <a:t>- Escucha </a:t>
            </a:r>
            <a:r>
              <a:rPr lang="es-ES_tradnl" sz="2400" dirty="0">
                <a:latin typeface="Arial Rounded MT Bold" panose="020F0704030504030204" pitchFamily="34" charset="0"/>
              </a:rPr>
              <a:t>activa y confianza</a:t>
            </a:r>
            <a:endParaRPr lang="es-ES" sz="2400" dirty="0">
              <a:latin typeface="Arial Rounded MT Bold" panose="020F0704030504030204" pitchFamily="34" charset="0"/>
            </a:endParaRPr>
          </a:p>
          <a:p>
            <a:pPr lvl="0"/>
            <a:r>
              <a:rPr lang="es-ES_tradnl" sz="2400" dirty="0" smtClean="0">
                <a:latin typeface="Arial Rounded MT Bold" panose="020F0704030504030204" pitchFamily="34" charset="0"/>
              </a:rPr>
              <a:t>- Toma </a:t>
            </a:r>
            <a:r>
              <a:rPr lang="es-ES_tradnl" sz="2400" dirty="0">
                <a:latin typeface="Arial Rounded MT Bold" panose="020F0704030504030204" pitchFamily="34" charset="0"/>
              </a:rPr>
              <a:t>de decisiones relacionales</a:t>
            </a:r>
            <a:endParaRPr lang="es-ES" sz="2400" dirty="0">
              <a:latin typeface="Arial Rounded MT Bold" panose="020F0704030504030204" pitchFamily="34" charset="0"/>
            </a:endParaRPr>
          </a:p>
          <a:p>
            <a:pPr lvl="0"/>
            <a:r>
              <a:rPr lang="es-ES_tradnl" sz="2400" dirty="0" smtClean="0">
                <a:latin typeface="Arial Rounded MT Bold" panose="020F0704030504030204" pitchFamily="34" charset="0"/>
              </a:rPr>
              <a:t>- Benchmarking</a:t>
            </a:r>
            <a:endParaRPr lang="es-ES" sz="2400" dirty="0">
              <a:latin typeface="Arial Rounded MT Bold" panose="020F0704030504030204" pitchFamily="34" charset="0"/>
            </a:endParaRPr>
          </a:p>
          <a:p>
            <a:pPr lvl="0"/>
            <a:r>
              <a:rPr lang="es-ES_tradnl" sz="2400" dirty="0" smtClean="0">
                <a:latin typeface="Arial Rounded MT Bold" panose="020F0704030504030204" pitchFamily="34" charset="0"/>
              </a:rPr>
              <a:t>- Gestión </a:t>
            </a:r>
            <a:r>
              <a:rPr lang="es-ES_tradnl" sz="2400" dirty="0">
                <a:latin typeface="Arial Rounded MT Bold" panose="020F0704030504030204" pitchFamily="34" charset="0"/>
              </a:rPr>
              <a:t>de pruebas de estrés</a:t>
            </a:r>
            <a:endParaRPr lang="es-ES" sz="2400" dirty="0">
              <a:latin typeface="Arial Rounded MT Bold" panose="020F0704030504030204" pitchFamily="34" charset="0"/>
            </a:endParaRPr>
          </a:p>
          <a:p>
            <a:pPr lvl="0"/>
            <a:r>
              <a:rPr lang="es-ES_tradnl" sz="2400" dirty="0" smtClean="0">
                <a:latin typeface="Arial Rounded MT Bold" panose="020F0704030504030204" pitchFamily="34" charset="0"/>
              </a:rPr>
              <a:t>- Alfabetización </a:t>
            </a:r>
            <a:r>
              <a:rPr lang="es-ES_tradnl" sz="2400" dirty="0">
                <a:latin typeface="Arial Rounded MT Bold" panose="020F0704030504030204" pitchFamily="34" charset="0"/>
              </a:rPr>
              <a:t>en información y datos</a:t>
            </a:r>
            <a:endParaRPr lang="es-ES" sz="2400" dirty="0">
              <a:latin typeface="Arial Rounded MT Bold" panose="020F0704030504030204" pitchFamily="34" charset="0"/>
            </a:endParaRPr>
          </a:p>
        </p:txBody>
      </p:sp>
      <p:sp>
        <p:nvSpPr>
          <p:cNvPr id="6" name="Rettangolo 5"/>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0BE23BDC-322F-4CF6-975E-C5E57124FF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56910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Creativida</a:t>
            </a:r>
            <a:r>
              <a:rPr lang="en-GB" altLang="es-ES" sz="2400" b="1" dirty="0" smtClean="0">
                <a:solidFill>
                  <a:prstClr val="black"/>
                </a:solidFill>
                <a:latin typeface="Arial Rounded MT Bold" panose="020F0704030504030204" pitchFamily="34" charset="0"/>
              </a:rPr>
              <a:t>d y </a:t>
            </a:r>
            <a:r>
              <a:rPr lang="en-GB" altLang="es-ES" sz="2400" b="1" dirty="0" err="1" smtClean="0">
                <a:solidFill>
                  <a:prstClr val="black"/>
                </a:solidFill>
                <a:latin typeface="Arial Rounded MT Bold" panose="020F0704030504030204" pitchFamily="34" charset="0"/>
              </a:rPr>
              <a:t>pensamiento</a:t>
            </a:r>
            <a:r>
              <a:rPr lang="en-GB" altLang="es-ES" sz="2400" b="1" dirty="0" smtClean="0">
                <a:solidFill>
                  <a:prstClr val="black"/>
                </a:solidFill>
                <a:latin typeface="Arial Rounded MT Bold" panose="020F0704030504030204" pitchFamily="34" charset="0"/>
              </a:rPr>
              <a:t> </a:t>
            </a:r>
            <a:r>
              <a:rPr lang="en-GB" altLang="es-ES" sz="2400" b="1" dirty="0" err="1" smtClean="0">
                <a:solidFill>
                  <a:prstClr val="black"/>
                </a:solidFill>
                <a:latin typeface="Arial Rounded MT Bold" panose="020F0704030504030204" pitchFamily="34" charset="0"/>
              </a:rPr>
              <a:t>crítico</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arenBoth"/>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r>
              <a:rPr lang="es-ES" sz="2400" dirty="0" smtClean="0">
                <a:latin typeface="Arial Rounded MT Bold" panose="020F0704030504030204" pitchFamily="34" charset="0"/>
              </a:rPr>
              <a:t>El </a:t>
            </a:r>
            <a:r>
              <a:rPr lang="es-ES" sz="2400" dirty="0">
                <a:latin typeface="Arial Rounded MT Bold" panose="020F0704030504030204" pitchFamily="34" charset="0"/>
              </a:rPr>
              <a:t>espíritu empresarial orientado a lo digital abarca desafíos comunes con enfoques fuera de lo común que se nutren a través de intensas sesiones de pensamiento lateral. </a:t>
            </a:r>
            <a:endParaRPr lang="es-ES" sz="2400" dirty="0" smtClean="0">
              <a:latin typeface="Arial Rounded MT Bold" panose="020F0704030504030204" pitchFamily="34" charset="0"/>
            </a:endParaRPr>
          </a:p>
          <a:p>
            <a:endParaRPr lang="es-ES" sz="2400" dirty="0">
              <a:latin typeface="Arial Rounded MT Bold" panose="020F0704030504030204" pitchFamily="34" charset="0"/>
            </a:endParaRPr>
          </a:p>
          <a:p>
            <a:r>
              <a:rPr lang="es-ES" sz="2400" dirty="0" smtClean="0">
                <a:latin typeface="Arial Rounded MT Bold" panose="020F0704030504030204" pitchFamily="34" charset="0"/>
              </a:rPr>
              <a:t>El </a:t>
            </a:r>
            <a:r>
              <a:rPr lang="es-ES" sz="2400" dirty="0">
                <a:latin typeface="Arial Rounded MT Bold" panose="020F0704030504030204" pitchFamily="34" charset="0"/>
              </a:rPr>
              <a:t>surgimiento de una mentalidad tan arriesgada permite a las empresas </a:t>
            </a:r>
            <a:r>
              <a:rPr lang="es-ES" sz="2400" dirty="0" smtClean="0">
                <a:latin typeface="Arial Rounded MT Bold" panose="020F0704030504030204" pitchFamily="34" charset="0"/>
              </a:rPr>
              <a:t>conducirse en </a:t>
            </a:r>
            <a:r>
              <a:rPr lang="es-ES" sz="2400" dirty="0">
                <a:latin typeface="Arial Rounded MT Bold" panose="020F0704030504030204" pitchFamily="34" charset="0"/>
              </a:rPr>
              <a:t>contextos inciertos con conciencia y gran responsabilidad tanto por la rentabilidad comercial como por las personas que se ven afectadas por ella. </a:t>
            </a:r>
          </a:p>
        </p:txBody>
      </p:sp>
      <p:sp>
        <p:nvSpPr>
          <p:cNvPr id="6" name="Rettangolo 5"/>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676EBFF4-07F4-4BF1-A265-980D98CD07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243165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Escucha</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activa</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confianza</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práctica de la escucha activa permite a las empresas y ejecutivos interceptar y decodificar las “señales” provenientes de los mercados, clientes y competidores y que </a:t>
            </a:r>
            <a:r>
              <a:rPr lang="es-ES" sz="2400" dirty="0" smtClean="0">
                <a:latin typeface="Arial Rounded MT Bold" panose="020F0704030504030204" pitchFamily="34" charset="0"/>
              </a:rPr>
              <a:t>impactan en las </a:t>
            </a:r>
            <a:r>
              <a:rPr lang="es-ES" sz="2400" dirty="0">
                <a:latin typeface="Arial Rounded MT Bold" panose="020F0704030504030204" pitchFamily="34" charset="0"/>
              </a:rPr>
              <a:t>estrategias y planes de acción </a:t>
            </a:r>
            <a:r>
              <a:rPr lang="es-ES" sz="2400" dirty="0" smtClean="0">
                <a:latin typeface="Arial Rounded MT Bold" panose="020F0704030504030204" pitchFamily="34" charset="0"/>
              </a:rPr>
              <a:t>del futuro. </a:t>
            </a:r>
          </a:p>
          <a:p>
            <a:pPr lvl="0" algn="just">
              <a:defRPr/>
            </a:pPr>
            <a:endParaRPr lang="es-ES" sz="2400" dirty="0" smtClean="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confiabilidad de estos datos es esencial para asegurar una gran </a:t>
            </a:r>
            <a:r>
              <a:rPr lang="es-ES" sz="2400" dirty="0" smtClean="0">
                <a:latin typeface="Arial Rounded MT Bold" panose="020F0704030504030204" pitchFamily="34" charset="0"/>
              </a:rPr>
              <a:t>exactitud en </a:t>
            </a:r>
            <a:r>
              <a:rPr lang="es-ES" sz="2400" dirty="0">
                <a:latin typeface="Arial Rounded MT Bold" panose="020F0704030504030204" pitchFamily="34" charset="0"/>
              </a:rPr>
              <a:t>cada suposición de toma de decisiones.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Las </a:t>
            </a:r>
            <a:r>
              <a:rPr lang="es-ES" sz="2400" dirty="0">
                <a:latin typeface="Arial Rounded MT Bold" panose="020F0704030504030204" pitchFamily="34" charset="0"/>
              </a:rPr>
              <a:t>personas a cargo de las tareas de planificación deben considerar: ¿Quién es la fuente de esta información? </a:t>
            </a:r>
            <a:r>
              <a:rPr lang="es-ES" sz="2400" dirty="0" smtClean="0">
                <a:latin typeface="Arial Rounded MT Bold" panose="020F0704030504030204" pitchFamily="34" charset="0"/>
              </a:rPr>
              <a:t>¿De </a:t>
            </a:r>
            <a:r>
              <a:rPr lang="es-ES" sz="2400" dirty="0">
                <a:latin typeface="Arial Rounded MT Bold" panose="020F0704030504030204" pitchFamily="34" charset="0"/>
              </a:rPr>
              <a:t>donde </a:t>
            </a:r>
            <a:r>
              <a:rPr lang="es-ES" sz="2400" dirty="0" smtClean="0">
                <a:latin typeface="Arial Rounded MT Bold" panose="020F0704030504030204" pitchFamily="34" charset="0"/>
              </a:rPr>
              <a:t>viene? </a:t>
            </a:r>
            <a:r>
              <a:rPr lang="es-ES" sz="2400" dirty="0">
                <a:latin typeface="Arial Rounded MT Bold" panose="020F0704030504030204" pitchFamily="34" charset="0"/>
              </a:rPr>
              <a:t>¿Ya ha sido confirmado o descartado?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6" name="Rettangolo 5"/>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0CAAE838-6548-4509-83EA-5C000E088C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49214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3.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Toma</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decisiones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relacionales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Los emprendedores digitales inteligentes son muy conscientes de que, a pesar de su experiencia, es posible que aún se pierdan / olviden / ignoren </a:t>
            </a:r>
            <a:r>
              <a:rPr lang="es-ES" sz="2400" dirty="0" smtClean="0">
                <a:latin typeface="Arial Rounded MT Bold" panose="020F0704030504030204" pitchFamily="34" charset="0"/>
              </a:rPr>
              <a:t>alguna “pieza </a:t>
            </a:r>
            <a:r>
              <a:rPr lang="es-ES" sz="2400" dirty="0">
                <a:latin typeface="Arial Rounded MT Bold" panose="020F0704030504030204" pitchFamily="34" charset="0"/>
              </a:rPr>
              <a:t>del rompecabezas”.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resolución de problemas en la era digital requiere la contribución y el compromiso de múltiples actores organizacionales, cada uno de los cuales </a:t>
            </a:r>
            <a:r>
              <a:rPr lang="es-ES" sz="2400" dirty="0" smtClean="0">
                <a:latin typeface="Arial Rounded MT Bold" panose="020F0704030504030204" pitchFamily="34" charset="0"/>
              </a:rPr>
              <a:t>cuenta con un </a:t>
            </a:r>
            <a:r>
              <a:rPr lang="es-ES" sz="2400" dirty="0">
                <a:latin typeface="Arial Rounded MT Bold" panose="020F0704030504030204" pitchFamily="34" charset="0"/>
              </a:rPr>
              <a:t>punto de vista único sobre el contexto.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No </a:t>
            </a:r>
            <a:r>
              <a:rPr lang="es-ES" sz="2400" dirty="0">
                <a:latin typeface="Arial Rounded MT Bold" panose="020F0704030504030204" pitchFamily="34" charset="0"/>
              </a:rPr>
              <a:t>es sorprendente que la resolución de problemas y la toma de decisiones aparezcan como dos procesos altamente colaborativos. </a:t>
            </a:r>
            <a:endParaRPr lang="en-GB" altLang="es-ES" sz="2400" dirty="0">
              <a:solidFill>
                <a:prstClr val="black"/>
              </a:solidFill>
              <a:latin typeface="Arial Rounded MT Bold" panose="020F0704030504030204" pitchFamily="34" charset="0"/>
            </a:endParaRPr>
          </a:p>
        </p:txBody>
      </p:sp>
      <p:sp>
        <p:nvSpPr>
          <p:cNvPr id="6" name="Rettangolo 5"/>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8002F330-F4AE-4EFB-BA27-39815A108B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152025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4. Benchmarking</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Una de las formas más fáciles e intuitivas de resolver un </a:t>
            </a:r>
            <a:r>
              <a:rPr lang="es-ES" sz="2400" dirty="0" smtClean="0">
                <a:latin typeface="Arial Rounded MT Bold" panose="020F0704030504030204" pitchFamily="34" charset="0"/>
              </a:rPr>
              <a:t>reto </a:t>
            </a:r>
            <a:r>
              <a:rPr lang="es-ES" sz="2400" dirty="0">
                <a:latin typeface="Arial Rounded MT Bold" panose="020F0704030504030204" pitchFamily="34" charset="0"/>
              </a:rPr>
              <a:t>es observar y replicar lo que otros han hecho en escenarios similares.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evaluación comparativa es una herramienta </a:t>
            </a:r>
            <a:r>
              <a:rPr lang="es-ES" sz="2400" dirty="0" smtClean="0">
                <a:latin typeface="Arial Rounded MT Bold" panose="020F0704030504030204" pitchFamily="34" charset="0"/>
              </a:rPr>
              <a:t>habitual de </a:t>
            </a:r>
            <a:r>
              <a:rPr lang="es-ES" sz="2400" dirty="0">
                <a:latin typeface="Arial Rounded MT Bold" panose="020F0704030504030204" pitchFamily="34" charset="0"/>
              </a:rPr>
              <a:t>los estudios de marketing aún muy explotada por profesionales y expertos.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Los </a:t>
            </a:r>
            <a:r>
              <a:rPr lang="es-ES" sz="2400" dirty="0">
                <a:latin typeface="Arial Rounded MT Bold" panose="020F0704030504030204" pitchFamily="34" charset="0"/>
              </a:rPr>
              <a:t>responsables de dicho análisis deben evaluar con gran precisión cómo </a:t>
            </a:r>
            <a:r>
              <a:rPr lang="es-ES" sz="2400" dirty="0" smtClean="0">
                <a:latin typeface="Arial Rounded MT Bold" panose="020F0704030504030204" pitchFamily="34" charset="0"/>
              </a:rPr>
              <a:t>es de relevante el </a:t>
            </a:r>
            <a:r>
              <a:rPr lang="es-ES" sz="2400" dirty="0">
                <a:latin typeface="Arial Rounded MT Bold" panose="020F0704030504030204" pitchFamily="34" charset="0"/>
              </a:rPr>
              <a:t>escenario de referencia </a:t>
            </a:r>
            <a:r>
              <a:rPr lang="es-ES" sz="2400" dirty="0" smtClean="0">
                <a:latin typeface="Arial Rounded MT Bold" panose="020F0704030504030204" pitchFamily="34" charset="0"/>
              </a:rPr>
              <a:t>para </a:t>
            </a:r>
            <a:r>
              <a:rPr lang="es-ES" sz="2400" dirty="0">
                <a:latin typeface="Arial Rounded MT Bold" panose="020F0704030504030204" pitchFamily="34" charset="0"/>
              </a:rPr>
              <a:t>el actual; una condición previa de la que dependen en gran medida los impactos y beneficios finales del análisis en sí.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6" name="Rettangolo 5"/>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BF44F518-917D-4292-8F39-86D740E81A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71438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 xmlns:a16="http://schemas.microsoft.com/office/drawing/2014/main" id="{193CD764-443A-4093-9286-256B7829FEE3}"/>
              </a:ext>
            </a:extLst>
          </p:cNvPr>
          <p:cNvSpPr/>
          <p:nvPr/>
        </p:nvSpPr>
        <p:spPr>
          <a:xfrm>
            <a:off x="3329354" y="540129"/>
            <a:ext cx="6096000" cy="769441"/>
          </a:xfrm>
          <a:prstGeom prst="rect">
            <a:avLst/>
          </a:prstGeom>
        </p:spPr>
        <p:txBody>
          <a:bodyPr wrap="square">
            <a:spAutoFit/>
          </a:bodyPr>
          <a:lstStyle/>
          <a:p>
            <a:pPr lvl="0" algn="ctr">
              <a:defRPr/>
            </a:pPr>
            <a:r>
              <a:rPr lang="en-GB" altLang="it-IT" sz="4400" dirty="0" err="1" smtClean="0">
                <a:latin typeface="Arial Rounded MT Bold" panose="020F0704030504030204" pitchFamily="34" charset="0"/>
              </a:rPr>
              <a:t>Objetivos</a:t>
            </a:r>
            <a:r>
              <a:rPr lang="en-GB" altLang="it-IT" sz="4400" dirty="0" smtClean="0">
                <a:latin typeface="Arial Rounded MT Bold" panose="020F0704030504030204" pitchFamily="34" charset="0"/>
              </a:rPr>
              <a:t> y </a:t>
            </a:r>
            <a:r>
              <a:rPr lang="en-GB" altLang="it-IT" sz="4400" dirty="0" err="1" smtClean="0">
                <a:latin typeface="Arial Rounded MT Bold" panose="020F0704030504030204" pitchFamily="34" charset="0"/>
              </a:rPr>
              <a:t>metas</a:t>
            </a:r>
            <a:endParaRPr kumimoji="0" lang="en-GB" sz="4400" b="1" i="0" u="none" strike="noStrike" kern="1200" cap="none" spc="0" normalizeH="0" baseline="0" noProof="0" dirty="0">
              <a:ln>
                <a:noFill/>
              </a:ln>
              <a:solidFill>
                <a:srgbClr val="4472C4">
                  <a:lumMod val="75000"/>
                </a:srgbClr>
              </a:solidFill>
              <a:effectLst/>
              <a:uLnTx/>
              <a:uFillTx/>
              <a:latin typeface="Arial Rounded MT Bold" panose="020F0704030504030204" pitchFamily="34" charset="0"/>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ttangolo 14">
            <a:extLst>
              <a:ext uri="{FF2B5EF4-FFF2-40B4-BE49-F238E27FC236}">
                <a16:creationId xmlns="" xmlns:a16="http://schemas.microsoft.com/office/drawing/2014/main" id="{F589EFF0-B9F3-4795-A129-3177D0CEA7E4}"/>
              </a:ext>
            </a:extLst>
          </p:cNvPr>
          <p:cNvSpPr/>
          <p:nvPr/>
        </p:nvSpPr>
        <p:spPr>
          <a:xfrm>
            <a:off x="2158299" y="1874729"/>
            <a:ext cx="10033701" cy="3970318"/>
          </a:xfrm>
          <a:prstGeom prst="rect">
            <a:avLst/>
          </a:prstGeom>
        </p:spPr>
        <p:txBody>
          <a:bodyPr wrap="square">
            <a:spAutoFit/>
          </a:bodyPr>
          <a:lstStyle/>
          <a:p>
            <a:pPr marL="82296" lvl="0">
              <a:defRPr/>
            </a:pPr>
            <a:r>
              <a:rPr lang="en-GB" sz="2800" dirty="0">
                <a:latin typeface="Arial Rounded MT Bold" panose="020F0704030504030204" pitchFamily="34" charset="0"/>
              </a:rPr>
              <a:t>Al </a:t>
            </a:r>
            <a:r>
              <a:rPr lang="en-GB" sz="2800" dirty="0" err="1">
                <a:latin typeface="Arial Rounded MT Bold" panose="020F0704030504030204" pitchFamily="34" charset="0"/>
              </a:rPr>
              <a:t>finalizar</a:t>
            </a:r>
            <a:r>
              <a:rPr lang="en-GB" sz="2800" dirty="0">
                <a:latin typeface="Arial Rounded MT Bold" panose="020F0704030504030204" pitchFamily="34" charset="0"/>
              </a:rPr>
              <a:t> </a:t>
            </a:r>
            <a:r>
              <a:rPr lang="en-GB" sz="2800" dirty="0" err="1">
                <a:latin typeface="Arial Rounded MT Bold" panose="020F0704030504030204" pitchFamily="34" charset="0"/>
              </a:rPr>
              <a:t>este</a:t>
            </a:r>
            <a:r>
              <a:rPr lang="en-GB" sz="2800" dirty="0">
                <a:latin typeface="Arial Rounded MT Bold" panose="020F0704030504030204" pitchFamily="34" charset="0"/>
              </a:rPr>
              <a:t> </a:t>
            </a:r>
            <a:r>
              <a:rPr lang="en-GB" sz="2800" dirty="0" err="1">
                <a:latin typeface="Arial Rounded MT Bold" panose="020F0704030504030204" pitchFamily="34" charset="0"/>
              </a:rPr>
              <a:t>curso</a:t>
            </a:r>
            <a:r>
              <a:rPr lang="en-GB" sz="2800" dirty="0">
                <a:latin typeface="Arial Rounded MT Bold" panose="020F0704030504030204" pitchFamily="34" charset="0"/>
              </a:rPr>
              <a:t>, </a:t>
            </a:r>
            <a:r>
              <a:rPr lang="en-GB" sz="2800" dirty="0" err="1">
                <a:latin typeface="Arial Rounded MT Bold" panose="020F0704030504030204" pitchFamily="34" charset="0"/>
              </a:rPr>
              <a:t>seremos</a:t>
            </a:r>
            <a:r>
              <a:rPr lang="en-GB" sz="2800" dirty="0">
                <a:latin typeface="Arial Rounded MT Bold" panose="020F0704030504030204" pitchFamily="34" charset="0"/>
              </a:rPr>
              <a:t> </a:t>
            </a:r>
            <a:r>
              <a:rPr lang="en-GB" sz="2800" dirty="0" err="1">
                <a:latin typeface="Arial Rounded MT Bold" panose="020F0704030504030204" pitchFamily="34" charset="0"/>
              </a:rPr>
              <a:t>capaces</a:t>
            </a:r>
            <a:r>
              <a:rPr lang="en-GB" sz="2800" dirty="0">
                <a:latin typeface="Arial Rounded MT Bold" panose="020F0704030504030204" pitchFamily="34" charset="0"/>
              </a:rPr>
              <a:t> de: </a:t>
            </a: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82296" marR="0" lvl="0" indent="0" algn="l" defTabSz="9144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Entender</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principios</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del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emprendimiento</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digital</a:t>
            </a: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Adquirir</a:t>
            </a:r>
            <a:r>
              <a:rPr kumimoji="0" lang="en-GB"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las bases del</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conocimiento</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del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negocio</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digital</a:t>
            </a: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Reconocer</a:t>
            </a:r>
            <a:r>
              <a:rPr kumimoji="0" lang="en-GB"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nuevas</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soluciones</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las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tecnologías</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la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información</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para la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empresas</a:t>
            </a:r>
            <a:r>
              <a:rPr kumimoji="0" lang="en-GB"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Descubrir</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más</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solbre</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una</a:t>
            </a:r>
            <a:r>
              <a:rPr kumimoji="0" lang="en-GB" sz="2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s</a:t>
            </a:r>
            <a:r>
              <a:rPr kumimoji="0" lang="en-GB"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tart-up digital </a:t>
            </a: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Tree>
    <p:extLst>
      <p:ext uri="{BB962C8B-B14F-4D97-AF65-F5344CB8AC3E}">
        <p14:creationId xmlns:p14="http://schemas.microsoft.com/office/powerpoint/2010/main" val="383212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214972" y="526331"/>
            <a:ext cx="10033701"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5.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pruebas</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estrés</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1"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Varias tecnologías permiten la simulación de escenarios futuros plausibles.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disponibilidad de dicha información asegura 3 ventajas estratégicas: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marL="457200" lvl="0" indent="-457200" algn="just">
              <a:buAutoNum type="arabicPeriod"/>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oportunidad concreta de echar un vistazo a futuros cercanos para implementar desde hoy decisiones altamente consistentes. </a:t>
            </a:r>
            <a:endParaRPr lang="es-ES" sz="2400" dirty="0" smtClean="0">
              <a:latin typeface="Arial Rounded MT Bold" panose="020F0704030504030204" pitchFamily="34" charset="0"/>
            </a:endParaRPr>
          </a:p>
          <a:p>
            <a:pPr marL="457200" lvl="0" indent="-457200" algn="just">
              <a:buAutoNum type="arabicPeriod"/>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evaluación de todas las estrategias y objetivos actuales en relación con los escenarios competitivos futuros. </a:t>
            </a:r>
            <a:endParaRPr lang="es-ES" sz="2400" dirty="0" smtClean="0">
              <a:latin typeface="Arial Rounded MT Bold" panose="020F0704030504030204" pitchFamily="34" charset="0"/>
            </a:endParaRPr>
          </a:p>
          <a:p>
            <a:pPr marL="457200" lvl="0" indent="-457200" algn="just">
              <a:buAutoNum type="arabicPeriod"/>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evaluación de hasta qué punto la empresa es capaz de resistir las </a:t>
            </a:r>
            <a:r>
              <a:rPr lang="es-ES" sz="2400" dirty="0" smtClean="0">
                <a:latin typeface="Arial Rounded MT Bold" panose="020F0704030504030204" pitchFamily="34" charset="0"/>
              </a:rPr>
              <a:t>irrupciones </a:t>
            </a:r>
            <a:r>
              <a:rPr lang="es-ES" sz="2400" dirty="0">
                <a:latin typeface="Arial Rounded MT Bold" panose="020F0704030504030204" pitchFamily="34" charset="0"/>
              </a:rPr>
              <a:t>externas que podrían surgir en un futuro próximo.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6" name="Rettangolo 5"/>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875B9EF-B1D8-401E-9DB9-C70B402B18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422920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6. </a:t>
            </a:r>
            <a:r>
              <a:rPr kumimoji="0" lang="en-US"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Alfabetización</a:t>
            </a:r>
            <a:r>
              <a:rPr kumimoji="0" lang="en-US"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US"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en</a:t>
            </a:r>
            <a:r>
              <a:rPr kumimoji="0" lang="en-US"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US"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información</a:t>
            </a:r>
            <a:r>
              <a:rPr kumimoji="0" lang="en-US"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lang="en-US" altLang="es-ES" sz="2400" b="1" dirty="0" smtClean="0">
                <a:solidFill>
                  <a:prstClr val="black"/>
                </a:solidFill>
                <a:latin typeface="Arial Rounded MT Bold" panose="020F0704030504030204" pitchFamily="34" charset="0"/>
              </a:rPr>
              <a:t>y </a:t>
            </a:r>
            <a:r>
              <a:rPr lang="en-US" altLang="es-ES" sz="2400" b="1" dirty="0" err="1" smtClean="0">
                <a:solidFill>
                  <a:prstClr val="black"/>
                </a:solidFill>
                <a:latin typeface="Arial Rounded MT Bold" panose="020F0704030504030204" pitchFamily="34" charset="0"/>
              </a:rPr>
              <a:t>datos</a:t>
            </a:r>
            <a:endParaRPr kumimoji="0" lang="en-US"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alfabetización en información y datos está relacionada con la capacidad de analizar, elaborar y decodificar críticamente datos digitales.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Ser </a:t>
            </a:r>
            <a:r>
              <a:rPr lang="es-ES" sz="2400" dirty="0">
                <a:latin typeface="Arial Rounded MT Bold" panose="020F0704030504030204" pitchFamily="34" charset="0"/>
              </a:rPr>
              <a:t>“analfabeto digital” no implica necesariamente </a:t>
            </a:r>
            <a:r>
              <a:rPr lang="es-ES" sz="2400" dirty="0" smtClean="0">
                <a:latin typeface="Arial Rounded MT Bold" panose="020F0704030504030204" pitchFamily="34" charset="0"/>
              </a:rPr>
              <a:t>no tener conocimientos </a:t>
            </a:r>
            <a:r>
              <a:rPr lang="es-ES" sz="2400" dirty="0">
                <a:latin typeface="Arial Rounded MT Bold" panose="020F0704030504030204" pitchFamily="34" charset="0"/>
              </a:rPr>
              <a:t>técnicos en informática, sino que también está relacionado con la capacidad de discernir la información procedente del entorno digital al evaluar su fiabilidad.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6" name="Rettangolo 5"/>
          <p:cNvSpPr/>
          <p:nvPr/>
        </p:nvSpPr>
        <p:spPr>
          <a:xfrm>
            <a:off x="2078786" y="0"/>
            <a:ext cx="6096000" cy="523220"/>
          </a:xfrm>
          <a:prstGeom prst="rect">
            <a:avLst/>
          </a:prstGeom>
        </p:spPr>
        <p:txBody>
          <a:bodyPr>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A359FC54-DE41-421F-BDA0-70775931DF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292843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reputación</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online</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Gestión de la reputación online </a:t>
            </a:r>
            <a:r>
              <a:rPr lang="es-ES" sz="2400" dirty="0" smtClean="0">
                <a:latin typeface="Arial Rounded MT Bold" panose="020F0704030504030204" pitchFamily="34" charset="0"/>
              </a:rPr>
              <a:t>se </a:t>
            </a:r>
            <a:r>
              <a:rPr lang="es-ES" sz="2400" dirty="0">
                <a:latin typeface="Arial Rounded MT Bold" panose="020F0704030504030204" pitchFamily="34" charset="0"/>
              </a:rPr>
              <a:t>refiere al seguimiento, la evaluación y el empoderamiento de la percepción pública de las empresas a los ojos de los clientes, competidores, inversores / accionistas y público en general.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Numerosos </a:t>
            </a:r>
            <a:r>
              <a:rPr lang="es-ES" sz="2400" dirty="0">
                <a:latin typeface="Arial Rounded MT Bold" panose="020F0704030504030204" pitchFamily="34" charset="0"/>
              </a:rPr>
              <a:t>estudios han demostrado que la imagen pública </a:t>
            </a:r>
            <a:r>
              <a:rPr lang="es-ES" sz="2400" dirty="0" smtClean="0">
                <a:latin typeface="Arial Rounded MT Bold" panose="020F0704030504030204" pitchFamily="34" charset="0"/>
              </a:rPr>
              <a:t>que </a:t>
            </a:r>
            <a:r>
              <a:rPr lang="es-ES" sz="2400" dirty="0">
                <a:latin typeface="Arial Rounded MT Bold" panose="020F0704030504030204" pitchFamily="34" charset="0"/>
              </a:rPr>
              <a:t>la empresa </a:t>
            </a:r>
            <a:r>
              <a:rPr lang="es-ES" sz="2400" dirty="0" smtClean="0">
                <a:latin typeface="Arial Rounded MT Bold" panose="020F0704030504030204" pitchFamily="34" charset="0"/>
              </a:rPr>
              <a:t>posee en su dominio online representa </a:t>
            </a:r>
            <a:r>
              <a:rPr lang="es-ES" sz="2400" dirty="0">
                <a:latin typeface="Arial Rounded MT Bold" panose="020F0704030504030204" pitchFamily="34" charset="0"/>
              </a:rPr>
              <a:t>uno de los activos estratégicos más importantes para una empresa.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9" y="0"/>
            <a:ext cx="7342800"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383FC685-ED63-4CD6-B9D9-49E224F7E4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173173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7342800"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3" name="Immagine 2">
            <a:extLst>
              <a:ext uri="{FF2B5EF4-FFF2-40B4-BE49-F238E27FC236}">
                <a16:creationId xmlns="" xmlns:a16="http://schemas.microsoft.com/office/drawing/2014/main" id="{E62E8D2D-2BFA-4DB7-BA21-42250C7D366F}"/>
              </a:ext>
            </a:extLst>
          </p:cNvPr>
          <p:cNvPicPr>
            <a:picLocks noChangeAspect="1"/>
          </p:cNvPicPr>
          <p:nvPr/>
        </p:nvPicPr>
        <p:blipFill>
          <a:blip r:embed="rId4" cstate="print"/>
          <a:stretch>
            <a:fillRect/>
          </a:stretch>
        </p:blipFill>
        <p:spPr>
          <a:xfrm>
            <a:off x="4206239" y="930689"/>
            <a:ext cx="6157905" cy="4676470"/>
          </a:xfrm>
          <a:prstGeom prst="rect">
            <a:avLst/>
          </a:prstGeom>
        </p:spPr>
      </p:pic>
      <p:sp>
        <p:nvSpPr>
          <p:cNvPr id="6" name="CasellaDiTesto 5">
            <a:extLst>
              <a:ext uri="{FF2B5EF4-FFF2-40B4-BE49-F238E27FC236}">
                <a16:creationId xmlns="" xmlns:a16="http://schemas.microsoft.com/office/drawing/2014/main" id="{B2896880-CAC6-4EF5-AA34-3AE5EAA5102A}"/>
              </a:ext>
            </a:extLst>
          </p:cNvPr>
          <p:cNvSpPr txBox="1"/>
          <p:nvPr/>
        </p:nvSpPr>
        <p:spPr>
          <a:xfrm>
            <a:off x="2158299" y="504033"/>
            <a:ext cx="801004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Logros</a:t>
            </a:r>
            <a:r>
              <a:rPr kumimoji="0" lang="en-GB" sz="1800" b="1" i="0" u="none" strike="noStrike" kern="1200" cap="none" spc="0" normalizeH="0" noProof="0" dirty="0" smtClean="0">
                <a:ln>
                  <a:noFill/>
                </a:ln>
                <a:solidFill>
                  <a:prstClr val="black"/>
                </a:solidFill>
                <a:effectLst/>
                <a:uLnTx/>
                <a:uFillTx/>
                <a:latin typeface="Calibri" panose="020F0502020204030204"/>
                <a:ea typeface="+mn-ea"/>
                <a:cs typeface="+mn-cs"/>
              </a:rPr>
              <a:t> que se </a:t>
            </a:r>
            <a:r>
              <a:rPr kumimoji="0" lang="en-GB" sz="1800" b="1" i="0" u="none" strike="noStrike" kern="1200" cap="none" spc="0" normalizeH="0" noProof="0" dirty="0" err="1" smtClean="0">
                <a:ln>
                  <a:noFill/>
                </a:ln>
                <a:solidFill>
                  <a:prstClr val="black"/>
                </a:solidFill>
                <a:effectLst/>
                <a:uLnTx/>
                <a:uFillTx/>
                <a:latin typeface="Calibri" panose="020F0502020204030204"/>
                <a:ea typeface="+mn-ea"/>
                <a:cs typeface="+mn-cs"/>
              </a:rPr>
              <a:t>consiguen</a:t>
            </a:r>
            <a:r>
              <a:rPr kumimoji="0" lang="en-GB" sz="1800" b="1" i="0" u="none" strike="noStrike" kern="1200" cap="none" spc="0" normalizeH="0" noProof="0" dirty="0" smtClean="0">
                <a:ln>
                  <a:noFill/>
                </a:ln>
                <a:solidFill>
                  <a:prstClr val="black"/>
                </a:solidFill>
                <a:effectLst/>
                <a:uLnTx/>
                <a:uFillTx/>
                <a:latin typeface="Calibri" panose="020F0502020204030204"/>
                <a:ea typeface="+mn-ea"/>
                <a:cs typeface="+mn-cs"/>
              </a:rPr>
              <a:t> </a:t>
            </a:r>
            <a:r>
              <a:rPr kumimoji="0" lang="en-GB" sz="1800" b="1" i="0" u="none" strike="noStrike" kern="1200" cap="none" spc="0" normalizeH="0" noProof="0" dirty="0" err="1" smtClean="0">
                <a:ln>
                  <a:noFill/>
                </a:ln>
                <a:solidFill>
                  <a:prstClr val="black"/>
                </a:solidFill>
                <a:effectLst/>
                <a:uLnTx/>
                <a:uFillTx/>
                <a:latin typeface="Calibri" panose="020F0502020204030204"/>
                <a:ea typeface="+mn-ea"/>
                <a:cs typeface="+mn-cs"/>
              </a:rPr>
              <a:t>gracias</a:t>
            </a:r>
            <a:r>
              <a:rPr kumimoji="0" lang="en-GB" sz="1800" b="1" i="0" u="none" strike="noStrike" kern="1200" cap="none" spc="0" normalizeH="0" noProof="0" dirty="0" smtClean="0">
                <a:ln>
                  <a:noFill/>
                </a:ln>
                <a:solidFill>
                  <a:prstClr val="black"/>
                </a:solidFill>
                <a:effectLst/>
                <a:uLnTx/>
                <a:uFillTx/>
                <a:latin typeface="Calibri" panose="020F0502020204030204"/>
                <a:ea typeface="+mn-ea"/>
                <a:cs typeface="+mn-cs"/>
              </a:rPr>
              <a:t> a la </a:t>
            </a:r>
            <a:r>
              <a:rPr kumimoji="0" lang="en-GB" sz="1800" b="1" i="0" u="none" strike="noStrike" kern="1200" cap="none" spc="0" normalizeH="0" noProof="0" dirty="0" err="1" smtClean="0">
                <a:ln>
                  <a:noFill/>
                </a:ln>
                <a:solidFill>
                  <a:prstClr val="black"/>
                </a:solidFill>
                <a:effectLst/>
                <a:uLnTx/>
                <a:uFillTx/>
                <a:latin typeface="Calibri" panose="020F0502020204030204"/>
                <a:ea typeface="+mn-ea"/>
                <a:cs typeface="+mn-cs"/>
              </a:rPr>
              <a:t>gestión</a:t>
            </a:r>
            <a:r>
              <a:rPr kumimoji="0" lang="en-GB" sz="1800" b="1" i="0" u="none" strike="noStrike" kern="1200" cap="none" spc="0" normalizeH="0" noProof="0" dirty="0" smtClean="0">
                <a:ln>
                  <a:noFill/>
                </a:ln>
                <a:solidFill>
                  <a:prstClr val="black"/>
                </a:solidFill>
                <a:effectLst/>
                <a:uLnTx/>
                <a:uFillTx/>
                <a:latin typeface="Calibri" panose="020F0502020204030204"/>
                <a:ea typeface="+mn-ea"/>
                <a:cs typeface="+mn-cs"/>
              </a:rPr>
              <a:t> de la </a:t>
            </a:r>
            <a:r>
              <a:rPr kumimoji="0" lang="en-GB" sz="1800" b="1" i="0" u="none" strike="noStrike" kern="1200" cap="none" spc="0" normalizeH="0" noProof="0" dirty="0" err="1" smtClean="0">
                <a:ln>
                  <a:noFill/>
                </a:ln>
                <a:solidFill>
                  <a:prstClr val="black"/>
                </a:solidFill>
                <a:effectLst/>
                <a:uLnTx/>
                <a:uFillTx/>
                <a:latin typeface="Calibri" panose="020F0502020204030204"/>
                <a:ea typeface="+mn-ea"/>
                <a:cs typeface="+mn-cs"/>
              </a:rPr>
              <a:t>reputación</a:t>
            </a:r>
            <a:r>
              <a:rPr kumimoji="0" lang="en-GB" sz="1800" b="1" i="0" u="none" strike="noStrike" kern="1200" cap="none" spc="0" normalizeH="0" noProof="0" dirty="0" smtClean="0">
                <a:ln>
                  <a:noFill/>
                </a:ln>
                <a:solidFill>
                  <a:prstClr val="black"/>
                </a:solidFill>
                <a:effectLst/>
                <a:uLnTx/>
                <a:uFillTx/>
                <a:latin typeface="Calibri" panose="020F0502020204030204"/>
                <a:ea typeface="+mn-ea"/>
                <a:cs typeface="+mn-cs"/>
              </a:rPr>
              <a:t> online</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CasellaDiTesto 12">
            <a:extLst>
              <a:ext uri="{FF2B5EF4-FFF2-40B4-BE49-F238E27FC236}">
                <a16:creationId xmlns="" xmlns:a16="http://schemas.microsoft.com/office/drawing/2014/main" id="{A2D11CFA-A5EC-4909-B58B-86DDF1DDE8A3}"/>
              </a:ext>
            </a:extLst>
          </p:cNvPr>
          <p:cNvSpPr txBox="1"/>
          <p:nvPr/>
        </p:nvSpPr>
        <p:spPr>
          <a:xfrm>
            <a:off x="2090977" y="5676560"/>
            <a:ext cx="1010102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 </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Importance of Online Reputation Management for Businesses, Clutch (2018)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https://clutch.co/pr-firms/resources/importance-online-reputation-management-businesses</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14" name="Picture 6">
            <a:extLst>
              <a:ext uri="{FF2B5EF4-FFF2-40B4-BE49-F238E27FC236}">
                <a16:creationId xmlns="" xmlns:a16="http://schemas.microsoft.com/office/drawing/2014/main" id="{306F4AE4-6A24-41BB-8C67-94589D1FDB8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21656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reputación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online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un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fenómeno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complejo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lvl="0" algn="just">
              <a:defRPr/>
            </a:pPr>
            <a:r>
              <a:rPr lang="es-ES" sz="2400" dirty="0" smtClean="0">
                <a:latin typeface="Arial Rounded MT Bold" panose="020F0704030504030204" pitchFamily="34" charset="0"/>
              </a:rPr>
              <a:t>Los </a:t>
            </a:r>
            <a:r>
              <a:rPr lang="es-ES" sz="2400" dirty="0">
                <a:latin typeface="Arial Rounded MT Bold" panose="020F0704030504030204" pitchFamily="34" charset="0"/>
              </a:rPr>
              <a:t>elementos centrales de </a:t>
            </a:r>
            <a:r>
              <a:rPr lang="es-ES" sz="2400" dirty="0" smtClean="0">
                <a:latin typeface="Arial Rounded MT Bold" panose="020F0704030504030204" pitchFamily="34" charset="0"/>
              </a:rPr>
              <a:t>la gestión de la reputación online </a:t>
            </a:r>
            <a:r>
              <a:rPr lang="es-ES" sz="2400" dirty="0">
                <a:latin typeface="Arial Rounded MT Bold" panose="020F0704030504030204" pitchFamily="34" charset="0"/>
              </a:rPr>
              <a:t>giran en torno a tres pilares fundamentales de la Ética Empresarial y la Responsabilidad Social </a:t>
            </a:r>
            <a:r>
              <a:rPr lang="es-ES" sz="2400" dirty="0" smtClean="0">
                <a:latin typeface="Arial Rounded MT Bold" panose="020F0704030504030204" pitchFamily="34" charset="0"/>
              </a:rPr>
              <a:t>Corporativa:</a:t>
            </a: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Equidad</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Transparencia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lang="en-GB" altLang="es-ES" sz="2400" dirty="0" err="1" smtClean="0">
                <a:solidFill>
                  <a:prstClr val="black"/>
                </a:solidFill>
                <a:latin typeface="Arial Rounded MT Bold" panose="020F0704030504030204" pitchFamily="34" charset="0"/>
              </a:rPr>
              <a:t>Confiabilidad</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69FC7CBA-737F-4FF9-B557-195E4E3949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13532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1"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Equidad</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En los negocios y </a:t>
            </a:r>
            <a:r>
              <a:rPr lang="es-ES" sz="2400" dirty="0" smtClean="0">
                <a:latin typeface="Arial Rounded MT Bold" panose="020F0704030504030204" pitchFamily="34" charset="0"/>
              </a:rPr>
              <a:t>en la </a:t>
            </a:r>
            <a:r>
              <a:rPr lang="es-ES" sz="2400" dirty="0">
                <a:latin typeface="Arial Rounded MT Bold" panose="020F0704030504030204" pitchFamily="34" charset="0"/>
              </a:rPr>
              <a:t>gestión, la equidad se refiere a la capacidad de los ejecutivos y tomadores de decisiones para establecer metas, prioridades y planes de acción sin el riesgo de </a:t>
            </a:r>
            <a:r>
              <a:rPr lang="es-ES" sz="2400" dirty="0" smtClean="0">
                <a:latin typeface="Arial Rounded MT Bold" panose="020F0704030504030204" pitchFamily="34" charset="0"/>
              </a:rPr>
              <a:t>dañar nada </a:t>
            </a:r>
            <a:r>
              <a:rPr lang="es-ES" sz="2400" dirty="0">
                <a:latin typeface="Arial Rounded MT Bold" panose="020F0704030504030204" pitchFamily="34" charset="0"/>
              </a:rPr>
              <a:t>ni a nadie </a:t>
            </a:r>
            <a:r>
              <a:rPr lang="es-ES" sz="2400" dirty="0" smtClean="0">
                <a:latin typeface="Arial Rounded MT Bold" panose="020F0704030504030204" pitchFamily="34" charset="0"/>
              </a:rPr>
              <a:t>(por ejemplo, </a:t>
            </a:r>
            <a:r>
              <a:rPr lang="es-ES" sz="2400" dirty="0">
                <a:latin typeface="Arial Rounded MT Bold" panose="020F0704030504030204" pitchFamily="34" charset="0"/>
              </a:rPr>
              <a:t>el entorno natural, la sociedad civil, los empleados, etc.).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En </a:t>
            </a:r>
            <a:r>
              <a:rPr lang="es-ES" sz="2400" dirty="0">
                <a:latin typeface="Arial Rounded MT Bold" panose="020F0704030504030204" pitchFamily="34" charset="0"/>
              </a:rPr>
              <a:t>otras palabras, ser "justo" significa respetar las diversidades e intereses de los demás.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733886CE-8CF2-4E13-9C10-0EF6313AA79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372603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Transparencia</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Las organizaciones transparentes revelan con claridad toda la información pública relevante sobre cómo implementan su producción, de dónde provienen los recursos y cómo se procesan.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Una </a:t>
            </a:r>
            <a:r>
              <a:rPr lang="es-ES" sz="2400" dirty="0">
                <a:latin typeface="Arial Rounded MT Bold" panose="020F0704030504030204" pitchFamily="34" charset="0"/>
              </a:rPr>
              <a:t>comunicación honesta sobre los índices de desempeño contribuye a fortalecer la imagen pública y la reputación de la organización.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9B5DD941-4DDC-4D9F-8DC1-3A4DCBADC2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387226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Confiabilidad</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Los clientes no recurrirán a la oferta de una empresa que no despierte su confianza.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Además </a:t>
            </a:r>
            <a:r>
              <a:rPr lang="es-ES" sz="2400" dirty="0">
                <a:latin typeface="Arial Rounded MT Bold" panose="020F0704030504030204" pitchFamily="34" charset="0"/>
              </a:rPr>
              <a:t>de las ventas y la participación de mercado, la confiabilidad representa una de las prioridades más relevantes de una empresa.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Ser </a:t>
            </a:r>
            <a:r>
              <a:rPr lang="es-ES" sz="2400" dirty="0">
                <a:latin typeface="Arial Rounded MT Bold" panose="020F0704030504030204" pitchFamily="34" charset="0"/>
              </a:rPr>
              <a:t>percibido como digno de confianza se traduce en un medio muy eficaz para sostener el proceso de </a:t>
            </a:r>
            <a:r>
              <a:rPr lang="es-ES" sz="2400" dirty="0" smtClean="0">
                <a:latin typeface="Arial Rounded MT Bold" panose="020F0704030504030204" pitchFamily="34" charset="0"/>
              </a:rPr>
              <a:t>captación de </a:t>
            </a:r>
            <a:r>
              <a:rPr lang="es-ES" sz="2400" dirty="0">
                <a:latin typeface="Arial Rounded MT Bold" panose="020F0704030504030204" pitchFamily="34" charset="0"/>
              </a:rPr>
              <a:t>nuevos clientes y </a:t>
            </a:r>
            <a:r>
              <a:rPr lang="es-ES" sz="2400" dirty="0" smtClean="0">
                <a:latin typeface="Arial Rounded MT Bold" panose="020F0704030504030204" pitchFamily="34" charset="0"/>
              </a:rPr>
              <a:t>fidelizar la </a:t>
            </a:r>
            <a:r>
              <a:rPr lang="es-ES" sz="2400" dirty="0">
                <a:latin typeface="Arial Rounded MT Bold" panose="020F0704030504030204" pitchFamily="34" charset="0"/>
              </a:rPr>
              <a:t>relación con los leales.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CFBEC511-314D-4C71-8C4A-37A0A7DC9A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349648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1" cy="4154984"/>
          </a:xfrm>
          <a:prstGeom prst="rect">
            <a:avLst/>
          </a:prstGeom>
        </p:spPr>
        <p:txBody>
          <a:bodyPr wrap="square">
            <a:spAutoFit/>
          </a:bodyPr>
          <a:lstStyle/>
          <a:p>
            <a:pPr lvl="0" algn="just">
              <a:defRPr/>
            </a:pPr>
            <a:r>
              <a:rPr lang="es-ES_tradnl" sz="2400" b="1" dirty="0">
                <a:latin typeface="Arial Rounded MT Bold" panose="020F0704030504030204" pitchFamily="34" charset="0"/>
              </a:rPr>
              <a:t>¿Cómo orientarnos hacia la gestión de la reputación online</a:t>
            </a:r>
            <a:r>
              <a:rPr lang="es-ES_tradnl" sz="2400" b="1" dirty="0" smtClean="0">
                <a:latin typeface="Arial Rounded MT Bold" panose="020F0704030504030204" pitchFamily="34" charset="0"/>
              </a:rPr>
              <a:t>?</a:t>
            </a:r>
          </a:p>
          <a:p>
            <a:pPr lvl="0" algn="just">
              <a:defRPr/>
            </a:pP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Reputación Online representa una función central en la Gestión Empresarial, tanto que en los últimos años abrió las oportunidades para un mercado completamente nuevo.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Con </a:t>
            </a:r>
            <a:r>
              <a:rPr lang="es-ES" sz="2400" dirty="0">
                <a:latin typeface="Arial Rounded MT Bold" panose="020F0704030504030204" pitchFamily="34" charset="0"/>
              </a:rPr>
              <a:t>la ayuda de herramientas de diagnóstico específicas que realizan un seguimiento </a:t>
            </a:r>
            <a:r>
              <a:rPr lang="es-ES" sz="2400" dirty="0" smtClean="0">
                <a:latin typeface="Arial Rounded MT Bold" panose="020F0704030504030204" pitchFamily="34" charset="0"/>
              </a:rPr>
              <a:t>de la reputación online de </a:t>
            </a:r>
            <a:r>
              <a:rPr lang="es-ES" sz="2400" dirty="0">
                <a:latin typeface="Arial Rounded MT Bold" panose="020F0704030504030204" pitchFamily="34" charset="0"/>
              </a:rPr>
              <a:t>una empresa, los expertos y las empresas privadas brindan al mercado sus </a:t>
            </a:r>
            <a:r>
              <a:rPr lang="es-ES" sz="2400" dirty="0" smtClean="0">
                <a:latin typeface="Arial Rounded MT Bold" panose="020F0704030504030204" pitchFamily="34" charset="0"/>
              </a:rPr>
              <a:t>conocimientos, </a:t>
            </a:r>
            <a:r>
              <a:rPr lang="es-ES" sz="2400" dirty="0">
                <a:latin typeface="Arial Rounded MT Bold" panose="020F0704030504030204" pitchFamily="34" charset="0"/>
              </a:rPr>
              <a:t>competencias y servicios de consultoría en </a:t>
            </a:r>
            <a:r>
              <a:rPr lang="es-ES" sz="2400" dirty="0" smtClean="0">
                <a:latin typeface="Arial Rounded MT Bold" panose="020F0704030504030204" pitchFamily="34" charset="0"/>
              </a:rPr>
              <a:t>la gestión de la reputación online.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D9FD3B44-62B5-4E3B-9B97-3119EAB2A9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1396373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278094"/>
          </a:xfrm>
          <a:prstGeom prst="rect">
            <a:avLst/>
          </a:prstGeom>
        </p:spPr>
        <p:txBody>
          <a:bodyPr wrap="square">
            <a:spAutoFit/>
          </a:bodyPr>
          <a:lstStyle/>
          <a:p>
            <a:pPr lvl="0" algn="just">
              <a:defRPr/>
            </a:pPr>
            <a:r>
              <a:rPr lang="es-ES" sz="2400" dirty="0">
                <a:latin typeface="Arial Rounded MT Bold" panose="020F0704030504030204" pitchFamily="34" charset="0"/>
              </a:rPr>
              <a:t>Estas herramientas de seguimiento están diseñadas para registrar en tiempo real </a:t>
            </a:r>
            <a:r>
              <a:rPr lang="es-ES" sz="2400" dirty="0" smtClean="0">
                <a:latin typeface="Arial Rounded MT Bold" panose="020F0704030504030204" pitchFamily="34" charset="0"/>
              </a:rPr>
              <a:t>la </a:t>
            </a:r>
            <a:r>
              <a:rPr lang="es-ES" sz="2400" dirty="0">
                <a:latin typeface="Arial Rounded MT Bold" panose="020F0704030504030204" pitchFamily="34" charset="0"/>
              </a:rPr>
              <a:t>reputación de una empresa.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Algunas </a:t>
            </a:r>
            <a:r>
              <a:rPr lang="es-ES" sz="2400" dirty="0">
                <a:latin typeface="Arial Rounded MT Bold" panose="020F0704030504030204" pitchFamily="34" charset="0"/>
              </a:rPr>
              <a:t>de estas herramientas están altamente especializadas en contenidos digitales restringidos con un fuerte potencial de impacto en la rentabilidad de la empresa. (es decir, tweets, reseñas de </a:t>
            </a:r>
            <a:r>
              <a:rPr lang="es-ES" sz="2400" dirty="0" err="1">
                <a:latin typeface="Arial Rounded MT Bold" panose="020F0704030504030204" pitchFamily="34" charset="0"/>
              </a:rPr>
              <a:t>TripAdvisor</a:t>
            </a:r>
            <a:r>
              <a:rPr lang="es-ES" sz="2400" dirty="0">
                <a:latin typeface="Arial Rounded MT Bold" panose="020F0704030504030204" pitchFamily="34" charset="0"/>
              </a:rPr>
              <a:t>, etc.). </a:t>
            </a:r>
            <a:endParaRPr lang="es-ES" sz="2400" dirty="0" smtClean="0">
              <a:latin typeface="Arial Rounded MT Bold" panose="020F0704030504030204" pitchFamily="34" charset="0"/>
            </a:endParaRP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Se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desea</a:t>
            </a:r>
            <a:r>
              <a:rPr kumimoji="0" lang="en-GB" altLang="es-ES" sz="16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16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más</a:t>
            </a:r>
            <a:r>
              <a:rPr kumimoji="0" lang="en-GB" altLang="es-ES" sz="16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16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información</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Especialistas</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todo</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el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mundo</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la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reputación</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online; </a:t>
            </a:r>
            <a:endPar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4"/>
              </a:rPr>
              <a:t>https://themanifest.com/online-reputation-management/agencies</a:t>
            </a: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Herramientas</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para la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a:t>
            </a:r>
            <a:r>
              <a:rPr kumimoji="0" lang="en-GB" altLang="es-ES" sz="16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reputación</a:t>
            </a:r>
            <a:r>
              <a:rPr kumimoji="0" lang="en-GB" altLang="es-ES"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online;</a:t>
            </a:r>
            <a:endPar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https://www.searchenginejournal.com/best-online-reputation-monitoring-tools/250769/#close</a:t>
            </a:r>
            <a:r>
              <a:rPr kumimoji="0" lang="en-GB" altLang="es-ES"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5821B9D8-B2F7-4A37-9FF5-1753F893892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187526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636796" y="1163191"/>
            <a:ext cx="9198853" cy="160043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s-E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altLang="es-E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GB" altLang="es-E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3" name="Picture 9">
            <a:extLst>
              <a:ext uri="{FF2B5EF4-FFF2-40B4-BE49-F238E27FC236}">
                <a16:creationId xmlns="" xmlns:a16="http://schemas.microsoft.com/office/drawing/2014/main" id="{56FFA4DC-E6D8-4648-ACB3-76657FD0AD8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ttangolo 16">
            <a:extLst>
              <a:ext uri="{FF2B5EF4-FFF2-40B4-BE49-F238E27FC236}">
                <a16:creationId xmlns="" xmlns:a16="http://schemas.microsoft.com/office/drawing/2014/main" id="{8BC050F6-CC14-4060-9E43-077606BD7815}"/>
              </a:ext>
            </a:extLst>
          </p:cNvPr>
          <p:cNvSpPr/>
          <p:nvPr/>
        </p:nvSpPr>
        <p:spPr>
          <a:xfrm>
            <a:off x="2158300" y="1997839"/>
            <a:ext cx="10033700"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Unidad Didáctica</a:t>
            </a:r>
            <a:r>
              <a:rPr kumimoji="0" lang="es-ES" sz="60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1.1</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lang="en-US" sz="6000" noProof="0" dirty="0" err="1" smtClean="0">
                <a:solidFill>
                  <a:prstClr val="black"/>
                </a:solidFill>
                <a:latin typeface="Arial Rounded MT Bold" panose="020F0704030504030204" pitchFamily="34" charset="0"/>
              </a:rPr>
              <a:t>Qué</a:t>
            </a:r>
            <a:r>
              <a:rPr lang="en-US" sz="6000" noProof="0" dirty="0" smtClean="0">
                <a:solidFill>
                  <a:prstClr val="black"/>
                </a:solidFill>
                <a:latin typeface="Arial Rounded MT Bold" panose="020F0704030504030204" pitchFamily="34" charset="0"/>
              </a:rPr>
              <a:t> </a:t>
            </a:r>
            <a:r>
              <a:rPr lang="en-US" sz="6000" noProof="0" dirty="0" err="1" smtClean="0">
                <a:solidFill>
                  <a:prstClr val="black"/>
                </a:solidFill>
                <a:latin typeface="Arial Rounded MT Bold" panose="020F0704030504030204" pitchFamily="34" charset="0"/>
              </a:rPr>
              <a:t>es</a:t>
            </a:r>
            <a:r>
              <a:rPr lang="en-US" sz="6000" noProof="0" dirty="0" smtClean="0">
                <a:solidFill>
                  <a:prstClr val="black"/>
                </a:solidFill>
                <a:latin typeface="Arial Rounded MT Bold" panose="020F0704030504030204" pitchFamily="34" charset="0"/>
              </a:rPr>
              <a:t> el </a:t>
            </a:r>
            <a:r>
              <a:rPr lang="en-US" sz="6000" noProof="0" dirty="0" err="1" smtClean="0">
                <a:solidFill>
                  <a:prstClr val="black"/>
                </a:solidFill>
                <a:latin typeface="Arial Rounded MT Bold" panose="020F0704030504030204" pitchFamily="34" charset="0"/>
              </a:rPr>
              <a:t>emprendimiento</a:t>
            </a:r>
            <a:r>
              <a:rPr lang="en-US" sz="6000" noProof="0" dirty="0" smtClean="0">
                <a:solidFill>
                  <a:prstClr val="black"/>
                </a:solidFill>
                <a:latin typeface="Arial Rounded MT Bold" panose="020F0704030504030204" pitchFamily="34" charset="0"/>
              </a:rPr>
              <a:t> digital</a:t>
            </a:r>
            <a:endPar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Tree>
    <p:extLst>
      <p:ext uri="{BB962C8B-B14F-4D97-AF65-F5344CB8AC3E}">
        <p14:creationId xmlns:p14="http://schemas.microsoft.com/office/powerpoint/2010/main" val="188771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7342800"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6" name="CasellaDiTesto 5">
            <a:extLst>
              <a:ext uri="{FF2B5EF4-FFF2-40B4-BE49-F238E27FC236}">
                <a16:creationId xmlns="" xmlns:a16="http://schemas.microsoft.com/office/drawing/2014/main" id="{B2896880-CAC6-4EF5-AA34-3AE5EAA5102A}"/>
              </a:ext>
            </a:extLst>
          </p:cNvPr>
          <p:cNvSpPr txBox="1"/>
          <p:nvPr/>
        </p:nvSpPr>
        <p:spPr>
          <a:xfrm>
            <a:off x="2158299" y="504033"/>
            <a:ext cx="801004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Principales</a:t>
            </a: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GB"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cinco</a:t>
            </a: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en-GB"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plataformas</a:t>
            </a: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 para </a:t>
            </a:r>
            <a:r>
              <a:rPr kumimoji="0" lang="en-GB" sz="1800" b="1" i="0" u="none" strike="noStrike" kern="1200" cap="none" spc="0" normalizeH="0" baseline="0" noProof="0" dirty="0" err="1" smtClean="0">
                <a:ln>
                  <a:noFill/>
                </a:ln>
                <a:solidFill>
                  <a:prstClr val="black"/>
                </a:solidFill>
                <a:effectLst/>
                <a:uLnTx/>
                <a:uFillTx/>
                <a:latin typeface="Calibri" panose="020F0502020204030204"/>
                <a:ea typeface="+mn-ea"/>
                <a:cs typeface="+mn-cs"/>
              </a:rPr>
              <a:t>monitorizar</a:t>
            </a:r>
            <a:r>
              <a:rPr kumimoji="0" lang="en-GB" sz="1800" b="1" i="0" u="none" strike="noStrike" kern="1200" cap="none" spc="0" normalizeH="0" baseline="0" noProof="0" dirty="0" smtClean="0">
                <a:ln>
                  <a:noFill/>
                </a:ln>
                <a:solidFill>
                  <a:prstClr val="black"/>
                </a:solidFill>
                <a:effectLst/>
                <a:uLnTx/>
                <a:uFillTx/>
                <a:latin typeface="Calibri" panose="020F0502020204030204"/>
                <a:ea typeface="+mn-ea"/>
                <a:cs typeface="+mn-cs"/>
              </a:rPr>
              <a:t> la </a:t>
            </a:r>
            <a:r>
              <a:rPr lang="en-GB" b="1" dirty="0" err="1" smtClean="0">
                <a:solidFill>
                  <a:prstClr val="black"/>
                </a:solidFill>
                <a:latin typeface="Calibri" panose="020F0502020204030204"/>
              </a:rPr>
              <a:t>reputación</a:t>
            </a:r>
            <a:r>
              <a:rPr lang="en-GB" b="1" dirty="0" smtClean="0">
                <a:solidFill>
                  <a:prstClr val="black"/>
                </a:solidFill>
                <a:latin typeface="Calibri" panose="020F0502020204030204"/>
              </a:rPr>
              <a:t> de </a:t>
            </a:r>
            <a:r>
              <a:rPr lang="en-GB" b="1" dirty="0" err="1" smtClean="0">
                <a:solidFill>
                  <a:prstClr val="black"/>
                </a:solidFill>
                <a:latin typeface="Calibri" panose="020F0502020204030204"/>
              </a:rPr>
              <a:t>una</a:t>
            </a:r>
            <a:r>
              <a:rPr lang="en-GB" b="1" dirty="0" smtClean="0">
                <a:solidFill>
                  <a:prstClr val="black"/>
                </a:solidFill>
                <a:latin typeface="Calibri" panose="020F0502020204030204"/>
              </a:rPr>
              <a:t> </a:t>
            </a:r>
            <a:r>
              <a:rPr lang="en-GB" b="1" dirty="0" err="1" smtClean="0">
                <a:solidFill>
                  <a:prstClr val="black"/>
                </a:solidFill>
                <a:latin typeface="Calibri" panose="020F0502020204030204"/>
              </a:rPr>
              <a:t>marca</a:t>
            </a: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CasellaDiTesto 12">
            <a:extLst>
              <a:ext uri="{FF2B5EF4-FFF2-40B4-BE49-F238E27FC236}">
                <a16:creationId xmlns="" xmlns:a16="http://schemas.microsoft.com/office/drawing/2014/main" id="{A2D11CFA-A5EC-4909-B58B-86DDF1DDE8A3}"/>
              </a:ext>
            </a:extLst>
          </p:cNvPr>
          <p:cNvSpPr txBox="1"/>
          <p:nvPr/>
        </p:nvSpPr>
        <p:spPr>
          <a:xfrm>
            <a:off x="2090977" y="5676560"/>
            <a:ext cx="1010102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 </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The Importance of Online Reputation Management for Businesses, Clutch (2018)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https://clutch.co/pr-firms/resources/importance-online-reputation-management-businesses</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pic>
        <p:nvPicPr>
          <p:cNvPr id="2" name="Immagine 1">
            <a:extLst>
              <a:ext uri="{FF2B5EF4-FFF2-40B4-BE49-F238E27FC236}">
                <a16:creationId xmlns="" xmlns:a16="http://schemas.microsoft.com/office/drawing/2014/main" id="{266FBD5B-55CC-491C-B5FA-DC93C18F57BD}"/>
              </a:ext>
            </a:extLst>
          </p:cNvPr>
          <p:cNvPicPr>
            <a:picLocks noChangeAspect="1"/>
          </p:cNvPicPr>
          <p:nvPr/>
        </p:nvPicPr>
        <p:blipFill>
          <a:blip r:embed="rId5" cstate="print"/>
          <a:stretch>
            <a:fillRect/>
          </a:stretch>
        </p:blipFill>
        <p:spPr>
          <a:xfrm>
            <a:off x="3210539" y="873365"/>
            <a:ext cx="7861897" cy="4697623"/>
          </a:xfrm>
          <a:prstGeom prst="rect">
            <a:avLst/>
          </a:prstGeom>
        </p:spPr>
      </p:pic>
      <p:pic>
        <p:nvPicPr>
          <p:cNvPr id="14" name="Picture 6">
            <a:extLst>
              <a:ext uri="{FF2B5EF4-FFF2-40B4-BE49-F238E27FC236}">
                <a16:creationId xmlns="" xmlns:a16="http://schemas.microsoft.com/office/drawing/2014/main" id="{BE52F725-5069-4ACC-A354-AD62AC5A504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369720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78032"/>
            <a:ext cx="10033701" cy="3785652"/>
          </a:xfrm>
          <a:prstGeom prst="rect">
            <a:avLst/>
          </a:prstGeom>
        </p:spPr>
        <p:txBody>
          <a:bodyPr wrap="square">
            <a:spAutoFit/>
          </a:bodyPr>
          <a:lstStyle/>
          <a:p>
            <a:pPr lvl="0" algn="just">
              <a:defRPr/>
            </a:pPr>
            <a:r>
              <a:rPr lang="es-ES" sz="2400" dirty="0">
                <a:latin typeface="Arial Rounded MT Bold" panose="020F0704030504030204" pitchFamily="34" charset="0"/>
              </a:rPr>
              <a:t>Más importante aún, las empresas orientadas a </a:t>
            </a:r>
            <a:r>
              <a:rPr lang="es-ES" sz="2400" dirty="0" smtClean="0">
                <a:latin typeface="Arial Rounded MT Bold" panose="020F0704030504030204" pitchFamily="34" charset="0"/>
              </a:rPr>
              <a:t>la gestión de la reputación online </a:t>
            </a:r>
            <a:r>
              <a:rPr lang="es-ES" sz="2400" dirty="0">
                <a:latin typeface="Arial Rounded MT Bold" panose="020F0704030504030204" pitchFamily="34" charset="0"/>
              </a:rPr>
              <a:t>son aquellas que abrazaron culturalmente la relevancia estratégica de </a:t>
            </a:r>
            <a:r>
              <a:rPr lang="es-ES" sz="2400" dirty="0" smtClean="0">
                <a:latin typeface="Arial Rounded MT Bold" panose="020F0704030504030204" pitchFamily="34" charset="0"/>
              </a:rPr>
              <a:t>la gestión de la reputación online </a:t>
            </a:r>
            <a:r>
              <a:rPr lang="es-ES" sz="2400" dirty="0">
                <a:latin typeface="Arial Rounded MT Bold" panose="020F0704030504030204" pitchFamily="34" charset="0"/>
              </a:rPr>
              <a:t>y la percepción de la imagen pública.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Los </a:t>
            </a:r>
            <a:r>
              <a:rPr lang="es-ES" sz="2400" dirty="0">
                <a:latin typeface="Arial Rounded MT Bold" panose="020F0704030504030204" pitchFamily="34" charset="0"/>
              </a:rPr>
              <a:t>emprendedores y las organizaciones deben comprometerse con </a:t>
            </a:r>
            <a:r>
              <a:rPr lang="es-ES" sz="2400" dirty="0" smtClean="0">
                <a:latin typeface="Arial Rounded MT Bold" panose="020F0704030504030204" pitchFamily="34" charset="0"/>
              </a:rPr>
              <a:t>la gestión de la reputación online </a:t>
            </a:r>
            <a:r>
              <a:rPr lang="es-ES" sz="2400" dirty="0">
                <a:latin typeface="Arial Rounded MT Bold" panose="020F0704030504030204" pitchFamily="34" charset="0"/>
              </a:rPr>
              <a:t>a través de la explotación de un nuevo paradigma competitivo que aproveche simplemente lo que dice la gente y cómo reconoce el valor propuesto por la empresa.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6ACC3B64-FD16-423C-A2D8-DB742B7F93B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351617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Cómo</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ser</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consciente</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gestionar</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la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reputación</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online</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Presta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mucha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atención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tu</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entorno</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cercano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Respeta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el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punto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vista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demás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lang="en-GB" altLang="es-ES" sz="2400" dirty="0" err="1" smtClean="0">
                <a:solidFill>
                  <a:prstClr val="black"/>
                </a:solidFill>
                <a:latin typeface="Arial Rounded MT Bold" panose="020F0704030504030204" pitchFamily="34" charset="0"/>
              </a:rPr>
              <a:t>incluso</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cuando</a:t>
            </a:r>
            <a:r>
              <a:rPr lang="en-GB" altLang="es-ES" sz="2400" dirty="0" smtClean="0">
                <a:solidFill>
                  <a:prstClr val="black"/>
                </a:solidFill>
                <a:latin typeface="Arial Rounded MT Bold" panose="020F0704030504030204" pitchFamily="34" charset="0"/>
              </a:rPr>
              <a:t> entre </a:t>
            </a:r>
            <a:r>
              <a:rPr lang="en-GB" altLang="es-ES" sz="2400" dirty="0" err="1" smtClean="0">
                <a:solidFill>
                  <a:prstClr val="black"/>
                </a:solidFill>
                <a:latin typeface="Arial Rounded MT Bold" panose="020F0704030504030204" pitchFamily="34" charset="0"/>
              </a:rPr>
              <a:t>en</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conflicto</a:t>
            </a:r>
            <a:r>
              <a:rPr lang="en-GB" altLang="es-ES" sz="2400" dirty="0" smtClean="0">
                <a:solidFill>
                  <a:prstClr val="black"/>
                </a:solidFill>
                <a:latin typeface="Arial Rounded MT Bold" panose="020F0704030504030204" pitchFamily="34" charset="0"/>
              </a:rPr>
              <a:t> con </a:t>
            </a:r>
            <a:r>
              <a:rPr lang="en-GB" altLang="es-ES" sz="2400" dirty="0" err="1" smtClean="0">
                <a:solidFill>
                  <a:prstClr val="black"/>
                </a:solidFill>
                <a:latin typeface="Arial Rounded MT Bold" panose="020F0704030504030204" pitchFamily="34" charset="0"/>
              </a:rPr>
              <a:t>tus</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creencias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Reconoce</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tus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errores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mantente</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abierto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las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críticas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constructivas</a:t>
            </a:r>
            <a:endPar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lang="en-GB" altLang="es-ES" sz="2400" baseline="0" dirty="0" smtClean="0">
                <a:solidFill>
                  <a:prstClr val="black"/>
                </a:solidFill>
                <a:latin typeface="Arial Rounded MT Bold" panose="020F0704030504030204" pitchFamily="34" charset="0"/>
              </a:rPr>
              <a:t>No </a:t>
            </a:r>
            <a:r>
              <a:rPr lang="en-GB" altLang="es-ES" sz="2400" baseline="0" dirty="0" err="1" smtClean="0">
                <a:solidFill>
                  <a:prstClr val="black"/>
                </a:solidFill>
                <a:latin typeface="Arial Rounded MT Bold" panose="020F0704030504030204" pitchFamily="34" charset="0"/>
              </a:rPr>
              <a:t>permitas</a:t>
            </a:r>
            <a:r>
              <a:rPr lang="en-GB" altLang="es-ES" sz="2400" baseline="0" dirty="0" smtClean="0">
                <a:solidFill>
                  <a:prstClr val="black"/>
                </a:solidFill>
                <a:latin typeface="Arial Rounded MT Bold" panose="020F0704030504030204" pitchFamily="34" charset="0"/>
              </a:rPr>
              <a:t> que </a:t>
            </a:r>
            <a:r>
              <a:rPr lang="en-GB" altLang="es-ES" sz="2400" baseline="0" dirty="0" err="1" smtClean="0">
                <a:solidFill>
                  <a:prstClr val="black"/>
                </a:solidFill>
                <a:latin typeface="Arial Rounded MT Bold" panose="020F0704030504030204" pitchFamily="34" charset="0"/>
              </a:rPr>
              <a:t>tu</a:t>
            </a:r>
            <a:r>
              <a:rPr lang="en-GB" altLang="es-ES" sz="2400" baseline="0" dirty="0" smtClean="0">
                <a:solidFill>
                  <a:prstClr val="black"/>
                </a:solidFill>
                <a:latin typeface="Arial Rounded MT Bold" panose="020F0704030504030204" pitchFamily="34" charset="0"/>
              </a:rPr>
              <a:t> </a:t>
            </a:r>
            <a:r>
              <a:rPr lang="en-GB" altLang="es-ES" sz="2400" baseline="0" dirty="0" err="1" smtClean="0">
                <a:solidFill>
                  <a:prstClr val="black"/>
                </a:solidFill>
                <a:latin typeface="Arial Rounded MT Bold" panose="020F0704030504030204" pitchFamily="34" charset="0"/>
              </a:rPr>
              <a:t>orgullo</a:t>
            </a:r>
            <a:r>
              <a:rPr lang="en-GB" altLang="es-ES" sz="2400" baseline="0" dirty="0" smtClean="0">
                <a:solidFill>
                  <a:prstClr val="black"/>
                </a:solidFill>
                <a:latin typeface="Arial Rounded MT Bold" panose="020F0704030504030204" pitchFamily="34" charset="0"/>
              </a:rPr>
              <a:t> se </a:t>
            </a:r>
            <a:r>
              <a:rPr lang="en-GB" altLang="es-ES" sz="2400" baseline="0" dirty="0" err="1" smtClean="0">
                <a:solidFill>
                  <a:prstClr val="black"/>
                </a:solidFill>
                <a:latin typeface="Arial Rounded MT Bold" panose="020F0704030504030204" pitchFamily="34" charset="0"/>
              </a:rPr>
              <a:t>convierta</a:t>
            </a:r>
            <a:r>
              <a:rPr lang="en-GB" altLang="es-ES" sz="2400" baseline="0" dirty="0" smtClean="0">
                <a:solidFill>
                  <a:prstClr val="black"/>
                </a:solidFill>
                <a:latin typeface="Arial Rounded MT Bold" panose="020F0704030504030204" pitchFamily="34" charset="0"/>
              </a:rPr>
              <a:t> </a:t>
            </a:r>
            <a:r>
              <a:rPr lang="en-GB" altLang="es-ES" sz="2400" baseline="0" dirty="0" err="1" smtClean="0">
                <a:solidFill>
                  <a:prstClr val="black"/>
                </a:solidFill>
                <a:latin typeface="Arial Rounded MT Bold" panose="020F0704030504030204" pitchFamily="34" charset="0"/>
              </a:rPr>
              <a:t>en</a:t>
            </a:r>
            <a:r>
              <a:rPr lang="en-GB" altLang="es-ES" sz="2400" baseline="0" dirty="0" smtClean="0">
                <a:solidFill>
                  <a:prstClr val="black"/>
                </a:solidFill>
                <a:latin typeface="Arial Rounded MT Bold" panose="020F0704030504030204" pitchFamily="34" charset="0"/>
              </a:rPr>
              <a:t> </a:t>
            </a:r>
            <a:r>
              <a:rPr lang="en-GB" altLang="es-ES" sz="2400" baseline="0" dirty="0" err="1" smtClean="0">
                <a:solidFill>
                  <a:prstClr val="black"/>
                </a:solidFill>
                <a:latin typeface="Arial Rounded MT Bold" panose="020F0704030504030204" pitchFamily="34" charset="0"/>
              </a:rPr>
              <a:t>arrogancia</a:t>
            </a:r>
            <a:r>
              <a:rPr lang="en-GB" altLang="es-ES" sz="2400" baseline="0" dirty="0" smtClean="0">
                <a:solidFill>
                  <a:prstClr val="black"/>
                </a:solidFill>
                <a:latin typeface="Arial Rounded MT Bold" panose="020F0704030504030204" pitchFamily="34" charset="0"/>
              </a:rPr>
              <a:t> – se </a:t>
            </a:r>
            <a:r>
              <a:rPr lang="en-GB" altLang="es-ES" sz="2400" baseline="0" dirty="0" err="1" smtClean="0">
                <a:solidFill>
                  <a:prstClr val="black"/>
                </a:solidFill>
                <a:latin typeface="Arial Rounded MT Bold" panose="020F0704030504030204" pitchFamily="34" charset="0"/>
              </a:rPr>
              <a:t>respetuoso</a:t>
            </a:r>
            <a:r>
              <a:rPr lang="en-GB" altLang="es-ES" sz="2400" baseline="0" dirty="0" smtClean="0">
                <a:solidFill>
                  <a:prstClr val="black"/>
                </a:solidFill>
                <a:latin typeface="Arial Rounded MT Bold" panose="020F0704030504030204" pitchFamily="34" charset="0"/>
              </a:rPr>
              <a:t> y </a:t>
            </a:r>
            <a:r>
              <a:rPr lang="en-GB" altLang="es-ES" sz="2400" baseline="0" dirty="0" err="1" smtClean="0">
                <a:solidFill>
                  <a:prstClr val="black"/>
                </a:solidFill>
                <a:latin typeface="Arial Rounded MT Bold" panose="020F0704030504030204" pitchFamily="34" charset="0"/>
              </a:rPr>
              <a:t>honesto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Más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que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resultados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céntrate</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resultados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tus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acciones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0"/>
            <a:ext cx="72143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1.2</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err="1">
                <a:solidFill>
                  <a:prstClr val="black"/>
                </a:solidFill>
                <a:latin typeface="Arial Rounded MT Bold" panose="020F0704030504030204" pitchFamily="34" charset="0"/>
              </a:rPr>
              <a:t>Entorno</a:t>
            </a:r>
            <a:r>
              <a:rPr lang="en-US" sz="2800" dirty="0">
                <a:solidFill>
                  <a:prstClr val="black"/>
                </a:solidFill>
                <a:latin typeface="Arial Rounded MT Bold" panose="020F0704030504030204" pitchFamily="34" charset="0"/>
              </a:rPr>
              <a:t> </a:t>
            </a:r>
            <a:r>
              <a:rPr lang="en-US" sz="2800" dirty="0" err="1">
                <a:solidFill>
                  <a:prstClr val="black"/>
                </a:solidFill>
                <a:latin typeface="Arial Rounded MT Bold" panose="020F0704030504030204" pitchFamily="34" charset="0"/>
              </a:rPr>
              <a:t>empresarial</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3" name="Picture 6">
            <a:extLst>
              <a:ext uri="{FF2B5EF4-FFF2-40B4-BE49-F238E27FC236}">
                <a16:creationId xmlns="" xmlns:a16="http://schemas.microsoft.com/office/drawing/2014/main" id="{7097F8DC-4441-407C-B499-803049F6AE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5902" y="0"/>
            <a:ext cx="826098" cy="595993"/>
          </a:xfrm>
          <a:prstGeom prst="rect">
            <a:avLst/>
          </a:prstGeom>
        </p:spPr>
      </p:pic>
    </p:spTree>
    <p:extLst>
      <p:ext uri="{BB962C8B-B14F-4D97-AF65-F5344CB8AC3E}">
        <p14:creationId xmlns:p14="http://schemas.microsoft.com/office/powerpoint/2010/main" val="345135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
        <p:nvSpPr>
          <p:cNvPr id="6" name="Rettangolo 5"/>
          <p:cNvSpPr/>
          <p:nvPr/>
        </p:nvSpPr>
        <p:spPr>
          <a:xfrm>
            <a:off x="2158300" y="1997839"/>
            <a:ext cx="10033700"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Unidad Didáctica </a:t>
            </a:r>
            <a:r>
              <a:rPr kumimoji="0" 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1.3</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GB" altLang="it-IT"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Nuevas</a:t>
            </a:r>
            <a:r>
              <a:rPr kumimoji="0" lang="en-GB" alt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it-IT"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tecnologías</a:t>
            </a:r>
            <a:r>
              <a:rPr kumimoji="0" lang="en-GB" alt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para </a:t>
            </a:r>
            <a:r>
              <a:rPr kumimoji="0" lang="en-GB" altLang="it-IT"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empresas</a:t>
            </a:r>
            <a:endPar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Tree>
    <p:extLst>
      <p:ext uri="{BB962C8B-B14F-4D97-AF65-F5344CB8AC3E}">
        <p14:creationId xmlns:p14="http://schemas.microsoft.com/office/powerpoint/2010/main" val="113558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Computación</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la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nube</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Las soluciones de </a:t>
            </a:r>
            <a:r>
              <a:rPr lang="es-ES" sz="2400" dirty="0" smtClean="0">
                <a:latin typeface="Arial Rounded MT Bold" panose="020F0704030504030204" pitchFamily="34" charset="0"/>
              </a:rPr>
              <a:t>computación en la nube </a:t>
            </a:r>
            <a:r>
              <a:rPr lang="es-ES" sz="2400" dirty="0">
                <a:latin typeface="Arial Rounded MT Bold" panose="020F0704030504030204" pitchFamily="34" charset="0"/>
              </a:rPr>
              <a:t>permiten explotar recursos de hardware y software muy importantes de forma remota.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Estos </a:t>
            </a:r>
            <a:r>
              <a:rPr lang="es-ES" sz="2400" dirty="0">
                <a:latin typeface="Arial Rounded MT Bold" panose="020F0704030504030204" pitchFamily="34" charset="0"/>
              </a:rPr>
              <a:t>servicios son prestados por empresas especializadas que, según su oferta, pueden asignar o gestionar los recursos en nombre del cliente.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9" y="0"/>
            <a:ext cx="8012272"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77088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9" y="0"/>
            <a:ext cx="8012272"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graphicFrame>
        <p:nvGraphicFramePr>
          <p:cNvPr id="6" name="Tabella 5"/>
          <p:cNvGraphicFramePr>
            <a:graphicFrameLocks noGrp="1"/>
          </p:cNvGraphicFramePr>
          <p:nvPr>
            <p:extLst>
              <p:ext uri="{D42A27DB-BD31-4B8C-83A1-F6EECF244321}">
                <p14:modId xmlns:p14="http://schemas.microsoft.com/office/powerpoint/2010/main" val="2266098995"/>
              </p:ext>
            </p:extLst>
          </p:nvPr>
        </p:nvGraphicFramePr>
        <p:xfrm>
          <a:off x="2711596" y="892552"/>
          <a:ext cx="8702076" cy="5303697"/>
        </p:xfrm>
        <a:graphic>
          <a:graphicData uri="http://schemas.openxmlformats.org/drawingml/2006/table">
            <a:tbl>
              <a:tblPr firstRow="1" bandRow="1">
                <a:tableStyleId>{5C22544A-7EE6-4342-B048-85BDC9FD1C3A}</a:tableStyleId>
              </a:tblPr>
              <a:tblGrid>
                <a:gridCol w="4351038">
                  <a:extLst>
                    <a:ext uri="{9D8B030D-6E8A-4147-A177-3AD203B41FA5}">
                      <a16:colId xmlns="" xmlns:a16="http://schemas.microsoft.com/office/drawing/2014/main" val="2018689920"/>
                    </a:ext>
                  </a:extLst>
                </a:gridCol>
                <a:gridCol w="4351038">
                  <a:extLst>
                    <a:ext uri="{9D8B030D-6E8A-4147-A177-3AD203B41FA5}">
                      <a16:colId xmlns="" xmlns:a16="http://schemas.microsoft.com/office/drawing/2014/main" val="3921801183"/>
                    </a:ext>
                  </a:extLst>
                </a:gridCol>
              </a:tblGrid>
              <a:tr h="346547">
                <a:tc gridSpan="2">
                  <a:txBody>
                    <a:bodyPr/>
                    <a:lstStyle/>
                    <a:p>
                      <a:pPr algn="ctr"/>
                      <a:r>
                        <a:rPr lang="en-GB" noProof="0" dirty="0" err="1" smtClean="0"/>
                        <a:t>Taxonomía</a:t>
                      </a:r>
                      <a:r>
                        <a:rPr lang="en-GB" baseline="0" noProof="0" dirty="0" smtClean="0"/>
                        <a:t> de la </a:t>
                      </a:r>
                      <a:r>
                        <a:rPr lang="en-GB" baseline="0" noProof="0" dirty="0" err="1" smtClean="0"/>
                        <a:t>Computación</a:t>
                      </a:r>
                      <a:r>
                        <a:rPr lang="en-GB" baseline="0" noProof="0" dirty="0" smtClean="0"/>
                        <a:t> </a:t>
                      </a:r>
                      <a:r>
                        <a:rPr lang="en-GB" baseline="0" noProof="0" dirty="0" err="1" smtClean="0"/>
                        <a:t>en</a:t>
                      </a:r>
                      <a:r>
                        <a:rPr lang="en-GB" baseline="0" noProof="0" dirty="0" smtClean="0"/>
                        <a:t> la </a:t>
                      </a:r>
                      <a:r>
                        <a:rPr lang="en-GB" baseline="0" noProof="0" dirty="0" err="1" smtClean="0"/>
                        <a:t>nube</a:t>
                      </a:r>
                      <a:endParaRPr lang="en-GB" noProof="0" dirty="0"/>
                    </a:p>
                  </a:txBody>
                  <a:tcPr/>
                </a:tc>
                <a:tc hMerge="1">
                  <a:txBody>
                    <a:bodyPr/>
                    <a:lstStyle/>
                    <a:p>
                      <a:endParaRPr lang="it-IT" dirty="0"/>
                    </a:p>
                  </a:txBody>
                  <a:tcPr/>
                </a:tc>
                <a:extLst>
                  <a:ext uri="{0D108BD9-81ED-4DB2-BD59-A6C34878D82A}">
                    <a16:rowId xmlns="" xmlns:a16="http://schemas.microsoft.com/office/drawing/2014/main" val="2526404220"/>
                  </a:ext>
                </a:extLst>
              </a:tr>
              <a:tr h="866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s-ES" sz="1800" b="1" kern="1200" dirty="0" err="1" smtClean="0">
                          <a:solidFill>
                            <a:schemeClr val="tx1"/>
                          </a:solidFill>
                          <a:effectLst/>
                          <a:latin typeface="+mn-lt"/>
                          <a:ea typeface="+mn-ea"/>
                          <a:cs typeface="+mn-cs"/>
                        </a:rPr>
                        <a:t>Según</a:t>
                      </a:r>
                      <a:r>
                        <a:rPr lang="en-GB" altLang="es-ES" sz="1800" b="1" kern="1200" dirty="0" smtClean="0">
                          <a:solidFill>
                            <a:schemeClr val="tx1"/>
                          </a:solidFill>
                          <a:effectLst/>
                          <a:latin typeface="+mn-lt"/>
                          <a:ea typeface="+mn-ea"/>
                          <a:cs typeface="+mn-cs"/>
                        </a:rPr>
                        <a:t> </a:t>
                      </a:r>
                      <a:r>
                        <a:rPr lang="en-GB" altLang="es-ES" sz="1800" b="1" kern="1200" dirty="0" err="1" smtClean="0">
                          <a:solidFill>
                            <a:schemeClr val="tx1"/>
                          </a:solidFill>
                          <a:effectLst/>
                          <a:latin typeface="+mn-lt"/>
                          <a:ea typeface="+mn-ea"/>
                          <a:cs typeface="+mn-cs"/>
                        </a:rPr>
                        <a:t>como</a:t>
                      </a:r>
                      <a:r>
                        <a:rPr lang="en-GB" altLang="es-ES" sz="1800" b="1" kern="1200" dirty="0" smtClean="0">
                          <a:solidFill>
                            <a:schemeClr val="tx1"/>
                          </a:solidFill>
                          <a:effectLst/>
                          <a:latin typeface="+mn-lt"/>
                          <a:ea typeface="+mn-ea"/>
                          <a:cs typeface="+mn-cs"/>
                        </a:rPr>
                        <a:t> se </a:t>
                      </a:r>
                      <a:r>
                        <a:rPr lang="en-GB" altLang="es-ES" sz="1800" b="1" kern="1200" dirty="0" err="1" smtClean="0">
                          <a:solidFill>
                            <a:schemeClr val="tx1"/>
                          </a:solidFill>
                          <a:effectLst/>
                          <a:latin typeface="+mn-lt"/>
                          <a:ea typeface="+mn-ea"/>
                          <a:cs typeface="+mn-cs"/>
                        </a:rPr>
                        <a:t>diseñan</a:t>
                      </a:r>
                      <a:r>
                        <a:rPr lang="en-GB" altLang="es-ES" sz="1800" b="1" kern="1200" dirty="0" smtClean="0">
                          <a:solidFill>
                            <a:schemeClr val="tx1"/>
                          </a:solidFill>
                          <a:effectLst/>
                          <a:latin typeface="+mn-lt"/>
                          <a:ea typeface="+mn-ea"/>
                          <a:cs typeface="+mn-cs"/>
                        </a:rPr>
                        <a:t>,</a:t>
                      </a:r>
                      <a:r>
                        <a:rPr lang="en-GB" altLang="es-ES" sz="1800" b="1" kern="1200" baseline="0" dirty="0" smtClean="0">
                          <a:solidFill>
                            <a:schemeClr val="tx1"/>
                          </a:solidFill>
                          <a:effectLst/>
                          <a:latin typeface="+mn-lt"/>
                          <a:ea typeface="+mn-ea"/>
                          <a:cs typeface="+mn-cs"/>
                        </a:rPr>
                        <a:t> </a:t>
                      </a:r>
                      <a:r>
                        <a:rPr lang="en-GB" altLang="es-ES" sz="1800" b="1" kern="1200" baseline="0" dirty="0" err="1" smtClean="0">
                          <a:solidFill>
                            <a:schemeClr val="tx1"/>
                          </a:solidFill>
                          <a:effectLst/>
                          <a:latin typeface="+mn-lt"/>
                          <a:ea typeface="+mn-ea"/>
                          <a:cs typeface="+mn-cs"/>
                        </a:rPr>
                        <a:t>asignan</a:t>
                      </a:r>
                      <a:r>
                        <a:rPr lang="en-GB" altLang="es-ES" sz="1800" b="1" kern="1200" baseline="0" dirty="0" smtClean="0">
                          <a:solidFill>
                            <a:schemeClr val="tx1"/>
                          </a:solidFill>
                          <a:effectLst/>
                          <a:latin typeface="+mn-lt"/>
                          <a:ea typeface="+mn-ea"/>
                          <a:cs typeface="+mn-cs"/>
                        </a:rPr>
                        <a:t> y </a:t>
                      </a:r>
                      <a:r>
                        <a:rPr lang="en-GB" altLang="es-ES" sz="1800" b="1" kern="1200" baseline="0" dirty="0" err="1" smtClean="0">
                          <a:solidFill>
                            <a:schemeClr val="tx1"/>
                          </a:solidFill>
                          <a:effectLst/>
                          <a:latin typeface="+mn-lt"/>
                          <a:ea typeface="+mn-ea"/>
                          <a:cs typeface="+mn-cs"/>
                        </a:rPr>
                        <a:t>distribuyen</a:t>
                      </a:r>
                      <a:r>
                        <a:rPr lang="en-GB" altLang="es-ES" sz="1800" b="1" kern="1200" baseline="0" dirty="0" smtClean="0">
                          <a:solidFill>
                            <a:schemeClr val="tx1"/>
                          </a:solidFill>
                          <a:effectLst/>
                          <a:latin typeface="+mn-lt"/>
                          <a:ea typeface="+mn-ea"/>
                          <a:cs typeface="+mn-cs"/>
                        </a:rPr>
                        <a:t> </a:t>
                      </a:r>
                      <a:r>
                        <a:rPr lang="en-GB" altLang="es-ES" sz="1800" b="1" kern="1200" baseline="0" dirty="0" err="1" smtClean="0">
                          <a:solidFill>
                            <a:schemeClr val="tx1"/>
                          </a:solidFill>
                          <a:effectLst/>
                          <a:latin typeface="+mn-lt"/>
                          <a:ea typeface="+mn-ea"/>
                          <a:cs typeface="+mn-cs"/>
                        </a:rPr>
                        <a:t>los</a:t>
                      </a:r>
                      <a:r>
                        <a:rPr lang="en-GB" altLang="es-ES" sz="1800" b="1" kern="1200" baseline="0" dirty="0" smtClean="0">
                          <a:solidFill>
                            <a:schemeClr val="tx1"/>
                          </a:solidFill>
                          <a:effectLst/>
                          <a:latin typeface="+mn-lt"/>
                          <a:ea typeface="+mn-ea"/>
                          <a:cs typeface="+mn-cs"/>
                        </a:rPr>
                        <a:t> </a:t>
                      </a:r>
                      <a:r>
                        <a:rPr lang="en-GB" altLang="es-ES" sz="1800" b="1" kern="1200" baseline="0" dirty="0" err="1" smtClean="0">
                          <a:solidFill>
                            <a:schemeClr val="tx1"/>
                          </a:solidFill>
                          <a:effectLst/>
                          <a:latin typeface="+mn-lt"/>
                          <a:ea typeface="+mn-ea"/>
                          <a:cs typeface="+mn-cs"/>
                        </a:rPr>
                        <a:t>recursos</a:t>
                      </a:r>
                      <a:endParaRPr lang="it-IT" sz="1800" b="1" kern="1200" dirty="0">
                        <a:solidFill>
                          <a:schemeClr val="tx1"/>
                        </a:solidFill>
                        <a:effectLst/>
                        <a:latin typeface="+mn-lt"/>
                        <a:ea typeface="+mn-ea"/>
                        <a:cs typeface="+mn-cs"/>
                      </a:endParaRPr>
                    </a:p>
                    <a:p>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s-ES" sz="1800" b="1" kern="1200" dirty="0" err="1" smtClean="0">
                          <a:solidFill>
                            <a:schemeClr val="tx1"/>
                          </a:solidFill>
                          <a:effectLst/>
                          <a:latin typeface="+mn-lt"/>
                          <a:ea typeface="+mn-ea"/>
                          <a:cs typeface="+mn-cs"/>
                        </a:rPr>
                        <a:t>Según</a:t>
                      </a:r>
                      <a:r>
                        <a:rPr lang="en-GB" altLang="es-ES" sz="1800" b="1" kern="1200" baseline="0" dirty="0" smtClean="0">
                          <a:solidFill>
                            <a:schemeClr val="tx1"/>
                          </a:solidFill>
                          <a:effectLst/>
                          <a:latin typeface="+mn-lt"/>
                          <a:ea typeface="+mn-ea"/>
                          <a:cs typeface="+mn-cs"/>
                        </a:rPr>
                        <a:t> el </a:t>
                      </a:r>
                      <a:r>
                        <a:rPr lang="en-GB" altLang="es-ES" sz="1800" b="1" kern="1200" baseline="0" dirty="0" err="1" smtClean="0">
                          <a:solidFill>
                            <a:schemeClr val="tx1"/>
                          </a:solidFill>
                          <a:effectLst/>
                          <a:latin typeface="+mn-lt"/>
                          <a:ea typeface="+mn-ea"/>
                          <a:cs typeface="+mn-cs"/>
                        </a:rPr>
                        <a:t>servicio</a:t>
                      </a:r>
                      <a:r>
                        <a:rPr lang="en-GB" altLang="es-ES" sz="1800" b="1" kern="1200" baseline="0" dirty="0" smtClean="0">
                          <a:solidFill>
                            <a:schemeClr val="tx1"/>
                          </a:solidFill>
                          <a:effectLst/>
                          <a:latin typeface="+mn-lt"/>
                          <a:ea typeface="+mn-ea"/>
                          <a:cs typeface="+mn-cs"/>
                        </a:rPr>
                        <a:t> </a:t>
                      </a:r>
                      <a:r>
                        <a:rPr lang="en-GB" altLang="es-ES" sz="1800" b="1" kern="1200" baseline="0" dirty="0" err="1" smtClean="0">
                          <a:solidFill>
                            <a:schemeClr val="tx1"/>
                          </a:solidFill>
                          <a:effectLst/>
                          <a:latin typeface="+mn-lt"/>
                          <a:ea typeface="+mn-ea"/>
                          <a:cs typeface="+mn-cs"/>
                        </a:rPr>
                        <a:t>prestado</a:t>
                      </a:r>
                      <a:r>
                        <a:rPr lang="en-GB" altLang="es-ES" sz="1800" b="1" kern="1200" baseline="0" dirty="0" smtClean="0">
                          <a:solidFill>
                            <a:schemeClr val="tx1"/>
                          </a:solidFill>
                          <a:effectLst/>
                          <a:latin typeface="+mn-lt"/>
                          <a:ea typeface="+mn-ea"/>
                          <a:cs typeface="+mn-cs"/>
                        </a:rPr>
                        <a:t> real</a:t>
                      </a:r>
                      <a:endParaRPr lang="it-IT" sz="1800" b="1" kern="1200" dirty="0">
                        <a:solidFill>
                          <a:schemeClr val="tx1"/>
                        </a:solidFill>
                        <a:effectLst/>
                        <a:latin typeface="+mn-lt"/>
                        <a:ea typeface="+mn-ea"/>
                        <a:cs typeface="+mn-cs"/>
                      </a:endParaRPr>
                    </a:p>
                  </a:txBody>
                  <a:tcPr/>
                </a:tc>
                <a:extLst>
                  <a:ext uri="{0D108BD9-81ED-4DB2-BD59-A6C34878D82A}">
                    <a16:rowId xmlns="" xmlns:a16="http://schemas.microsoft.com/office/drawing/2014/main" val="1719919203"/>
                  </a:ext>
                </a:extLst>
              </a:tr>
              <a:tr h="12658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sng" dirty="0" err="1" smtClean="0">
                          <a:effectLst/>
                        </a:rPr>
                        <a:t>Nube</a:t>
                      </a:r>
                      <a:r>
                        <a:rPr lang="en-GB" sz="1800" b="1" u="sng" dirty="0" smtClean="0">
                          <a:effectLst/>
                        </a:rPr>
                        <a:t> </a:t>
                      </a:r>
                      <a:r>
                        <a:rPr lang="en-GB" sz="1800" b="1" u="sng" dirty="0" err="1" smtClean="0">
                          <a:effectLst/>
                        </a:rPr>
                        <a:t>privada</a:t>
                      </a:r>
                      <a:r>
                        <a:rPr lang="en-GB" sz="1800" dirty="0" smtClean="0">
                          <a:effectLst/>
                        </a:rPr>
                        <a:t>. </a:t>
                      </a:r>
                      <a:r>
                        <a:rPr lang="es-ES" dirty="0" smtClean="0">
                          <a:latin typeface="+mn-lt"/>
                        </a:rPr>
                        <a:t>El cliente se beneficia de un servicio personalizado diseñado específicamente para sus necesidades por un proveedor externo.</a:t>
                      </a:r>
                      <a:endParaRPr lang="it-IT" sz="1800" dirty="0">
                        <a:effectLst/>
                        <a:latin typeface="+mn-lt"/>
                        <a:ea typeface="Calibri" panose="020F0502020204030204" pitchFamily="34" charset="0"/>
                        <a:cs typeface="Times New Roman" panose="02020603050405020304" pitchFamily="18" charset="0"/>
                      </a:endParaRPr>
                    </a:p>
                    <a:p>
                      <a:endParaRPr lang="it-IT" dirty="0"/>
                    </a:p>
                  </a:txBody>
                  <a:tcPr>
                    <a:solidFill>
                      <a:schemeClr val="accent5">
                        <a:lumMod val="20000"/>
                        <a:lumOff val="80000"/>
                      </a:schemeClr>
                    </a:solidFill>
                  </a:tcPr>
                </a:tc>
                <a:tc>
                  <a:txBody>
                    <a:bodyPr/>
                    <a:lstStyle/>
                    <a:p>
                      <a:pPr>
                        <a:lnSpc>
                          <a:spcPct val="107000"/>
                        </a:lnSpc>
                        <a:spcAft>
                          <a:spcPts val="0"/>
                        </a:spcAft>
                      </a:pPr>
                      <a:r>
                        <a:rPr lang="en-GB" sz="1800" b="1" u="sng" dirty="0" err="1" smtClean="0">
                          <a:effectLst/>
                        </a:rPr>
                        <a:t>Infraestructuras</a:t>
                      </a:r>
                      <a:r>
                        <a:rPr lang="en-GB" sz="1800" b="1" u="sng" dirty="0" smtClean="0">
                          <a:effectLst/>
                        </a:rPr>
                        <a:t> </a:t>
                      </a:r>
                      <a:r>
                        <a:rPr lang="en-GB" sz="1800" b="1" u="sng" dirty="0" err="1" smtClean="0">
                          <a:effectLst/>
                        </a:rPr>
                        <a:t>como</a:t>
                      </a:r>
                      <a:r>
                        <a:rPr lang="en-GB" sz="1800" b="1" u="sng" dirty="0" smtClean="0">
                          <a:effectLst/>
                        </a:rPr>
                        <a:t> </a:t>
                      </a:r>
                      <a:r>
                        <a:rPr lang="en-GB" sz="1800" b="1" u="sng" dirty="0" err="1" smtClean="0">
                          <a:effectLst/>
                        </a:rPr>
                        <a:t>servicios</a:t>
                      </a:r>
                      <a:r>
                        <a:rPr lang="en-GB" sz="1800" dirty="0" smtClean="0">
                          <a:effectLst/>
                        </a:rPr>
                        <a:t>. </a:t>
                      </a:r>
                      <a:r>
                        <a:rPr lang="es-ES" dirty="0" smtClean="0"/>
                        <a:t>También conocido como "pago por uso", este modelo permite el uso de una infraestructura (es decir, espacio de almacenamiento virtual) a cambio de una tarifa. </a:t>
                      </a:r>
                      <a:r>
                        <a:rPr lang="en-GB" sz="1800" dirty="0" smtClean="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882452109"/>
                  </a:ext>
                </a:extLst>
              </a:tr>
              <a:tr h="16460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sng" dirty="0" err="1" smtClean="0">
                          <a:effectLst/>
                        </a:rPr>
                        <a:t>Nube</a:t>
                      </a:r>
                      <a:r>
                        <a:rPr lang="en-GB" sz="1800" b="1" u="sng" dirty="0" smtClean="0">
                          <a:effectLst/>
                        </a:rPr>
                        <a:t> </a:t>
                      </a:r>
                      <a:r>
                        <a:rPr lang="en-GB" sz="1800" b="1" u="sng" dirty="0" err="1" smtClean="0">
                          <a:effectLst/>
                        </a:rPr>
                        <a:t>pública</a:t>
                      </a:r>
                      <a:r>
                        <a:rPr lang="en-GB" sz="1800" dirty="0" smtClean="0">
                          <a:effectLst/>
                        </a:rPr>
                        <a:t>. </a:t>
                      </a:r>
                      <a:r>
                        <a:rPr lang="es-ES" dirty="0" smtClean="0"/>
                        <a:t>La forma más común de Cloud. El servicio pertenece al proveedor que, a cambio de una tarifa mensual / anual, garantiza su uso y disponibilidad para terceros. </a:t>
                      </a:r>
                      <a:endParaRPr lang="it-IT" dirty="0"/>
                    </a:p>
                  </a:txBody>
                  <a:tcPr>
                    <a:solidFill>
                      <a:schemeClr val="accent5">
                        <a:lumMod val="20000"/>
                        <a:lumOff val="80000"/>
                      </a:schemeClr>
                    </a:solidFill>
                  </a:tcPr>
                </a:tc>
                <a:tc>
                  <a:txBody>
                    <a:bodyPr/>
                    <a:lstStyle/>
                    <a:p>
                      <a:pPr>
                        <a:lnSpc>
                          <a:spcPct val="107000"/>
                        </a:lnSpc>
                        <a:spcAft>
                          <a:spcPts val="0"/>
                        </a:spcAft>
                      </a:pPr>
                      <a:r>
                        <a:rPr lang="en-GB" sz="1800" b="1" u="sng" dirty="0" err="1" smtClean="0">
                          <a:effectLst/>
                        </a:rPr>
                        <a:t>Plataforma</a:t>
                      </a:r>
                      <a:r>
                        <a:rPr lang="en-GB" sz="1800" b="1" u="sng" baseline="0" dirty="0" smtClean="0">
                          <a:effectLst/>
                        </a:rPr>
                        <a:t> </a:t>
                      </a:r>
                      <a:r>
                        <a:rPr lang="en-GB" sz="1800" b="1" u="sng" baseline="0" dirty="0" err="1" smtClean="0">
                          <a:effectLst/>
                        </a:rPr>
                        <a:t>como</a:t>
                      </a:r>
                      <a:r>
                        <a:rPr lang="en-GB" sz="1800" b="1" u="sng" baseline="0" dirty="0" smtClean="0">
                          <a:effectLst/>
                        </a:rPr>
                        <a:t> </a:t>
                      </a:r>
                      <a:r>
                        <a:rPr lang="en-GB" sz="1800" b="1" u="sng" baseline="0" dirty="0" err="1" smtClean="0">
                          <a:effectLst/>
                        </a:rPr>
                        <a:t>servicio</a:t>
                      </a:r>
                      <a:r>
                        <a:rPr lang="en-GB" sz="1800" dirty="0" smtClean="0">
                          <a:effectLst/>
                        </a:rPr>
                        <a:t>. </a:t>
                      </a:r>
                      <a:r>
                        <a:rPr lang="es-ES" dirty="0" smtClean="0"/>
                        <a:t>Muy común entre aquellos que necesitan un "campo de pruebas" para validar el desarrollo de su propio software / aplicación.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940227472"/>
                  </a:ext>
                </a:extLst>
              </a:tr>
              <a:tr h="8663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u="sng" dirty="0" err="1" smtClean="0">
                          <a:effectLst/>
                        </a:rPr>
                        <a:t>Nube</a:t>
                      </a:r>
                      <a:r>
                        <a:rPr lang="en-GB" sz="1800" b="1" u="sng" dirty="0" smtClean="0">
                          <a:effectLst/>
                        </a:rPr>
                        <a:t> </a:t>
                      </a:r>
                      <a:r>
                        <a:rPr lang="en-GB" sz="1800" b="1" u="sng" dirty="0" err="1" smtClean="0">
                          <a:effectLst/>
                        </a:rPr>
                        <a:t>híbrida</a:t>
                      </a:r>
                      <a:r>
                        <a:rPr lang="en-GB" sz="1800" dirty="0" smtClean="0">
                          <a:effectLst/>
                        </a:rPr>
                        <a:t>. Una</a:t>
                      </a:r>
                      <a:r>
                        <a:rPr lang="en-GB" sz="1800" baseline="0" dirty="0" smtClean="0">
                          <a:effectLst/>
                        </a:rPr>
                        <a:t> </a:t>
                      </a:r>
                      <a:r>
                        <a:rPr lang="en-GB" sz="1800" baseline="0" dirty="0" err="1" smtClean="0">
                          <a:effectLst/>
                        </a:rPr>
                        <a:t>combinación</a:t>
                      </a:r>
                      <a:r>
                        <a:rPr lang="en-GB" sz="1800" baseline="0" dirty="0" smtClean="0">
                          <a:effectLst/>
                        </a:rPr>
                        <a:t> modular de las dos </a:t>
                      </a:r>
                      <a:r>
                        <a:rPr lang="en-GB" sz="1800" baseline="0" dirty="0" err="1" smtClean="0">
                          <a:effectLst/>
                        </a:rPr>
                        <a:t>formas</a:t>
                      </a:r>
                      <a:r>
                        <a:rPr lang="en-GB" sz="1800" baseline="0" dirty="0" smtClean="0">
                          <a:effectLst/>
                        </a:rPr>
                        <a:t> </a:t>
                      </a:r>
                      <a:r>
                        <a:rPr lang="en-GB" sz="1800" baseline="0" dirty="0" err="1" smtClean="0">
                          <a:effectLst/>
                        </a:rPr>
                        <a:t>anteriores</a:t>
                      </a:r>
                      <a:r>
                        <a:rPr lang="en-GB" sz="1800" baseline="0" dirty="0" smtClean="0">
                          <a:effectLs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a:txBody>
                  <a:tcPr>
                    <a:solidFill>
                      <a:schemeClr val="accent5">
                        <a:lumMod val="20000"/>
                        <a:lumOff val="80000"/>
                      </a:schemeClr>
                    </a:solidFill>
                  </a:tcPr>
                </a:tc>
                <a:tc>
                  <a:txBody>
                    <a:bodyPr/>
                    <a:lstStyle/>
                    <a:p>
                      <a:pPr>
                        <a:lnSpc>
                          <a:spcPct val="107000"/>
                        </a:lnSpc>
                        <a:spcAft>
                          <a:spcPts val="0"/>
                        </a:spcAft>
                      </a:pPr>
                      <a:r>
                        <a:rPr lang="en-GB" sz="1800" b="1" u="sng" dirty="0" smtClean="0">
                          <a:effectLst/>
                        </a:rPr>
                        <a:t>Software </a:t>
                      </a:r>
                      <a:r>
                        <a:rPr lang="en-GB" sz="1800" b="1" u="sng" dirty="0" err="1" smtClean="0">
                          <a:effectLst/>
                        </a:rPr>
                        <a:t>como</a:t>
                      </a:r>
                      <a:r>
                        <a:rPr lang="en-GB" sz="1800" b="1" u="sng" dirty="0" smtClean="0">
                          <a:effectLst/>
                        </a:rPr>
                        <a:t> </a:t>
                      </a:r>
                      <a:r>
                        <a:rPr lang="en-GB" sz="1800" b="1" u="sng" dirty="0" err="1" smtClean="0">
                          <a:effectLst/>
                        </a:rPr>
                        <a:t>servicio</a:t>
                      </a:r>
                      <a:r>
                        <a:rPr lang="en-GB" sz="1800" dirty="0" smtClean="0">
                          <a:effectLst/>
                        </a:rPr>
                        <a:t>. </a:t>
                      </a:r>
                      <a:r>
                        <a:rPr lang="es-ES" dirty="0" smtClean="0"/>
                        <a:t>Una entrega llave en mano del software del desarrollador al cliente.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 xmlns:a16="http://schemas.microsoft.com/office/drawing/2014/main" val="2133877520"/>
                  </a:ext>
                </a:extLst>
              </a:tr>
            </a:tbl>
          </a:graphicData>
        </a:graphic>
      </p:graphicFrame>
    </p:spTree>
    <p:extLst>
      <p:ext uri="{BB962C8B-B14F-4D97-AF65-F5344CB8AC3E}">
        <p14:creationId xmlns:p14="http://schemas.microsoft.com/office/powerpoint/2010/main" val="1981399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2"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Análisis</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datos</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Una definición formal de análisis de datos lo describe como una forma de decodificar datos digitales destacando información muy significativa para establecer "modelos de conocimiento predictivo" en lugar de descriptivos.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En </a:t>
            </a:r>
            <a:r>
              <a:rPr lang="es-ES" sz="2400" dirty="0">
                <a:latin typeface="Arial Rounded MT Bold" panose="020F0704030504030204" pitchFamily="34" charset="0"/>
              </a:rPr>
              <a:t>Gestión Empresarial, el Data </a:t>
            </a:r>
            <a:r>
              <a:rPr lang="es-ES" sz="2400" dirty="0" err="1">
                <a:latin typeface="Arial Rounded MT Bold" panose="020F0704030504030204" pitchFamily="34" charset="0"/>
              </a:rPr>
              <a:t>Analytics</a:t>
            </a:r>
            <a:r>
              <a:rPr lang="es-ES" sz="2400" dirty="0">
                <a:latin typeface="Arial Rounded MT Bold" panose="020F0704030504030204" pitchFamily="34" charset="0"/>
              </a:rPr>
              <a:t> es una herramienta estratégica </a:t>
            </a:r>
            <a:r>
              <a:rPr lang="es-ES" sz="2400" dirty="0" smtClean="0">
                <a:latin typeface="Arial Rounded MT Bold" panose="020F0704030504030204" pitchFamily="34" charset="0"/>
              </a:rPr>
              <a:t>fundamental a </a:t>
            </a:r>
            <a:r>
              <a:rPr lang="es-ES" sz="2400" dirty="0">
                <a:latin typeface="Arial Rounded MT Bold" panose="020F0704030504030204" pitchFamily="34" charset="0"/>
              </a:rPr>
              <a:t>disposición de ejecutivos y directores.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07155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250380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1" cy="5262979"/>
          </a:xfrm>
          <a:prstGeom prst="rect">
            <a:avLst/>
          </a:prstGeom>
        </p:spPr>
        <p:txBody>
          <a:bodyPr wrap="square">
            <a:spAutoFit/>
          </a:bodyPr>
          <a:lstStyle/>
          <a:p>
            <a:pPr lvl="0" algn="just">
              <a:defRPr/>
            </a:pPr>
            <a:r>
              <a:rPr lang="es-ES" sz="2400" dirty="0">
                <a:latin typeface="Arial Rounded MT Bold" panose="020F0704030504030204" pitchFamily="34" charset="0"/>
              </a:rPr>
              <a:t>Desde otra perspectiva, Data </a:t>
            </a:r>
            <a:r>
              <a:rPr lang="es-ES" sz="2400" dirty="0" err="1">
                <a:latin typeface="Arial Rounded MT Bold" panose="020F0704030504030204" pitchFamily="34" charset="0"/>
              </a:rPr>
              <a:t>Analytics</a:t>
            </a:r>
            <a:r>
              <a:rPr lang="es-ES" sz="2400" dirty="0">
                <a:latin typeface="Arial Rounded MT Bold" panose="020F0704030504030204" pitchFamily="34" charset="0"/>
              </a:rPr>
              <a:t> se erige como un testimonio de una “mentalidad impulsada por las oportunidades”.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Como </a:t>
            </a:r>
            <a:r>
              <a:rPr lang="es-ES" sz="2400" dirty="0">
                <a:latin typeface="Arial Rounded MT Bold" panose="020F0704030504030204" pitchFamily="34" charset="0"/>
              </a:rPr>
              <a:t>tal, todo lo que se requiere para adoptar un marco de análisis de datos es una mezcla equilibrada de pensamiento creativo y calculador.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El </a:t>
            </a:r>
            <a:r>
              <a:rPr lang="es-ES" sz="2400" dirty="0">
                <a:latin typeface="Arial Rounded MT Bold" panose="020F0704030504030204" pitchFamily="34" charset="0"/>
              </a:rPr>
              <a:t>análisis de datos es un campo que brinda grandes contribuciones a 2 funciones comerciales que comúnmente se ocupan de grandes cantidades </a:t>
            </a:r>
            <a:r>
              <a:rPr lang="es-ES" sz="2400" dirty="0" smtClean="0">
                <a:latin typeface="Arial Rounded MT Bold" panose="020F0704030504030204" pitchFamily="34" charset="0"/>
              </a:rPr>
              <a:t>de información </a:t>
            </a:r>
            <a:r>
              <a:rPr lang="es-ES" sz="2400" dirty="0">
                <a:latin typeface="Arial Rounded MT Bold" panose="020F0704030504030204" pitchFamily="34" charset="0"/>
              </a:rPr>
              <a:t>proveniente del entorno externo: </a:t>
            </a:r>
            <a:endParaRPr lang="es-ES" sz="2400" dirty="0" smtClean="0">
              <a:latin typeface="Arial Rounded MT Bold" panose="020F0704030504030204" pitchFamily="34" charset="0"/>
            </a:endParaRP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Finanzas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Marketing</a:t>
            </a:r>
          </a:p>
        </p:txBody>
      </p:sp>
      <p:sp>
        <p:nvSpPr>
          <p:cNvPr id="10" name="Rettangolo 9"/>
          <p:cNvSpPr/>
          <p:nvPr/>
        </p:nvSpPr>
        <p:spPr>
          <a:xfrm>
            <a:off x="2158298" y="0"/>
            <a:ext cx="8055223"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053008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2" cy="4893647"/>
          </a:xfrm>
          <a:prstGeom prst="rect">
            <a:avLst/>
          </a:prstGeom>
        </p:spPr>
        <p:txBody>
          <a:bodyPr wrap="square">
            <a:spAutoFit/>
          </a:bodyPr>
          <a:lstStyle/>
          <a:p>
            <a:pPr lvl="0" algn="just">
              <a:defRPr/>
            </a:pPr>
            <a:r>
              <a:rPr lang="es-ES" sz="2400" dirty="0">
                <a:latin typeface="Arial Rounded MT Bold" panose="020F0704030504030204" pitchFamily="34" charset="0"/>
              </a:rPr>
              <a:t>Explotación de análisis de datos en entornos empresariales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lang="en-GB" altLang="es-ES" sz="2400" b="1" dirty="0" err="1" smtClean="0">
                <a:solidFill>
                  <a:prstClr val="black"/>
                </a:solidFill>
                <a:latin typeface="Arial Rounded MT Bold" panose="020F0704030504030204" pitchFamily="34" charset="0"/>
              </a:rPr>
              <a:t>Experiencia</a:t>
            </a:r>
            <a:r>
              <a:rPr lang="en-GB" altLang="es-ES" sz="2400" b="1" dirty="0" smtClean="0">
                <a:solidFill>
                  <a:prstClr val="black"/>
                </a:solidFill>
                <a:latin typeface="Arial Rounded MT Bold" panose="020F0704030504030204" pitchFamily="34" charset="0"/>
              </a:rPr>
              <a:t> del </a:t>
            </a:r>
            <a:r>
              <a:rPr lang="en-GB" altLang="es-ES" sz="2400" b="1" dirty="0" err="1" smtClean="0">
                <a:solidFill>
                  <a:prstClr val="black"/>
                </a:solidFill>
                <a:latin typeface="Arial Rounded MT Bold" panose="020F0704030504030204" pitchFamily="34" charset="0"/>
              </a:rPr>
              <a:t>cliente</a:t>
            </a:r>
            <a:r>
              <a:rPr lang="en-GB" altLang="es-ES" sz="2400" b="1" dirty="0" smtClean="0">
                <a:solidFill>
                  <a:prstClr val="black"/>
                </a:solidFill>
                <a:latin typeface="Arial Rounded MT Bold" panose="020F0704030504030204" pitchFamily="34" charset="0"/>
              </a:rPr>
              <a:t> y </a:t>
            </a:r>
            <a:r>
              <a:rPr lang="en-GB" altLang="es-ES" sz="2400" b="1" dirty="0" err="1" smtClean="0">
                <a:solidFill>
                  <a:prstClr val="black"/>
                </a:solidFill>
                <a:latin typeface="Arial Rounded MT Bold" panose="020F0704030504030204" pitchFamily="34" charset="0"/>
              </a:rPr>
              <a:t>fidelidad</a:t>
            </a:r>
            <a:r>
              <a:rPr lang="en-GB" altLang="es-ES" sz="2400" b="1" dirty="0" smtClean="0">
                <a:solidFill>
                  <a:prstClr val="black"/>
                </a:solidFill>
                <a:latin typeface="Arial Rounded MT Bold" panose="020F0704030504030204" pitchFamily="34" charset="0"/>
              </a:rPr>
              <a:t> a la </a:t>
            </a:r>
            <a:r>
              <a:rPr lang="en-GB" altLang="es-ES" sz="2400" b="1" dirty="0" err="1" smtClean="0">
                <a:solidFill>
                  <a:prstClr val="black"/>
                </a:solidFill>
                <a:latin typeface="Arial Rounded MT Bold" panose="020F0704030504030204" pitchFamily="34" charset="0"/>
              </a:rPr>
              <a:t>marca</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Las empresas explotan el </a:t>
            </a:r>
            <a:r>
              <a:rPr lang="es-ES" sz="2400" dirty="0" err="1">
                <a:latin typeface="Arial Rounded MT Bold" panose="020F0704030504030204" pitchFamily="34" charset="0"/>
              </a:rPr>
              <a:t>big</a:t>
            </a:r>
            <a:r>
              <a:rPr lang="es-ES" sz="2400" dirty="0">
                <a:latin typeface="Arial Rounded MT Bold" panose="020F0704030504030204" pitchFamily="34" charset="0"/>
              </a:rPr>
              <a:t> </a:t>
            </a:r>
            <a:r>
              <a:rPr lang="es-ES" sz="2400" dirty="0" err="1">
                <a:latin typeface="Arial Rounded MT Bold" panose="020F0704030504030204" pitchFamily="34" charset="0"/>
              </a:rPr>
              <a:t>dataset</a:t>
            </a:r>
            <a:r>
              <a:rPr lang="es-ES" sz="2400" dirty="0">
                <a:latin typeface="Arial Rounded MT Bold" panose="020F0704030504030204" pitchFamily="34" charset="0"/>
              </a:rPr>
              <a:t> que se recopila desde los departamentos de Ventas para: analizar la demanda de los clientes, </a:t>
            </a:r>
            <a:r>
              <a:rPr lang="es-ES" sz="2400" dirty="0" smtClean="0">
                <a:latin typeface="Arial Rounded MT Bold" panose="020F0704030504030204" pitchFamily="34" charset="0"/>
              </a:rPr>
              <a:t>captar nuevas </a:t>
            </a:r>
            <a:r>
              <a:rPr lang="es-ES" sz="2400" dirty="0">
                <a:latin typeface="Arial Rounded MT Bold" panose="020F0704030504030204" pitchFamily="34" charset="0"/>
              </a:rPr>
              <a:t>tendencias y preferencias de compra, orientar el desarrollo </a:t>
            </a:r>
            <a:r>
              <a:rPr lang="es-ES" sz="2400" dirty="0" smtClean="0">
                <a:latin typeface="Arial Rounded MT Bold" panose="020F0704030504030204" pitchFamily="34" charset="0"/>
              </a:rPr>
              <a:t>hacia </a:t>
            </a:r>
            <a:r>
              <a:rPr lang="es-ES" sz="2400" dirty="0">
                <a:latin typeface="Arial Rounded MT Bold" panose="020F0704030504030204" pitchFamily="34" charset="0"/>
              </a:rPr>
              <a:t>nuevos productos, impulsar la innovación tecnológica y diseñar estrategias de comunicación coherentes.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En </a:t>
            </a:r>
            <a:r>
              <a:rPr lang="es-ES" sz="2400" dirty="0">
                <a:latin typeface="Arial Rounded MT Bold" panose="020F0704030504030204" pitchFamily="34" charset="0"/>
              </a:rPr>
              <a:t>otras palabras, Data </a:t>
            </a:r>
            <a:r>
              <a:rPr lang="es-ES" sz="2400" dirty="0" err="1">
                <a:latin typeface="Arial Rounded MT Bold" panose="020F0704030504030204" pitchFamily="34" charset="0"/>
              </a:rPr>
              <a:t>Analytics</a:t>
            </a:r>
            <a:r>
              <a:rPr lang="es-ES" sz="2400" dirty="0">
                <a:latin typeface="Arial Rounded MT Bold" panose="020F0704030504030204" pitchFamily="34" charset="0"/>
              </a:rPr>
              <a:t> ayuda a empresas y ejecutivos a dar forma a </a:t>
            </a:r>
            <a:r>
              <a:rPr lang="es-ES" sz="2400" dirty="0" smtClean="0">
                <a:latin typeface="Arial Rounded MT Bold" panose="020F0704030504030204" pitchFamily="34" charset="0"/>
              </a:rPr>
              <a:t>un perfil </a:t>
            </a:r>
            <a:r>
              <a:rPr lang="es-ES" sz="2400" dirty="0">
                <a:latin typeface="Arial Rounded MT Bold" panose="020F0704030504030204" pitchFamily="34" charset="0"/>
              </a:rPr>
              <a:t>de la base de clientes moderna.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07155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19199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2" cy="3416320"/>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Publicidad</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Desde una perspectiva más amplia, Data </a:t>
            </a:r>
            <a:r>
              <a:rPr lang="es-ES" sz="2400" dirty="0" err="1">
                <a:latin typeface="Arial Rounded MT Bold" panose="020F0704030504030204" pitchFamily="34" charset="0"/>
              </a:rPr>
              <a:t>Analytics</a:t>
            </a:r>
            <a:r>
              <a:rPr lang="es-ES" sz="2400" dirty="0">
                <a:latin typeface="Arial Rounded MT Bold" panose="020F0704030504030204" pitchFamily="34" charset="0"/>
              </a:rPr>
              <a:t> ayuda a las </a:t>
            </a:r>
            <a:r>
              <a:rPr lang="es-ES" sz="2400" dirty="0" smtClean="0">
                <a:latin typeface="Arial Rounded MT Bold" panose="020F0704030504030204" pitchFamily="34" charset="0"/>
              </a:rPr>
              <a:t>empresas a entender el </a:t>
            </a:r>
            <a:r>
              <a:rPr lang="es-ES" sz="2400" dirty="0">
                <a:latin typeface="Arial Rounded MT Bold" panose="020F0704030504030204" pitchFamily="34" charset="0"/>
              </a:rPr>
              <a:t>comportamiento de compra de los clientes (tanto potenciales como </a:t>
            </a:r>
            <a:r>
              <a:rPr lang="es-ES" sz="2400" dirty="0" smtClean="0">
                <a:latin typeface="Arial Rounded MT Bold" panose="020F0704030504030204" pitchFamily="34" charset="0"/>
              </a:rPr>
              <a:t>fieles) </a:t>
            </a:r>
            <a:r>
              <a:rPr lang="es-ES" sz="2400" dirty="0">
                <a:latin typeface="Arial Rounded MT Bold" panose="020F0704030504030204" pitchFamily="34" charset="0"/>
              </a:rPr>
              <a:t>para canalizar mejor los esfuerzos de comunicación y publicidad.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El </a:t>
            </a:r>
            <a:r>
              <a:rPr lang="es-ES" sz="2400" dirty="0">
                <a:latin typeface="Arial Rounded MT Bold" panose="020F0704030504030204" pitchFamily="34" charset="0"/>
              </a:rPr>
              <a:t>objetivo final es hacer coincidir el producto adecuado con el cliente adecuado, teniendo en cuenta su canal de compra favorito.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07155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75017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US"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Que </a:t>
            </a:r>
            <a:r>
              <a:rPr kumimoji="0" lang="en-US"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a:t>
            </a:r>
            <a:r>
              <a:rPr kumimoji="0" lang="en-US"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el </a:t>
            </a:r>
            <a:r>
              <a:rPr kumimoji="0" lang="en-US" sz="28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emprendimiento</a:t>
            </a:r>
            <a:r>
              <a:rPr kumimoji="0" lang="en-US" sz="2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01675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Definición de la Comisión de la UE: </a:t>
            </a:r>
            <a:endPar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r>
              <a:rPr lang="es-ES" sz="2400" dirty="0">
                <a:latin typeface="Arial Rounded MT Bold" panose="020F0704030504030204" pitchFamily="34" charset="0"/>
              </a:rPr>
              <a:t>“El emprendimiento digital abarca todas las nuevas empresas y la transformación de las empresas existentes a través de tecnologías digitales novedosas. </a:t>
            </a:r>
            <a:endParaRPr lang="es-ES" sz="2400" dirty="0" smtClean="0">
              <a:latin typeface="Arial Rounded MT Bold" panose="020F0704030504030204" pitchFamily="34" charset="0"/>
            </a:endParaRPr>
          </a:p>
          <a:p>
            <a:endParaRPr lang="es-ES" sz="2400" dirty="0">
              <a:latin typeface="Arial Rounded MT Bold" panose="020F0704030504030204" pitchFamily="34" charset="0"/>
            </a:endParaRPr>
          </a:p>
          <a:p>
            <a:r>
              <a:rPr lang="es-ES" sz="2400" dirty="0">
                <a:latin typeface="Arial Rounded MT Bold" panose="020F0704030504030204" pitchFamily="34" charset="0"/>
              </a:rPr>
              <a:t>[Las empresas digitales] se caracterizan por una alta utilización de tecnologías digitales novedosas (en particular, soluciones sociales, de </a:t>
            </a:r>
            <a:r>
              <a:rPr lang="es-ES" sz="2400" dirty="0" err="1">
                <a:latin typeface="Arial Rounded MT Bold" panose="020F0704030504030204" pitchFamily="34" charset="0"/>
              </a:rPr>
              <a:t>big</a:t>
            </a:r>
            <a:r>
              <a:rPr lang="es-ES" sz="2400" dirty="0">
                <a:latin typeface="Arial Rounded MT Bold" panose="020F0704030504030204" pitchFamily="34" charset="0"/>
              </a:rPr>
              <a:t> data, móviles y en la nube) para mejorar las operaciones comerciales, inventar nuevos modelos comerciales e interactuar con clientes y partes interesadas”.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dirty="0" smtClean="0">
                <a:solidFill>
                  <a:prstClr val="black"/>
                </a:solidFill>
                <a:latin typeface="Arial Rounded MT Bold" panose="020F0704030504030204" pitchFamily="34" charset="0"/>
              </a:rPr>
              <a:t>Fuente</a:t>
            </a: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https://publications.jrc.ec.europa.eu/repository/bitstream/JRC112439/jrc112439_eides_report.pdf</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val="1845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2"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3.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del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riesgo</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En este campo, la analítica de datos se explota principalmente para orientar las decisiones de inversión y para cuantificar algunos modelos estadísticos que </a:t>
            </a:r>
            <a:r>
              <a:rPr lang="es-ES" sz="2400" dirty="0" smtClean="0">
                <a:latin typeface="Arial Rounded MT Bold" panose="020F0704030504030204" pitchFamily="34" charset="0"/>
              </a:rPr>
              <a:t>aúnan oportunidades </a:t>
            </a:r>
            <a:r>
              <a:rPr lang="es-ES" sz="2400" dirty="0">
                <a:latin typeface="Arial Rounded MT Bold" panose="020F0704030504030204" pitchFamily="34" charset="0"/>
              </a:rPr>
              <a:t>de inversión en función de los riesgos asociados.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Los </a:t>
            </a:r>
            <a:r>
              <a:rPr lang="es-ES" sz="2400" dirty="0">
                <a:latin typeface="Arial Rounded MT Bold" panose="020F0704030504030204" pitchFamily="34" charset="0"/>
              </a:rPr>
              <a:t>bancos y los intermediarios financieros utilizan estas herramientas a diario como un medio muy eficaz de mitigación de riesgos.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07155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40047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595993"/>
            <a:ext cx="10033702" cy="378565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4.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Gestión</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cadena</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valor</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transcripción de la Cadena de Valor en un lenguaje digital permite un análisis mayor y más sofisticado de las relaciones existentes entre una función y otra.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Estas </a:t>
            </a:r>
            <a:r>
              <a:rPr lang="es-ES" sz="2400" dirty="0">
                <a:latin typeface="Arial Rounded MT Bold" panose="020F0704030504030204" pitchFamily="34" charset="0"/>
              </a:rPr>
              <a:t>redes de conocimiento que fluyen entre los diferentes equipos de tareas contribuyen al </a:t>
            </a:r>
            <a:r>
              <a:rPr lang="es-ES" sz="2400" dirty="0" smtClean="0">
                <a:latin typeface="Arial Rounded MT Bold" panose="020F0704030504030204" pitchFamily="34" charset="0"/>
              </a:rPr>
              <a:t>nacimiento de </a:t>
            </a:r>
            <a:r>
              <a:rPr lang="es-ES" sz="2400" dirty="0">
                <a:latin typeface="Arial Rounded MT Bold" panose="020F0704030504030204" pitchFamily="34" charset="0"/>
              </a:rPr>
              <a:t>una conciencia colectiva organizacional y potencia la percepción que cada </a:t>
            </a:r>
            <a:r>
              <a:rPr lang="es-ES" sz="2400" dirty="0" smtClean="0">
                <a:latin typeface="Arial Rounded MT Bold" panose="020F0704030504030204" pitchFamily="34" charset="0"/>
              </a:rPr>
              <a:t>persona </a:t>
            </a:r>
            <a:r>
              <a:rPr lang="es-ES" sz="2400" dirty="0">
                <a:latin typeface="Arial Rounded MT Bold" panose="020F0704030504030204" pitchFamily="34" charset="0"/>
              </a:rPr>
              <a:t>tiene sobre los roles y responsabilidades de los demás.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07155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1.3</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GB" altLang="it-IT" sz="2800" dirty="0" err="1">
                <a:solidFill>
                  <a:prstClr val="black"/>
                </a:solidFill>
                <a:latin typeface="Arial Rounded MT Bold" panose="020F0704030504030204" pitchFamily="34" charset="0"/>
              </a:rPr>
              <a:t>Nuevas</a:t>
            </a:r>
            <a:r>
              <a:rPr lang="en-GB" altLang="it-IT" sz="2800" dirty="0">
                <a:solidFill>
                  <a:prstClr val="black"/>
                </a:solidFill>
                <a:latin typeface="Arial Rounded MT Bold" panose="020F0704030504030204" pitchFamily="34" charset="0"/>
              </a:rPr>
              <a:t> </a:t>
            </a:r>
            <a:r>
              <a:rPr lang="en-GB" altLang="it-IT" sz="2800" dirty="0" err="1">
                <a:solidFill>
                  <a:prstClr val="black"/>
                </a:solidFill>
                <a:latin typeface="Arial Rounded MT Bold" panose="020F0704030504030204" pitchFamily="34" charset="0"/>
              </a:rPr>
              <a:t>tecnologías</a:t>
            </a:r>
            <a:r>
              <a:rPr lang="en-GB" altLang="it-IT" sz="2800" dirty="0">
                <a:solidFill>
                  <a:prstClr val="black"/>
                </a:solidFill>
                <a:latin typeface="Arial Rounded MT Bold" panose="020F0704030504030204" pitchFamily="34" charset="0"/>
              </a:rPr>
              <a:t> para </a:t>
            </a:r>
            <a:r>
              <a:rPr lang="en-GB" altLang="it-IT" sz="2800" dirty="0" err="1">
                <a:solidFill>
                  <a:prstClr val="black"/>
                </a:solidFill>
                <a:latin typeface="Arial Rounded MT Bold" panose="020F0704030504030204" pitchFamily="34" charset="0"/>
              </a:rPr>
              <a:t>empresas</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04766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1997839"/>
            <a:ext cx="10033701" cy="2862322"/>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Unidad Didáctica </a:t>
            </a:r>
            <a:r>
              <a:rPr kumimoji="0" lang="it-IT"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1.4</a:t>
            </a:r>
            <a: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r>
            <a:br>
              <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br>
            <a:r>
              <a:rPr kumimoji="0" lang="en-U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Los </a:t>
            </a:r>
            <a:r>
              <a:rPr kumimoji="0" lang="en-US"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comienzos</a:t>
            </a:r>
            <a:r>
              <a:rPr kumimoji="0" lang="en-U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US"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una</a:t>
            </a:r>
            <a:r>
              <a:rPr kumimoji="0" lang="en-U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start-up </a:t>
            </a:r>
            <a:r>
              <a:rPr kumimoji="0" lang="en-US" sz="60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US" sz="60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internet</a:t>
            </a:r>
            <a:endParaRPr kumimoji="0" lang="en-US" sz="60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17146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893647"/>
          </a:xfrm>
          <a:prstGeom prst="rect">
            <a:avLst/>
          </a:prstGeom>
        </p:spPr>
        <p:txBody>
          <a:bodyPr wrap="square">
            <a:spAutoFit/>
          </a:bodyPr>
          <a:lstStyle/>
          <a:p>
            <a:r>
              <a:rPr lang="es-ES" sz="2400" dirty="0">
                <a:latin typeface="Arial Rounded MT Bold" panose="020F0704030504030204" pitchFamily="34" charset="0"/>
              </a:rPr>
              <a:t>Convertir una idea en un negocio rentable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Al principio, cada empresa surgió de una sola idea que, una vez puesta en marcha, se tradujo en una empresa sostenible.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Las ideas </a:t>
            </a:r>
            <a:r>
              <a:rPr lang="es-ES" sz="2400" dirty="0">
                <a:latin typeface="Arial Rounded MT Bold" panose="020F0704030504030204" pitchFamily="34" charset="0"/>
              </a:rPr>
              <a:t>de </a:t>
            </a:r>
            <a:r>
              <a:rPr lang="es-ES" sz="2400" dirty="0" smtClean="0">
                <a:latin typeface="Arial Rounded MT Bold" panose="020F0704030504030204" pitchFamily="34" charset="0"/>
              </a:rPr>
              <a:t>negocio </a:t>
            </a:r>
            <a:r>
              <a:rPr lang="es-ES" sz="2400" dirty="0">
                <a:latin typeface="Arial Rounded MT Bold" panose="020F0704030504030204" pitchFamily="34" charset="0"/>
              </a:rPr>
              <a:t>surgen del reconocimiento de </a:t>
            </a:r>
            <a:r>
              <a:rPr lang="es-ES" sz="2400" dirty="0" smtClean="0">
                <a:latin typeface="Arial Rounded MT Bold" panose="020F0704030504030204" pitchFamily="34" charset="0"/>
              </a:rPr>
              <a:t>una </a:t>
            </a:r>
            <a:r>
              <a:rPr lang="es-ES" sz="2400" dirty="0">
                <a:latin typeface="Arial Rounded MT Bold" panose="020F0704030504030204" pitchFamily="34" charset="0"/>
              </a:rPr>
              <a:t>oportunidad de satisfacer una necesidad marcada que actualmente solo se satisface parcialmente (o no se satisface en absoluto).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La </a:t>
            </a:r>
            <a:r>
              <a:rPr lang="es-ES" sz="2400" dirty="0">
                <a:latin typeface="Arial Rounded MT Bold" panose="020F0704030504030204" pitchFamily="34" charset="0"/>
              </a:rPr>
              <a:t>realidad cotidiana proporciona grandes inspiraciones para una posible idea de negocio: la parte difícil llega cuando se trata de identificar las que son viables como emprendedor.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44874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961828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El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desarrollo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una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idea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negocio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se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puede</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diferenciar</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fases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 </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La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estructura</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otras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palabras,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ordenar</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nuestros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pensamientos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destacar</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que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elementos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son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relevantes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requieren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mayor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atención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 la hora de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tomar</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una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perspectiva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más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conceptual</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2. </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El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desarrollo</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Una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vez</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establecidos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los</a:t>
            </a:r>
            <a:r>
              <a:rPr lang="en-GB" altLang="es-ES" sz="2400" dirty="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pilares</a:t>
            </a:r>
            <a:r>
              <a:rPr lang="en-GB" altLang="es-ES" sz="2400" dirty="0" smtClean="0">
                <a:solidFill>
                  <a:prstClr val="black"/>
                </a:solidFill>
                <a:latin typeface="Arial Rounded MT Bold" panose="020F0704030504030204" pitchFamily="34" charset="0"/>
              </a:rPr>
              <a:t> de </a:t>
            </a:r>
            <a:r>
              <a:rPr lang="en-GB" altLang="es-ES" sz="2400" dirty="0" err="1" smtClean="0">
                <a:solidFill>
                  <a:prstClr val="black"/>
                </a:solidFill>
                <a:latin typeface="Arial Rounded MT Bold" panose="020F0704030504030204" pitchFamily="34" charset="0"/>
              </a:rPr>
              <a:t>nuestra</a:t>
            </a:r>
            <a:r>
              <a:rPr lang="en-GB" altLang="es-ES" sz="2400" dirty="0" smtClean="0">
                <a:solidFill>
                  <a:prstClr val="black"/>
                </a:solidFill>
                <a:latin typeface="Arial Rounded MT Bold" panose="020F0704030504030204" pitchFamily="34" charset="0"/>
              </a:rPr>
              <a:t> idea, </a:t>
            </a:r>
            <a:r>
              <a:rPr lang="en-GB" altLang="es-ES" sz="2400" dirty="0" err="1" smtClean="0">
                <a:solidFill>
                  <a:prstClr val="black"/>
                </a:solidFill>
                <a:latin typeface="Arial Rounded MT Bold" panose="020F0704030504030204" pitchFamily="34" charset="0"/>
              </a:rPr>
              <a:t>los</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aspirantes</a:t>
            </a:r>
            <a:r>
              <a:rPr lang="en-GB" altLang="es-ES" sz="2400" dirty="0" smtClean="0">
                <a:solidFill>
                  <a:prstClr val="black"/>
                </a:solidFill>
                <a:latin typeface="Arial Rounded MT Bold" panose="020F0704030504030204" pitchFamily="34" charset="0"/>
              </a:rPr>
              <a:t> a </a:t>
            </a:r>
            <a:r>
              <a:rPr lang="en-GB" altLang="es-ES" sz="2400" dirty="0" err="1" smtClean="0">
                <a:solidFill>
                  <a:prstClr val="black"/>
                </a:solidFill>
                <a:latin typeface="Arial Rounded MT Bold" panose="020F0704030504030204" pitchFamily="34" charset="0"/>
              </a:rPr>
              <a:t>emprendedores</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deben</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considerar</a:t>
            </a:r>
            <a:r>
              <a:rPr lang="en-GB" altLang="es-ES" sz="2400" dirty="0" smtClean="0">
                <a:solidFill>
                  <a:prstClr val="black"/>
                </a:solidFill>
                <a:latin typeface="Arial Rounded MT Bold" panose="020F0704030504030204" pitchFamily="34" charset="0"/>
              </a:rPr>
              <a:t> la </a:t>
            </a:r>
            <a:r>
              <a:rPr lang="en-GB" altLang="es-ES" sz="2400" dirty="0" err="1" smtClean="0">
                <a:solidFill>
                  <a:prstClr val="black"/>
                </a:solidFill>
                <a:latin typeface="Arial Rounded MT Bold" panose="020F0704030504030204" pitchFamily="34" charset="0"/>
              </a:rPr>
              <a:t>dimensión</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operativa</a:t>
            </a:r>
            <a:r>
              <a:rPr lang="en-GB" altLang="es-ES" sz="2400" dirty="0" smtClean="0">
                <a:solidFill>
                  <a:prstClr val="black"/>
                </a:solidFill>
                <a:latin typeface="Arial Rounded MT Bold" panose="020F0704030504030204" pitchFamily="34" charset="0"/>
              </a:rPr>
              <a:t> </a:t>
            </a:r>
            <a:r>
              <a:rPr lang="es-ES" sz="2400" dirty="0">
                <a:latin typeface="Arial Rounded MT Bold" panose="020F0704030504030204" pitchFamily="34" charset="0"/>
              </a:rPr>
              <a:t>tomando nota de lo que podría reconducirse a un factor habilitador de la </a:t>
            </a:r>
            <a:r>
              <a:rPr lang="es-ES" sz="2400" dirty="0" smtClean="0">
                <a:latin typeface="Arial Rounded MT Bold" panose="020F0704030504030204" pitchFamily="34" charset="0"/>
              </a:rPr>
              <a:t>nueva empresa.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0"/>
            <a:ext cx="859098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31524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La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estrucutra</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Implica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un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análisis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profundo</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Necesidades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atendidas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el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lado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demanda</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Competencia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grado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saturación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del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mercado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Perfil</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clientela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ltLang="es-ES" sz="2400" dirty="0" err="1" smtClean="0">
                <a:solidFill>
                  <a:prstClr val="black"/>
                </a:solidFill>
                <a:latin typeface="Arial Rounded MT Bold" panose="020F0704030504030204" pitchFamily="34" charset="0"/>
              </a:rPr>
              <a:t>Valor</a:t>
            </a:r>
            <a:r>
              <a:rPr lang="en-GB" altLang="es-ES" sz="2400" dirty="0" smtClean="0">
                <a:solidFill>
                  <a:prstClr val="black"/>
                </a:solidFill>
                <a:latin typeface="Arial Rounded MT Bold" panose="020F0704030504030204" pitchFamily="34" charset="0"/>
              </a:rPr>
              <a:t> y </a:t>
            </a:r>
            <a:r>
              <a:rPr lang="en-GB" altLang="es-ES" sz="2400" dirty="0" err="1" smtClean="0">
                <a:solidFill>
                  <a:prstClr val="black"/>
                </a:solidFill>
                <a:latin typeface="Arial Rounded MT Bold" panose="020F0704030504030204" pitchFamily="34" charset="0"/>
              </a:rPr>
              <a:t>estructura</a:t>
            </a:r>
            <a:r>
              <a:rPr lang="en-GB" altLang="es-ES" sz="2400" dirty="0" smtClean="0">
                <a:solidFill>
                  <a:prstClr val="black"/>
                </a:solidFill>
                <a:latin typeface="Arial Rounded MT Bold" panose="020F0704030504030204" pitchFamily="34" charset="0"/>
              </a:rPr>
              <a:t> de la </a:t>
            </a:r>
            <a:r>
              <a:rPr lang="en-GB" altLang="es-ES" sz="2400" dirty="0" err="1" smtClean="0">
                <a:solidFill>
                  <a:prstClr val="black"/>
                </a:solidFill>
                <a:latin typeface="Arial Rounded MT Bold" panose="020F0704030504030204" pitchFamily="34" charset="0"/>
              </a:rPr>
              <a:t>cadena</a:t>
            </a:r>
            <a:r>
              <a:rPr lang="en-GB" altLang="es-ES" sz="2400" dirty="0" smtClean="0">
                <a:solidFill>
                  <a:prstClr val="black"/>
                </a:solidFill>
                <a:latin typeface="Arial Rounded MT Bold" panose="020F0704030504030204" pitchFamily="34" charset="0"/>
              </a:rPr>
              <a:t> de </a:t>
            </a:r>
            <a:r>
              <a:rPr lang="en-GB" altLang="es-ES" sz="2400" dirty="0" err="1" smtClean="0">
                <a:solidFill>
                  <a:prstClr val="black"/>
                </a:solidFill>
                <a:latin typeface="Arial Rounded MT Bold" panose="020F0704030504030204" pitchFamily="34" charset="0"/>
              </a:rPr>
              <a:t>suministro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Madurez</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del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mercado</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otros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márgenes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explotación</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ltLang="es-ES" sz="2400" dirty="0" err="1" smtClean="0">
                <a:solidFill>
                  <a:prstClr val="black"/>
                </a:solidFill>
                <a:latin typeface="Arial Rounded MT Bold" panose="020F0704030504030204" pitchFamily="34" charset="0"/>
              </a:rPr>
              <a:t>Interesados</a:t>
            </a:r>
            <a:r>
              <a:rPr lang="en-GB" altLang="es-ES" sz="2400" dirty="0" smtClean="0">
                <a:solidFill>
                  <a:prstClr val="black"/>
                </a:solidFill>
                <a:latin typeface="Arial Rounded MT Bold" panose="020F0704030504030204" pitchFamily="34" charset="0"/>
              </a:rPr>
              <a:t> </a:t>
            </a:r>
            <a:r>
              <a:rPr lang="en-GB" altLang="es-ES" sz="2400" dirty="0" err="1" smtClean="0">
                <a:solidFill>
                  <a:prstClr val="black"/>
                </a:solidFill>
                <a:latin typeface="Arial Rounded MT Bold" panose="020F0704030504030204" pitchFamily="34" charset="0"/>
              </a:rPr>
              <a:t>externos</a:t>
            </a:r>
            <a:r>
              <a:rPr lang="en-GB" altLang="es-ES" sz="2400" dirty="0" smtClean="0">
                <a:solidFill>
                  <a:prstClr val="black"/>
                </a:solidFill>
                <a:latin typeface="Arial Rounded MT Bold" panose="020F0704030504030204" pitchFamily="34" charset="0"/>
              </a:rPr>
              <a:t> con alto </a:t>
            </a:r>
            <a:r>
              <a:rPr lang="en-GB" altLang="es-ES" sz="2400" dirty="0" err="1" smtClean="0">
                <a:solidFill>
                  <a:prstClr val="black"/>
                </a:solidFill>
                <a:latin typeface="Arial Rounded MT Bold" panose="020F0704030504030204" pitchFamily="34" charset="0"/>
              </a:rPr>
              <a:t>valor</a:t>
            </a:r>
            <a:r>
              <a:rPr lang="en-GB" altLang="es-ES" sz="2400" dirty="0" smtClean="0">
                <a:solidFill>
                  <a:prstClr val="black"/>
                </a:solidFill>
                <a:latin typeface="Arial Rounded MT Bold" panose="020F0704030504030204" pitchFamily="34" charset="0"/>
              </a:rPr>
              <a:t> de </a:t>
            </a:r>
            <a:r>
              <a:rPr lang="en-GB" altLang="es-ES" sz="2400" dirty="0" err="1" smtClean="0">
                <a:solidFill>
                  <a:prstClr val="black"/>
                </a:solidFill>
                <a:latin typeface="Arial Rounded MT Bold" panose="020F0704030504030204" pitchFamily="34" charset="0"/>
              </a:rPr>
              <a:t>impacto</a:t>
            </a:r>
            <a:r>
              <a:rPr lang="en-GB" altLang="es-ES" sz="2400" dirty="0" smtClean="0">
                <a:solidFill>
                  <a:prstClr val="black"/>
                </a:solidFill>
                <a:latin typeface="Arial Rounded MT Bold" panose="020F0704030504030204" pitchFamily="34" charset="0"/>
              </a:rPr>
              <a:t> e </a:t>
            </a:r>
            <a:r>
              <a:rPr lang="en-GB" altLang="es-ES" sz="2400" dirty="0" err="1" smtClean="0">
                <a:solidFill>
                  <a:prstClr val="black"/>
                </a:solidFill>
                <a:latin typeface="Arial Rounded MT Bold" panose="020F0704030504030204" pitchFamily="34" charset="0"/>
              </a:rPr>
              <a:t>influencia</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Redes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apoyo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potenciales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Modelo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negocio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0"/>
            <a:ext cx="853002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84596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El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desarrollo</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Se da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alta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prioridad</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potencial</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capital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Plan de </a:t>
            </a:r>
            <a:r>
              <a:rPr lang="en-GB" altLang="es-ES" sz="2400" dirty="0" err="1" smtClean="0">
                <a:solidFill>
                  <a:prstClr val="black"/>
                </a:solidFill>
                <a:latin typeface="Arial Rounded MT Bold" panose="020F0704030504030204" pitchFamily="34" charset="0"/>
              </a:rPr>
              <a:t>empresa</a:t>
            </a:r>
            <a:r>
              <a:rPr lang="en-GB" altLang="es-ES" sz="2400" dirty="0" smtClean="0">
                <a:solidFill>
                  <a:prstClr val="black"/>
                </a:solidFill>
                <a:latin typeface="Arial Rounded MT Bold" panose="020F0704030504030204" pitchFamily="34" charset="0"/>
              </a:rPr>
              <a:t> y </a:t>
            </a:r>
            <a:r>
              <a:rPr lang="en-GB" altLang="es-ES" sz="2400" dirty="0" err="1" smtClean="0">
                <a:solidFill>
                  <a:prstClr val="black"/>
                </a:solidFill>
                <a:latin typeface="Arial Rounded MT Bold" panose="020F0704030504030204" pitchFamily="34" charset="0"/>
              </a:rPr>
              <a:t>financiero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Canales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distribución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suministro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Estrategia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las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4 P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Product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producto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servicio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diseño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testeo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Place  (Lugar)</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Promotion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Promoción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 Placement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Colocación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Proposición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valor</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flujos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ingresos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previstos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0"/>
            <a:ext cx="85605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225758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526297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Plan de negocios</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El Business Plan (BP) es el documento formal que proporciona una </a:t>
            </a:r>
            <a:r>
              <a:rPr lang="es-ES" sz="2400" dirty="0" smtClean="0">
                <a:latin typeface="Arial Rounded MT Bold" panose="020F0704030504030204" pitchFamily="34" charset="0"/>
              </a:rPr>
              <a:t>idea estructurada </a:t>
            </a:r>
            <a:r>
              <a:rPr lang="es-ES" sz="2400" dirty="0">
                <a:latin typeface="Arial Rounded MT Bold" panose="020F0704030504030204" pitchFamily="34" charset="0"/>
              </a:rPr>
              <a:t>del negocio. El contenido de un </a:t>
            </a:r>
            <a:r>
              <a:rPr lang="es-ES" sz="2400" dirty="0" smtClean="0">
                <a:latin typeface="Arial Rounded MT Bold" panose="020F0704030504030204" pitchFamily="34" charset="0"/>
              </a:rPr>
              <a:t>plan de negocios </a:t>
            </a:r>
            <a:r>
              <a:rPr lang="es-ES" sz="2400" dirty="0">
                <a:latin typeface="Arial Rounded MT Bold" panose="020F0704030504030204" pitchFamily="34" charset="0"/>
              </a:rPr>
              <a:t>normalmente se articula en pocas secciones específicas que cubren todas </a:t>
            </a:r>
            <a:r>
              <a:rPr lang="es-ES" sz="2400" dirty="0" smtClean="0">
                <a:latin typeface="Arial Rounded MT Bold" panose="020F0704030504030204" pitchFamily="34" charset="0"/>
              </a:rPr>
              <a:t>las principales </a:t>
            </a:r>
            <a:r>
              <a:rPr lang="es-ES" sz="2400" dirty="0">
                <a:latin typeface="Arial Rounded MT Bold" panose="020F0704030504030204" pitchFamily="34" charset="0"/>
              </a:rPr>
              <a:t>dimensiones </a:t>
            </a:r>
            <a:r>
              <a:rPr lang="es-ES" sz="2400" dirty="0" smtClean="0">
                <a:latin typeface="Arial Rounded MT Bold" panose="020F0704030504030204" pitchFamily="34" charset="0"/>
              </a:rPr>
              <a:t>comerciales:</a:t>
            </a: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Breve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presentación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la idea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negocio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emprendedores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su</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idea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plantilla</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Breve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presentación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del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producto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servicio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Análisis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mercado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(el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segmento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mercado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ocupar</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Perspectiva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desarrollo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 largo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plazo</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Impacto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medioambiental</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Finanzas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rentabilidad</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esperada</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1520"/>
            <a:ext cx="847922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219449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5262979"/>
          </a:xfrm>
          <a:prstGeom prst="rect">
            <a:avLst/>
          </a:prstGeom>
        </p:spPr>
        <p:txBody>
          <a:bodyPr wrap="square">
            <a:spAutoFit/>
          </a:bodyPr>
          <a:lstStyle/>
          <a:p>
            <a:pPr lvl="0" algn="just">
              <a:defRPr/>
            </a:pPr>
            <a:r>
              <a:rPr lang="it-IT" sz="2400" b="1" dirty="0">
                <a:solidFill>
                  <a:prstClr val="black"/>
                </a:solidFill>
                <a:latin typeface="Arial Rounded MT Bold" panose="020F0704030504030204" pitchFamily="34" charset="0"/>
              </a:rPr>
              <a:t>Plan de negocios</a:t>
            </a:r>
            <a:endParaRPr lang="en-GB" altLang="es-ES" sz="2400" b="1" dirty="0">
              <a:solidFill>
                <a:prstClr val="black"/>
              </a:solidFill>
              <a:latin typeface="Arial Rounded MT Bold" panose="020F07040305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smtClean="0">
                <a:latin typeface="Arial Rounded MT Bold" panose="020F0704030504030204" pitchFamily="34" charset="0"/>
              </a:rPr>
              <a:t>El asunto financiero </a:t>
            </a:r>
            <a:r>
              <a:rPr lang="es-ES" sz="2400" dirty="0">
                <a:latin typeface="Arial Rounded MT Bold" panose="020F0704030504030204" pitchFamily="34" charset="0"/>
              </a:rPr>
              <a:t>es tan importante que requiere un documento </a:t>
            </a:r>
            <a:r>
              <a:rPr lang="es-ES" sz="2400" dirty="0" smtClean="0">
                <a:latin typeface="Arial Rounded MT Bold" panose="020F0704030504030204" pitchFamily="34" charset="0"/>
              </a:rPr>
              <a:t>por </a:t>
            </a:r>
            <a:r>
              <a:rPr lang="es-ES" sz="2400" dirty="0">
                <a:latin typeface="Arial Rounded MT Bold" panose="020F0704030504030204" pitchFamily="34" charset="0"/>
              </a:rPr>
              <a:t>sí solo, el Plan </a:t>
            </a:r>
            <a:r>
              <a:rPr lang="es-ES" sz="2400" dirty="0" smtClean="0">
                <a:latin typeface="Arial Rounded MT Bold" panose="020F0704030504030204" pitchFamily="34" charset="0"/>
              </a:rPr>
              <a:t>Financiero. </a:t>
            </a: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En él damos una </a:t>
            </a:r>
            <a:r>
              <a:rPr lang="es-ES" sz="2400" dirty="0">
                <a:latin typeface="Arial Rounded MT Bold" panose="020F0704030504030204" pitchFamily="34" charset="0"/>
              </a:rPr>
              <a:t>evaluación sintética pero muy completa de la capacidad financiera y económica de una empresa.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Un plan </a:t>
            </a:r>
            <a:r>
              <a:rPr lang="es-ES" sz="2400" dirty="0">
                <a:latin typeface="Arial Rounded MT Bold" panose="020F0704030504030204" pitchFamily="34" charset="0"/>
              </a:rPr>
              <a:t>robusto </a:t>
            </a:r>
            <a:r>
              <a:rPr lang="es-ES" sz="2400" dirty="0" smtClean="0">
                <a:latin typeface="Arial Rounded MT Bold" panose="020F0704030504030204" pitchFamily="34" charset="0"/>
              </a:rPr>
              <a:t>incluye tres </a:t>
            </a:r>
            <a:r>
              <a:rPr lang="es-ES" sz="2400" dirty="0">
                <a:latin typeface="Arial Rounded MT Bold" panose="020F0704030504030204" pitchFamily="34" charset="0"/>
              </a:rPr>
              <a:t>documentos que representan también los tres estados financieros principales: </a:t>
            </a:r>
            <a:endParaRPr lang="es-ES" sz="2400" dirty="0" smtClean="0">
              <a:latin typeface="Arial Rounded MT Bold" panose="020F0704030504030204" pitchFamily="34" charset="0"/>
            </a:endParaRP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457200" lvl="0" indent="-457200" algn="just">
              <a:buFont typeface="+mj-lt"/>
              <a:buAutoNum type="arabicPeriod"/>
              <a:defRPr/>
            </a:pPr>
            <a:r>
              <a:rPr lang="es-ES" sz="2400" dirty="0">
                <a:latin typeface="Arial Rounded MT Bold" panose="020F0704030504030204" pitchFamily="34" charset="0"/>
              </a:rPr>
              <a:t>Balance general: activos frente a </a:t>
            </a:r>
            <a:r>
              <a:rPr lang="es-ES" sz="2400" dirty="0" smtClean="0">
                <a:latin typeface="Arial Rounded MT Bold" panose="020F0704030504030204" pitchFamily="34" charset="0"/>
              </a:rPr>
              <a:t>pasivos</a:t>
            </a:r>
          </a:p>
          <a:p>
            <a:pPr marL="457200" lvl="0" indent="-457200" algn="just">
              <a:buFont typeface="+mj-lt"/>
              <a:buAutoNum type="arabicPeriod"/>
              <a:defRPr/>
            </a:pPr>
            <a:r>
              <a:rPr lang="es-ES" sz="2400" dirty="0">
                <a:latin typeface="Arial Rounded MT Bold" panose="020F0704030504030204" pitchFamily="34" charset="0"/>
              </a:rPr>
              <a:t>Estado de resultados: ingresos frente a </a:t>
            </a:r>
            <a:r>
              <a:rPr lang="es-ES" sz="2400" dirty="0" smtClean="0">
                <a:latin typeface="Arial Rounded MT Bold" panose="020F0704030504030204" pitchFamily="34" charset="0"/>
              </a:rPr>
              <a:t>gastos</a:t>
            </a:r>
          </a:p>
          <a:p>
            <a:pPr marL="457200" lvl="0" indent="-457200" algn="just">
              <a:buFont typeface="+mj-lt"/>
              <a:buAutoNum type="arabicPeriod"/>
              <a:defRPr/>
            </a:pPr>
            <a:r>
              <a:rPr lang="es-ES" sz="2400" dirty="0">
                <a:latin typeface="Arial Rounded MT Bold" panose="020F0704030504030204" pitchFamily="34" charset="0"/>
              </a:rPr>
              <a:t>Estado de flujo de efectivo: efectivo entrante vs saliente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48371"/>
            <a:ext cx="843858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23588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8" y="604811"/>
            <a:ext cx="10033701" cy="4985980"/>
          </a:xfrm>
          <a:prstGeom prst="rect">
            <a:avLst/>
          </a:prstGeom>
        </p:spPr>
        <p:txBody>
          <a:bodyPr wrap="square">
            <a:spAutoFit/>
          </a:bodyPr>
          <a:lstStyle/>
          <a:p>
            <a:pPr lvl="0" algn="just">
              <a:defRPr/>
            </a:pPr>
            <a:r>
              <a:rPr lang="es-ES" sz="2400" b="1" dirty="0">
                <a:latin typeface="Arial Rounded MT Bold" panose="020F0704030504030204" pitchFamily="34" charset="0"/>
              </a:rPr>
              <a:t>Estrategias de </a:t>
            </a:r>
            <a:r>
              <a:rPr lang="es-ES" sz="2400" b="1" dirty="0" smtClean="0">
                <a:latin typeface="Arial Rounded MT Bold" panose="020F0704030504030204" pitchFamily="34" charset="0"/>
              </a:rPr>
              <a:t>acción sobre los grupos de interés</a:t>
            </a:r>
          </a:p>
          <a:p>
            <a:pPr lvl="0" algn="just">
              <a:defRPr/>
            </a:pPr>
            <a:endParaRPr kumimoji="0" lang="en-US"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Antes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llevar</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cabo</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ninguna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acción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concreta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empresarios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aspirantes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deberían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preguntarse</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Quiénes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son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2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individuos</a:t>
            </a:r>
            <a:r>
              <a:rPr kumimoji="0" lang="en-GB" altLang="es-ES" sz="22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más</a:t>
            </a:r>
            <a:r>
              <a:rPr kumimoji="0" lang="en-GB" altLang="es-ES" sz="22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estratégicos</a:t>
            </a:r>
            <a:r>
              <a:rPr kumimoji="0" lang="en-GB" altLang="es-ES" sz="22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para mi </a:t>
            </a:r>
            <a:r>
              <a:rPr kumimoji="0" lang="en-GB" altLang="es-ES" sz="22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negocio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Cuál</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podría</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ser</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su</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interés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como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cumplir</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sus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expectativas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Qué</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tipo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impacto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puede</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tener</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mi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empresa</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ellos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directo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o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indirecto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lang="en-GB" altLang="es-ES" sz="2200" dirty="0" err="1" smtClean="0">
                <a:solidFill>
                  <a:prstClr val="black"/>
                </a:solidFill>
                <a:latin typeface="Arial Rounded MT Bold" panose="020F0704030504030204" pitchFamily="34" charset="0"/>
              </a:rPr>
              <a:t>Hacen</a:t>
            </a:r>
            <a:r>
              <a:rPr lang="en-GB" altLang="es-ES" sz="2200" dirty="0" smtClean="0">
                <a:solidFill>
                  <a:prstClr val="black"/>
                </a:solidFill>
                <a:latin typeface="Arial Rounded MT Bold" panose="020F0704030504030204" pitchFamily="34" charset="0"/>
              </a:rPr>
              <a:t> </a:t>
            </a:r>
            <a:r>
              <a:rPr lang="en-GB" altLang="es-ES" sz="2200" dirty="0" err="1" smtClean="0">
                <a:solidFill>
                  <a:prstClr val="black"/>
                </a:solidFill>
                <a:latin typeface="Arial Rounded MT Bold" panose="020F0704030504030204" pitchFamily="34" charset="0"/>
              </a:rPr>
              <a:t>comentarios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¿Hay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alguien</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que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defienda</a:t>
            </a:r>
            <a:r>
              <a:rPr kumimoji="0" lang="en-GB" altLang="es-ES" sz="22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su</a:t>
            </a:r>
            <a:r>
              <a:rPr lang="en-GB" altLang="es-ES" sz="2200" dirty="0" smtClean="0">
                <a:solidFill>
                  <a:prstClr val="black"/>
                </a:solidFill>
                <a:latin typeface="Arial Rounded MT Bold" panose="020F0704030504030204" pitchFamily="34" charset="0"/>
              </a:rPr>
              <a:t>s </a:t>
            </a:r>
            <a:r>
              <a:rPr lang="en-GB" altLang="es-ES" sz="2200" dirty="0" err="1" smtClean="0">
                <a:solidFill>
                  <a:prstClr val="black"/>
                </a:solidFill>
                <a:latin typeface="Arial Rounded MT Bold" panose="020F0704030504030204" pitchFamily="34" charset="0"/>
              </a:rPr>
              <a:t>intereses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Cómo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puedo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utilizar</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esos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comentarios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Cuáles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son </a:t>
            </a:r>
            <a:r>
              <a:rPr lang="en-GB" altLang="es-ES" sz="2200" dirty="0" err="1" smtClean="0">
                <a:solidFill>
                  <a:prstClr val="black"/>
                </a:solidFill>
                <a:latin typeface="Arial Rounded MT Bold" panose="020F0704030504030204" pitchFamily="34" charset="0"/>
              </a:rPr>
              <a:t>los</a:t>
            </a:r>
            <a:r>
              <a:rPr lang="en-GB" altLang="es-ES" sz="2200" dirty="0" smtClean="0">
                <a:solidFill>
                  <a:prstClr val="black"/>
                </a:solidFill>
                <a:latin typeface="Arial Rounded MT Bold" panose="020F0704030504030204" pitchFamily="34" charset="0"/>
              </a:rPr>
              <a:t> </a:t>
            </a:r>
            <a:r>
              <a:rPr lang="en-GB" altLang="es-ES" sz="2200" dirty="0" err="1" smtClean="0">
                <a:solidFill>
                  <a:prstClr val="black"/>
                </a:solidFill>
                <a:latin typeface="Arial Rounded MT Bold" panose="020F0704030504030204" pitchFamily="34" charset="0"/>
              </a:rPr>
              <a:t>beneficios</a:t>
            </a:r>
            <a:r>
              <a:rPr lang="en-GB" altLang="es-ES" sz="2200" dirty="0" smtClean="0">
                <a:solidFill>
                  <a:prstClr val="black"/>
                </a:solidFill>
                <a:latin typeface="Arial Rounded MT Bold" panose="020F0704030504030204" pitchFamily="34" charset="0"/>
              </a:rPr>
              <a:t> </a:t>
            </a:r>
            <a:r>
              <a:rPr lang="en-GB" altLang="es-ES" sz="2200" dirty="0" err="1" smtClean="0">
                <a:solidFill>
                  <a:prstClr val="black"/>
                </a:solidFill>
                <a:latin typeface="Arial Rounded MT Bold" panose="020F0704030504030204" pitchFamily="34" charset="0"/>
              </a:rPr>
              <a:t>indirectos</a:t>
            </a:r>
            <a:r>
              <a:rPr lang="en-GB" altLang="es-ES" sz="2200" dirty="0" smtClean="0">
                <a:solidFill>
                  <a:prstClr val="black"/>
                </a:solidFill>
                <a:latin typeface="Arial Rounded MT Bold" panose="020F0704030504030204" pitchFamily="34" charset="0"/>
              </a:rPr>
              <a:t> de </a:t>
            </a:r>
            <a:r>
              <a:rPr lang="en-GB" altLang="es-ES" sz="2200" dirty="0" err="1" smtClean="0">
                <a:solidFill>
                  <a:prstClr val="black"/>
                </a:solidFill>
                <a:latin typeface="Arial Rounded MT Bold" panose="020F0704030504030204" pitchFamily="34" charset="0"/>
              </a:rPr>
              <a:t>su</a:t>
            </a:r>
            <a:r>
              <a:rPr lang="en-GB" altLang="es-ES" sz="2200" dirty="0" smtClean="0">
                <a:solidFill>
                  <a:prstClr val="black"/>
                </a:solidFill>
                <a:latin typeface="Arial Rounded MT Bold" panose="020F0704030504030204" pitchFamily="34" charset="0"/>
              </a:rPr>
              <a:t> </a:t>
            </a:r>
            <a:r>
              <a:rPr lang="en-GB" altLang="es-ES" sz="2200" dirty="0" err="1" smtClean="0">
                <a:solidFill>
                  <a:prstClr val="black"/>
                </a:solidFill>
                <a:latin typeface="Arial Rounded MT Bold" panose="020F0704030504030204" pitchFamily="34" charset="0"/>
              </a:rPr>
              <a:t>participación</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Cómo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fomentar</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su</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interés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2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mantenerlo</a:t>
            </a:r>
            <a:r>
              <a:rPr kumimoji="0" lang="en-GB" altLang="es-ES" sz="22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vivo</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457200" marR="0" lvl="0" indent="-457200" algn="just" defTabSz="914400" rtl="0" eaLnBrk="1" fontAlgn="auto" latinLnBrk="0" hangingPunct="1">
              <a:lnSpc>
                <a:spcPct val="100000"/>
              </a:lnSpc>
              <a:spcBef>
                <a:spcPts val="0"/>
              </a:spcBef>
              <a:spcAft>
                <a:spcPts val="0"/>
              </a:spcAft>
              <a:buClrTx/>
              <a:buSzTx/>
              <a:buFontTx/>
              <a:buAutoNum type="arabicPeriod"/>
              <a:tabLst/>
              <a:defRPr/>
            </a:pPr>
            <a:r>
              <a:rPr lang="en-GB" altLang="es-ES" sz="2200" dirty="0" smtClean="0">
                <a:solidFill>
                  <a:prstClr val="black"/>
                </a:solidFill>
                <a:latin typeface="Arial Rounded MT Bold" panose="020F0704030504030204" pitchFamily="34" charset="0"/>
              </a:rPr>
              <a:t>¿Hay un </a:t>
            </a:r>
            <a:r>
              <a:rPr lang="en-GB" altLang="es-ES" sz="2200" dirty="0" err="1" smtClean="0">
                <a:solidFill>
                  <a:prstClr val="black"/>
                </a:solidFill>
                <a:latin typeface="Arial Rounded MT Bold" panose="020F0704030504030204" pitchFamily="34" charset="0"/>
              </a:rPr>
              <a:t>momento</a:t>
            </a:r>
            <a:r>
              <a:rPr lang="en-GB" altLang="es-ES" sz="2200" dirty="0" smtClean="0">
                <a:solidFill>
                  <a:prstClr val="black"/>
                </a:solidFill>
                <a:latin typeface="Arial Rounded MT Bold" panose="020F0704030504030204" pitchFamily="34" charset="0"/>
              </a:rPr>
              <a:t> </a:t>
            </a:r>
            <a:r>
              <a:rPr lang="en-GB" altLang="es-ES" sz="2200" dirty="0" err="1" smtClean="0">
                <a:solidFill>
                  <a:prstClr val="black"/>
                </a:solidFill>
                <a:latin typeface="Arial Rounded MT Bold" panose="020F0704030504030204" pitchFamily="34" charset="0"/>
              </a:rPr>
              <a:t>justo</a:t>
            </a:r>
            <a:r>
              <a:rPr lang="en-GB" altLang="es-ES" sz="2200" dirty="0" smtClean="0">
                <a:solidFill>
                  <a:prstClr val="black"/>
                </a:solidFill>
                <a:latin typeface="Arial Rounded MT Bold" panose="020F0704030504030204" pitchFamily="34" charset="0"/>
              </a:rPr>
              <a:t> para </a:t>
            </a:r>
            <a:r>
              <a:rPr lang="en-GB" altLang="es-ES" sz="2200" dirty="0" err="1" smtClean="0">
                <a:solidFill>
                  <a:prstClr val="black"/>
                </a:solidFill>
                <a:latin typeface="Arial Rounded MT Bold" panose="020F0704030504030204" pitchFamily="34" charset="0"/>
              </a:rPr>
              <a:t>intentar</a:t>
            </a:r>
            <a:r>
              <a:rPr lang="en-GB" altLang="es-ES" sz="2200" dirty="0" smtClean="0">
                <a:solidFill>
                  <a:prstClr val="black"/>
                </a:solidFill>
                <a:latin typeface="Arial Rounded MT Bold" panose="020F0704030504030204" pitchFamily="34" charset="0"/>
              </a:rPr>
              <a:t> </a:t>
            </a:r>
            <a:r>
              <a:rPr lang="en-GB" altLang="es-ES" sz="2200" dirty="0" err="1" smtClean="0">
                <a:solidFill>
                  <a:prstClr val="black"/>
                </a:solidFill>
                <a:latin typeface="Arial Rounded MT Bold" panose="020F0704030504030204" pitchFamily="34" charset="0"/>
              </a:rPr>
              <a:t>atraerlos</a:t>
            </a:r>
            <a:r>
              <a:rPr kumimoji="0" lang="en-GB" altLang="es-ES" sz="22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6" name="Rettangolo 5"/>
          <p:cNvSpPr/>
          <p:nvPr/>
        </p:nvSpPr>
        <p:spPr>
          <a:xfrm>
            <a:off x="2158298" y="81591"/>
            <a:ext cx="8458902"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56141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139869"/>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Definicíon de la OCDE: </a:t>
            </a:r>
            <a:endPar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r>
              <a:rPr lang="es-ES" sz="2400" dirty="0">
                <a:latin typeface="Arial Rounded MT Bold" panose="020F0704030504030204" pitchFamily="34" charset="0"/>
              </a:rPr>
              <a:t>“[…] La creación de empresas digitales y la adopción de tecnologías digitales por parte de los </a:t>
            </a:r>
            <a:r>
              <a:rPr lang="es-ES" sz="2400" dirty="0" smtClean="0">
                <a:latin typeface="Arial Rounded MT Bold" panose="020F0704030504030204" pitchFamily="34" charset="0"/>
              </a:rPr>
              <a:t>emprendedores. </a:t>
            </a:r>
            <a:r>
              <a:rPr lang="es-ES" sz="2400" dirty="0">
                <a:latin typeface="Arial Rounded MT Bold" panose="020F0704030504030204" pitchFamily="34" charset="0"/>
              </a:rPr>
              <a:t>Los grupos de población subrepresentados en el espíritu empresarial podrían tener más probabilidades de beneficiarse de determinadas características de las tecnologías digitales para la creación y el crecimiento de empresas, incluidos los menores costes de puesta en marcha necesarios para muchas empresas digitales y el acceso más amplio a los mercados externos que ofrece Internet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dirty="0" smtClean="0">
                <a:solidFill>
                  <a:prstClr val="black"/>
                </a:solidFill>
                <a:latin typeface="Arial Rounded MT Bold" panose="020F0704030504030204" pitchFamily="34" charset="0"/>
              </a:rPr>
              <a:t>Fuente</a:t>
            </a: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https://www.oecd-ilibrary.org/docserver/28e047ba-en.pdf?expires=1593152542&amp;id=id&amp;accname=guest&amp;checksum=9127A1DB691D56E497C1B8FB901BA783</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val="789266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Immagine 5">
            <a:extLst>
              <a:ext uri="{FF2B5EF4-FFF2-40B4-BE49-F238E27FC236}">
                <a16:creationId xmlns="" xmlns:a16="http://schemas.microsoft.com/office/drawing/2014/main" id="{42390FD7-0CA6-40A2-B18E-335D3259333B}"/>
              </a:ext>
            </a:extLst>
          </p:cNvPr>
          <p:cNvPicPr>
            <a:picLocks noChangeAspect="1"/>
          </p:cNvPicPr>
          <p:nvPr/>
        </p:nvPicPr>
        <p:blipFill>
          <a:blip r:embed="rId4" cstate="print"/>
          <a:stretch>
            <a:fillRect/>
          </a:stretch>
        </p:blipFill>
        <p:spPr>
          <a:xfrm>
            <a:off x="2313375" y="1519118"/>
            <a:ext cx="5852159" cy="4760685"/>
          </a:xfrm>
          <a:prstGeom prst="rect">
            <a:avLst/>
          </a:prstGeom>
        </p:spPr>
      </p:pic>
      <p:sp>
        <p:nvSpPr>
          <p:cNvPr id="10" name="CasellaDiTesto 9">
            <a:extLst>
              <a:ext uri="{FF2B5EF4-FFF2-40B4-BE49-F238E27FC236}">
                <a16:creationId xmlns="" xmlns:a16="http://schemas.microsoft.com/office/drawing/2014/main" id="{7EF7E56F-3C0C-4029-88FE-8474F98AF121}"/>
              </a:ext>
            </a:extLst>
          </p:cNvPr>
          <p:cNvSpPr txBox="1"/>
          <p:nvPr/>
        </p:nvSpPr>
        <p:spPr>
          <a:xfrm>
            <a:off x="7545154" y="1658054"/>
            <a:ext cx="4646845" cy="3046988"/>
          </a:xfrm>
          <a:prstGeom prst="rect">
            <a:avLst/>
          </a:prstGeom>
          <a:noFill/>
        </p:spPr>
        <p:txBody>
          <a:bodyPr wrap="square" rtlCol="0">
            <a:spAutoFit/>
          </a:bodyPr>
          <a:lstStyle/>
          <a:p>
            <a:pPr lvl="0" algn="just">
              <a:defRPr/>
            </a:pPr>
            <a:r>
              <a:rPr lang="es-ES" sz="2400" dirty="0">
                <a:latin typeface="Arial Rounded MT Bold" panose="020F0704030504030204" pitchFamily="34" charset="0"/>
              </a:rPr>
              <a:t>En base a su impacto e influencia, los </a:t>
            </a:r>
            <a:r>
              <a:rPr lang="es-ES" sz="2400" dirty="0" smtClean="0">
                <a:latin typeface="Arial Rounded MT Bold" panose="020F0704030504030204" pitchFamily="34" charset="0"/>
              </a:rPr>
              <a:t>grupos </a:t>
            </a:r>
            <a:r>
              <a:rPr lang="es-ES" sz="2400" dirty="0">
                <a:latin typeface="Arial Rounded MT Bold" panose="020F0704030504030204" pitchFamily="34" charset="0"/>
              </a:rPr>
              <a:t>de </a:t>
            </a:r>
            <a:r>
              <a:rPr lang="es-ES" sz="2400" dirty="0" smtClean="0">
                <a:latin typeface="Arial Rounded MT Bold" panose="020F0704030504030204" pitchFamily="34" charset="0"/>
              </a:rPr>
              <a:t>interés </a:t>
            </a:r>
            <a:r>
              <a:rPr lang="es-ES" sz="2400" dirty="0">
                <a:latin typeface="Arial Rounded MT Bold" panose="020F0704030504030204" pitchFamily="34" charset="0"/>
              </a:rPr>
              <a:t>se distribuyen en una matriz muy eficiente que resume para cada uno de ellos su potencial significación desde una perspectiva estratégica.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4" name="Rettangolo 13"/>
          <p:cNvSpPr/>
          <p:nvPr/>
        </p:nvSpPr>
        <p:spPr>
          <a:xfrm>
            <a:off x="2158298" y="48370"/>
            <a:ext cx="8479221" cy="1323439"/>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alt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Matriz</a:t>
            </a:r>
            <a:r>
              <a:rPr kumimoji="0" lang="en-GB"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involucración</a:t>
            </a:r>
            <a:r>
              <a:rPr kumimoji="0" lang="en-GB"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grupos</a:t>
            </a:r>
            <a:r>
              <a:rPr kumimoji="0" lang="en-GB"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interés</a:t>
            </a:r>
            <a:endParaRPr kumimoji="0" lang="en-GB" sz="24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
        <p:nvSpPr>
          <p:cNvPr id="2" name="Rettangolo 1"/>
          <p:cNvSpPr/>
          <p:nvPr/>
        </p:nvSpPr>
        <p:spPr>
          <a:xfrm>
            <a:off x="7507266" y="5553821"/>
            <a:ext cx="4722620"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Source: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https://www.targetinternet.com/stakeholder-management-for-digital-marketers/</a:t>
            </a:r>
            <a:r>
              <a:rPr kumimoji="0" lang="it-IT" sz="12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216309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524315"/>
          </a:xfrm>
          <a:prstGeom prst="rect">
            <a:avLst/>
          </a:prstGeom>
        </p:spPr>
        <p:txBody>
          <a:bodyPr wrap="square">
            <a:spAutoFit/>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Alto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impacto</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Baja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influencia</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Pasajeros</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pasivos</a:t>
            </a:r>
            <a:endPar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Aquellos que no participan en la administración comercial ordinaria y no toman parte activa en sus estrategias pero aún </a:t>
            </a:r>
            <a:r>
              <a:rPr lang="es-ES" sz="2400" dirty="0" smtClean="0">
                <a:latin typeface="Arial Rounded MT Bold" panose="020F0704030504030204" pitchFamily="34" charset="0"/>
              </a:rPr>
              <a:t>se ven </a:t>
            </a:r>
            <a:r>
              <a:rPr lang="es-ES" sz="2400" dirty="0">
                <a:latin typeface="Arial Rounded MT Bold" panose="020F0704030504030204" pitchFamily="34" charset="0"/>
              </a:rPr>
              <a:t>muy impactados por las actividades en curso de la organización; tales como: comunidades, bancos, legisladores locales, accionistas, etc. </a:t>
            </a:r>
            <a:endParaRPr lang="es-ES" sz="2400" dirty="0" smtClean="0">
              <a:latin typeface="Arial Rounded MT Bold" panose="020F0704030504030204" pitchFamily="34" charset="0"/>
            </a:endParaRP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342900" lvl="0" indent="-342900" algn="just">
              <a:buFont typeface="Arial" panose="020B0604020202020204" pitchFamily="34" charset="0"/>
              <a:buChar char="•"/>
              <a:defRPr/>
            </a:pPr>
            <a:r>
              <a:rPr lang="en-GB" altLang="es-ES" sz="2400" u="sng" dirty="0">
                <a:solidFill>
                  <a:prstClr val="black"/>
                </a:solidFill>
                <a:latin typeface="Arial Rounded MT Bold" panose="020F0704030504030204" pitchFamily="34" charset="0"/>
              </a:rPr>
              <a:t>Alto </a:t>
            </a:r>
            <a:r>
              <a:rPr lang="en-GB" altLang="es-ES" sz="2400" u="sng" dirty="0" err="1">
                <a:solidFill>
                  <a:prstClr val="black"/>
                </a:solidFill>
                <a:latin typeface="Arial Rounded MT Bold" panose="020F0704030504030204" pitchFamily="34" charset="0"/>
              </a:rPr>
              <a:t>impacto</a:t>
            </a:r>
            <a:r>
              <a:rPr lang="en-GB" altLang="es-ES" sz="2400" u="sng" dirty="0">
                <a:solidFill>
                  <a:prstClr val="black"/>
                </a:solidFill>
                <a:latin typeface="Arial Rounded MT Bold" panose="020F0704030504030204" pitchFamily="34" charset="0"/>
              </a:rPr>
              <a:t> / Baja </a:t>
            </a:r>
            <a:r>
              <a:rPr lang="en-GB" altLang="es-ES" sz="2400" u="sng" dirty="0" err="1" smtClean="0">
                <a:solidFill>
                  <a:prstClr val="black"/>
                </a:solidFill>
                <a:latin typeface="Arial Rounded MT Bold" panose="020F0704030504030204" pitchFamily="34" charset="0"/>
              </a:rPr>
              <a:t>influencia</a:t>
            </a:r>
            <a:r>
              <a:rPr lang="en-GB" altLang="es-ES" sz="2400" u="sng" dirty="0" smtClean="0">
                <a:solidFill>
                  <a:prstClr val="black"/>
                </a:solidFill>
                <a:latin typeface="Arial Rounded MT Bold" panose="020F0704030504030204" pitchFamily="34" charset="0"/>
              </a:rPr>
              <a:t>: </a:t>
            </a:r>
            <a:r>
              <a:rPr lang="en-GB" altLang="es-ES" sz="2400" u="sng" dirty="0" err="1" smtClean="0">
                <a:solidFill>
                  <a:prstClr val="black"/>
                </a:solidFill>
                <a:latin typeface="Arial Rounded MT Bold" panose="020F0704030504030204" pitchFamily="34" charset="0"/>
              </a:rPr>
              <a:t>Actores</a:t>
            </a:r>
            <a:r>
              <a:rPr lang="en-GB" altLang="es-ES" sz="2400" u="sng" dirty="0" smtClean="0">
                <a:solidFill>
                  <a:prstClr val="black"/>
                </a:solidFill>
                <a:latin typeface="Arial Rounded MT Bold" panose="020F0704030504030204" pitchFamily="34" charset="0"/>
              </a:rPr>
              <a:t> claves</a:t>
            </a:r>
            <a:endPar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Aquellos que son muy relevantes para la rentabilidad y competitividad de una empresa; tales como: compradores y proveedores, clientes, competidores, centros de investigación, etc. </a:t>
            </a:r>
            <a:endParaRPr kumimoji="0" lang="en-GB" altLang="es-ES" sz="10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1520"/>
            <a:ext cx="834714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70253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524315"/>
          </a:xfrm>
          <a:prstGeom prst="rect">
            <a:avLst/>
          </a:prstGeom>
        </p:spPr>
        <p:txBody>
          <a:bodyPr wrap="square">
            <a:spAutoFit/>
          </a:bodyPr>
          <a:lstStyle/>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Bajo</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impacto</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Baja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influencia</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Primos</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lejanos</a:t>
            </a:r>
            <a:endPar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El grupo con la prioridad más baja: pueden representar un objetivo siempre que la empresa se preocupe por fomentar una agenda de "apertura", pero de todos modos no tienen una prioridad estratégica (es decir, escuelas primarias y secundarias</a:t>
            </a:r>
            <a:r>
              <a:rPr lang="es-ES" sz="2400" dirty="0" smtClean="0">
                <a:latin typeface="Arial Rounded MT Bold" panose="020F0704030504030204" pitchFamily="34" charset="0"/>
              </a:rPr>
              <a:t>)</a:t>
            </a: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457200" marR="0" lvl="0"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Bajo</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impacto</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Alta </a:t>
            </a:r>
            <a:r>
              <a:rPr kumimoji="0" lang="en-GB" altLang="es-ES"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influencia</a:t>
            </a:r>
            <a:r>
              <a:rPr kumimoji="0" lang="en-GB" altLang="es-ES"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Mavens</a:t>
            </a:r>
          </a:p>
          <a:p>
            <a:pPr lvl="0" algn="just">
              <a:defRPr/>
            </a:pPr>
            <a:r>
              <a:rPr lang="es-ES" sz="2400" dirty="0" err="1">
                <a:latin typeface="Arial Rounded MT Bold" panose="020F0704030504030204" pitchFamily="34" charset="0"/>
              </a:rPr>
              <a:t>Mavens</a:t>
            </a:r>
            <a:r>
              <a:rPr lang="es-ES" sz="2400" dirty="0">
                <a:latin typeface="Arial Rounded MT Bold" panose="020F0704030504030204" pitchFamily="34" charset="0"/>
              </a:rPr>
              <a:t> representa una categoría muy interesante con la que lidiar: no puedes tener tanto impacto en ellos como ellos tienen en ti. Las asociaciones comerciales, los grupos de opinión y los sindicatos tienen una gran influencia dentro de las organizaciones y deben participar como importantes interlocutores sociales.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1520"/>
            <a:ext cx="841826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419714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1095"/>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Redes</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lang="en-GB" altLang="es-ES" sz="2400" b="1" dirty="0" err="1" smtClean="0">
                <a:solidFill>
                  <a:prstClr val="black"/>
                </a:solidFill>
                <a:latin typeface="Arial Rounded MT Bold" panose="020F0704030504030204" pitchFamily="34" charset="0"/>
              </a:rPr>
              <a:t>oportunidades</a:t>
            </a:r>
            <a:r>
              <a:rPr lang="en-GB" altLang="es-ES" sz="2400" b="1" dirty="0" smtClean="0">
                <a:solidFill>
                  <a:prstClr val="black"/>
                </a:solidFill>
                <a:latin typeface="Arial Rounded MT Bold" panose="020F0704030504030204" pitchFamily="34" charset="0"/>
              </a:rPr>
              <a:t> de </a:t>
            </a:r>
            <a:r>
              <a:rPr lang="en-GB" altLang="es-ES" sz="2400" b="1" dirty="0" err="1" smtClean="0">
                <a:solidFill>
                  <a:prstClr val="black"/>
                </a:solidFill>
                <a:latin typeface="Arial Rounded MT Bold" panose="020F0704030504030204" pitchFamily="34" charset="0"/>
              </a:rPr>
              <a:t>financiación</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Desde el comienzo de la última década, las realidades de las empresas </a:t>
            </a:r>
            <a:r>
              <a:rPr lang="es-ES" sz="2400" dirty="0" smtClean="0">
                <a:latin typeface="Arial Rounded MT Bold" panose="020F0704030504030204" pitchFamily="34" charset="0"/>
              </a:rPr>
              <a:t>de nueva creación se </a:t>
            </a:r>
            <a:r>
              <a:rPr lang="es-ES" sz="2400" dirty="0">
                <a:latin typeface="Arial Rounded MT Bold" panose="020F0704030504030204" pitchFamily="34" charset="0"/>
              </a:rPr>
              <a:t>convirtieron en un fenómeno </a:t>
            </a:r>
            <a:r>
              <a:rPr lang="es-ES" sz="2400" dirty="0" smtClean="0">
                <a:latin typeface="Arial Rounded MT Bold" panose="020F0704030504030204" pitchFamily="34" charset="0"/>
              </a:rPr>
              <a:t>de </a:t>
            </a:r>
            <a:r>
              <a:rPr lang="es-ES" sz="2400" dirty="0">
                <a:latin typeface="Arial Rounded MT Bold" panose="020F0704030504030204" pitchFamily="34" charset="0"/>
              </a:rPr>
              <a:t>auge mundial.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A </a:t>
            </a:r>
            <a:r>
              <a:rPr lang="es-ES" sz="2400" dirty="0">
                <a:latin typeface="Arial Rounded MT Bold" panose="020F0704030504030204" pitchFamily="34" charset="0"/>
              </a:rPr>
              <a:t>diferencia de las formas "tradicionales" de empresas, debido a su alto coeficiente de riesgo (falta de historial financiero, de flujo de caja y </a:t>
            </a:r>
            <a:r>
              <a:rPr lang="es-ES" sz="2400" dirty="0" smtClean="0">
                <a:latin typeface="Arial Rounded MT Bold" panose="020F0704030504030204" pitchFamily="34" charset="0"/>
              </a:rPr>
              <a:t>de crédito</a:t>
            </a:r>
            <a:r>
              <a:rPr lang="es-ES" sz="2400" dirty="0">
                <a:latin typeface="Arial Rounded MT Bold" panose="020F0704030504030204" pitchFamily="34" charset="0"/>
              </a:rPr>
              <a:t>), es muy raro que una Start-up acceda al crédito a través de la línea de crédito tradicional (es decir, los sistemas bancarios). </a:t>
            </a:r>
            <a:endParaRPr kumimoji="0" lang="en-GB" altLang="es-ES" sz="2400" b="0" i="0" u="none" strike="noStrike" kern="1200" cap="none" spc="0" normalizeH="0" baseline="0" noProof="0" dirty="0">
              <a:ln>
                <a:noFill/>
              </a:ln>
              <a:solidFill>
                <a:srgbClr val="FF0000"/>
              </a:solidFill>
              <a:effectLst/>
              <a:uLnTx/>
              <a:uFillTx/>
              <a:latin typeface="Arial Rounded MT Bold" panose="020F0704030504030204" pitchFamily="34" charset="0"/>
            </a:endParaRPr>
          </a:p>
        </p:txBody>
      </p:sp>
      <p:sp>
        <p:nvSpPr>
          <p:cNvPr id="10" name="Rettangolo 9"/>
          <p:cNvSpPr/>
          <p:nvPr/>
        </p:nvSpPr>
        <p:spPr>
          <a:xfrm>
            <a:off x="2158299" y="0"/>
            <a:ext cx="8673134"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242094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52431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altLang="es-ES" sz="2400" b="1" dirty="0" smtClean="0">
                <a:solidFill>
                  <a:prstClr val="black"/>
                </a:solidFill>
                <a:latin typeface="Arial Rounded MT Bold" panose="020F0704030504030204" pitchFamily="34" charset="0"/>
              </a:rPr>
              <a:t>s</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tart-ups: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Qué</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relaciones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hay entre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finanzas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y sus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ciclos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vida</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financiación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inicial</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las 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tart-ups se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basa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los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siguientes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actores</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socio-</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económicos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Super </a:t>
            </a:r>
            <a:r>
              <a:rPr lang="en-GB" altLang="es-ES" sz="2400" dirty="0" err="1" smtClean="0">
                <a:solidFill>
                  <a:prstClr val="black"/>
                </a:solidFill>
                <a:latin typeface="Arial Rounded MT Bold" panose="020F0704030504030204" pitchFamily="34" charset="0"/>
              </a:rPr>
              <a:t>Ángeles</a:t>
            </a:r>
            <a:endParaRPr lang="en-GB" altLang="es-ES" sz="2400" dirty="0" smtClean="0">
              <a:solidFill>
                <a:prstClr val="black"/>
              </a:solidFill>
              <a:latin typeface="Arial Rounded MT Bold" panose="020F070403050403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ltLang="es-ES" sz="2400" dirty="0">
                <a:solidFill>
                  <a:prstClr val="black"/>
                </a:solidFill>
                <a:latin typeface="Arial Rounded MT Bold" panose="020F0704030504030204" pitchFamily="34" charset="0"/>
              </a:rPr>
              <a:t>Á</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ngeles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Capitalistas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riesgo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En función de la cantidad de recursos que sean capaces de garantizar, cada </a:t>
            </a:r>
            <a:r>
              <a:rPr lang="es-ES" sz="2400" dirty="0" smtClean="0">
                <a:latin typeface="Arial Rounded MT Bold" panose="020F0704030504030204" pitchFamily="34" charset="0"/>
              </a:rPr>
              <a:t>uno </a:t>
            </a:r>
            <a:r>
              <a:rPr lang="es-ES" sz="2400" dirty="0">
                <a:latin typeface="Arial Rounded MT Bold" panose="020F0704030504030204" pitchFamily="34" charset="0"/>
              </a:rPr>
              <a:t>de </a:t>
            </a:r>
            <a:r>
              <a:rPr lang="es-ES" sz="2400" dirty="0" smtClean="0">
                <a:latin typeface="Arial Rounded MT Bold" panose="020F0704030504030204" pitchFamily="34" charset="0"/>
              </a:rPr>
              <a:t>los actores considerados </a:t>
            </a:r>
            <a:r>
              <a:rPr lang="es-ES" sz="2400" dirty="0">
                <a:latin typeface="Arial Rounded MT Bold" panose="020F0704030504030204" pitchFamily="34" charset="0"/>
              </a:rPr>
              <a:t>interviene en el ciclo de vida de una Start-up determinada.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2557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405428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24740"/>
            <a:ext cx="10033701" cy="369332"/>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18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Las</a:t>
            </a:r>
            <a:r>
              <a:rPr kumimoji="0" lang="en-GB" altLang="es-ES" sz="1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5 </a:t>
            </a:r>
            <a:r>
              <a:rPr kumimoji="0" lang="en-GB" altLang="es-ES" sz="1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etapas</a:t>
            </a:r>
            <a:r>
              <a:rPr kumimoji="0" lang="en-GB" altLang="es-ES" sz="1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1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una</a:t>
            </a:r>
            <a:r>
              <a:rPr kumimoji="0" lang="en-GB" altLang="es-ES" sz="1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start-up </a:t>
            </a:r>
            <a:r>
              <a:rPr kumimoji="0" lang="en-GB" altLang="es-ES" sz="1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normalmente</a:t>
            </a:r>
            <a:r>
              <a:rPr kumimoji="0" lang="en-GB" altLang="es-ES" sz="1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18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reconocidas</a:t>
            </a:r>
            <a:r>
              <a:rPr kumimoji="0" lang="en-GB" altLang="es-ES" sz="18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son:</a:t>
            </a:r>
            <a:endParaRPr kumimoji="0" lang="en-GB" altLang="es-ES" sz="1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0" name="Rettangolo 9"/>
          <p:cNvSpPr/>
          <p:nvPr/>
        </p:nvSpPr>
        <p:spPr>
          <a:xfrm>
            <a:off x="2158298" y="1520"/>
            <a:ext cx="818458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3" name="Immagine 2">
            <a:extLst>
              <a:ext uri="{FF2B5EF4-FFF2-40B4-BE49-F238E27FC236}">
                <a16:creationId xmlns="" xmlns:a16="http://schemas.microsoft.com/office/drawing/2014/main" id="{3455C814-0D89-45B6-AC5D-11BBE581BD62}"/>
              </a:ext>
            </a:extLst>
          </p:cNvPr>
          <p:cNvPicPr>
            <a:picLocks noChangeAspect="1"/>
          </p:cNvPicPr>
          <p:nvPr/>
        </p:nvPicPr>
        <p:blipFill>
          <a:blip r:embed="rId5" cstate="print"/>
          <a:stretch>
            <a:fillRect/>
          </a:stretch>
        </p:blipFill>
        <p:spPr>
          <a:xfrm>
            <a:off x="2960516" y="894072"/>
            <a:ext cx="8185513" cy="4709894"/>
          </a:xfrm>
          <a:prstGeom prst="rect">
            <a:avLst/>
          </a:prstGeom>
        </p:spPr>
      </p:pic>
      <p:sp>
        <p:nvSpPr>
          <p:cNvPr id="6" name="CasellaDiTesto 5">
            <a:extLst>
              <a:ext uri="{FF2B5EF4-FFF2-40B4-BE49-F238E27FC236}">
                <a16:creationId xmlns="" xmlns:a16="http://schemas.microsoft.com/office/drawing/2014/main" id="{29D7CFEE-042C-4BE6-A580-499D6673CF6A}"/>
              </a:ext>
            </a:extLst>
          </p:cNvPr>
          <p:cNvSpPr txBox="1"/>
          <p:nvPr/>
        </p:nvSpPr>
        <p:spPr>
          <a:xfrm>
            <a:off x="2158299" y="5683009"/>
            <a:ext cx="1003370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a:t>
            </a:r>
            <a:r>
              <a:rPr kumimoji="0" lang="it-IT" sz="16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https://medium.com/tradecraft-traction/5-phases-of-the-startup-lifecycle-morgan-brown-on-what-it-takes-to-grow-a-startup</a:t>
            </a:r>
            <a:endPar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427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7455"/>
            <a:ext cx="10033701" cy="5632311"/>
          </a:xfrm>
          <a:prstGeom prst="rect">
            <a:avLst/>
          </a:prstGeom>
        </p:spPr>
        <p:txBody>
          <a:bodyPr wrap="square">
            <a:spAutoFit/>
          </a:bodyPr>
          <a:lstStyle/>
          <a:p>
            <a:pPr marL="514350" lvl="0" indent="-514350" algn="just">
              <a:buFont typeface="+mj-lt"/>
              <a:buAutoNum type="arabicPeriod"/>
              <a:defRPr/>
            </a:pPr>
            <a:r>
              <a:rPr kumimoji="0" lang="en-GB" altLang="es-ES" sz="2000" b="0" i="0" u="sng" strike="noStrike" kern="1200" cap="none" spc="0" normalizeH="0" baseline="0" noProof="0" dirty="0" err="1" smtClean="0">
                <a:ln>
                  <a:noFill/>
                </a:ln>
                <a:solidFill>
                  <a:prstClr val="black"/>
                </a:solidFill>
                <a:effectLst/>
                <a:uLnTx/>
                <a:uFillTx/>
                <a:latin typeface="Arial Rounded MT Bold" panose="020F0704030504030204" pitchFamily="34" charset="0"/>
              </a:rPr>
              <a:t>Ajuste</a:t>
            </a:r>
            <a:r>
              <a:rPr kumimoji="0" lang="en-GB" altLang="es-ES" sz="2000" b="0" i="0" u="sng" strike="noStrike" kern="1200" cap="none" spc="0" normalizeH="0" baseline="0" noProof="0" dirty="0" smtClean="0">
                <a:ln>
                  <a:noFill/>
                </a:ln>
                <a:solidFill>
                  <a:prstClr val="black"/>
                </a:solidFill>
                <a:effectLst/>
                <a:uLnTx/>
                <a:uFillTx/>
                <a:latin typeface="Arial Rounded MT Bold" panose="020F0704030504030204" pitchFamily="34" charset="0"/>
              </a:rPr>
              <a:t> de </a:t>
            </a:r>
            <a:r>
              <a:rPr lang="en-GB" altLang="es-ES" sz="2000" u="sng" dirty="0" smtClean="0">
                <a:solidFill>
                  <a:prstClr val="black"/>
                </a:solidFill>
                <a:latin typeface="Arial Rounded MT Bold" panose="020F0704030504030204" pitchFamily="34" charset="0"/>
              </a:rPr>
              <a:t>s</a:t>
            </a:r>
            <a:r>
              <a:rPr kumimoji="0" lang="en-GB" altLang="es-ES" sz="2000" b="0" i="0" u="sng" strike="noStrike" kern="1200" cap="none" spc="0" normalizeH="0" baseline="0" noProof="0" dirty="0" err="1" smtClean="0">
                <a:ln>
                  <a:noFill/>
                </a:ln>
                <a:solidFill>
                  <a:prstClr val="black"/>
                </a:solidFill>
                <a:effectLst/>
                <a:uLnTx/>
                <a:uFillTx/>
                <a:latin typeface="Arial Rounded MT Bold" panose="020F0704030504030204" pitchFamily="34" charset="0"/>
              </a:rPr>
              <a:t>olución</a:t>
            </a:r>
            <a:r>
              <a:rPr kumimoji="0" lang="en-GB" altLang="es-ES" sz="2000" b="0" i="0" u="none" strike="noStrike" kern="1200" cap="none" spc="0" normalizeH="0" baseline="0" noProof="0" dirty="0" smtClean="0">
                <a:ln>
                  <a:noFill/>
                </a:ln>
                <a:solidFill>
                  <a:prstClr val="black"/>
                </a:solidFill>
                <a:effectLst/>
                <a:uLnTx/>
                <a:uFillTx/>
                <a:latin typeface="Arial Rounded MT Bold" panose="020F0704030504030204" pitchFamily="34" charset="0"/>
              </a:rPr>
              <a:t>: </a:t>
            </a:r>
            <a:r>
              <a:rPr lang="es-ES" sz="2000" dirty="0">
                <a:latin typeface="Arial Rounded MT Bold" panose="020F0704030504030204" pitchFamily="34" charset="0"/>
              </a:rPr>
              <a:t>Inicio de </a:t>
            </a:r>
            <a:r>
              <a:rPr lang="es-ES" sz="2000" dirty="0" smtClean="0">
                <a:latin typeface="Arial Rounded MT Bold" panose="020F0704030504030204" pitchFamily="34" charset="0"/>
              </a:rPr>
              <a:t> la start-up </a:t>
            </a:r>
            <a:r>
              <a:rPr lang="es-ES" sz="2000" dirty="0">
                <a:latin typeface="Arial Rounded MT Bold" panose="020F0704030504030204" pitchFamily="34" charset="0"/>
              </a:rPr>
              <a:t>y desarrollo </a:t>
            </a:r>
            <a:r>
              <a:rPr lang="es-ES" sz="2000" dirty="0" smtClean="0">
                <a:latin typeface="Arial Rounded MT Bold" panose="020F0704030504030204" pitchFamily="34" charset="0"/>
              </a:rPr>
              <a:t>de las </a:t>
            </a:r>
            <a:r>
              <a:rPr lang="es-ES" sz="2000" dirty="0">
                <a:latin typeface="Arial Rounded MT Bold" panose="020F0704030504030204" pitchFamily="34" charset="0"/>
              </a:rPr>
              <a:t>ideas de negocio</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514350" lvl="0" indent="-514350" algn="just">
              <a:buFont typeface="+mj-lt"/>
              <a:buAutoNum type="arabicPeriod"/>
              <a:defRPr/>
            </a:pPr>
            <a:r>
              <a:rPr kumimoji="0" lang="en-GB" altLang="es-ES" sz="2000" b="0" i="0" u="sng" strike="noStrike" kern="1200" cap="none" spc="0" normalizeH="0" baseline="0" noProof="0" dirty="0">
                <a:ln>
                  <a:noFill/>
                </a:ln>
                <a:solidFill>
                  <a:prstClr val="black"/>
                </a:solidFill>
                <a:effectLst/>
                <a:uLnTx/>
                <a:uFillTx/>
                <a:latin typeface="Arial Rounded MT Bold" panose="020F0704030504030204" pitchFamily="34" charset="0"/>
              </a:rPr>
              <a:t>MVP (Minimum Viable Product)</a:t>
            </a:r>
            <a:r>
              <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rPr>
              <a:t>: </a:t>
            </a:r>
            <a:r>
              <a:rPr lang="es-ES" sz="2000" dirty="0">
                <a:latin typeface="Arial Rounded MT Bold" panose="020F0704030504030204" pitchFamily="34" charset="0"/>
              </a:rPr>
              <a:t>fase inicial de diseño, desarrollo y </a:t>
            </a:r>
            <a:r>
              <a:rPr lang="es-ES" sz="2000" dirty="0" err="1">
                <a:latin typeface="Arial Rounded MT Bold" panose="020F0704030504030204" pitchFamily="34" charset="0"/>
              </a:rPr>
              <a:t>testing</a:t>
            </a:r>
            <a:r>
              <a:rPr lang="es-ES" sz="2000" dirty="0">
                <a:latin typeface="Arial Rounded MT Bold" panose="020F0704030504030204" pitchFamily="34" charset="0"/>
              </a:rPr>
              <a:t> del producto (servicio) + estrategia de segmentación y posicionamiento del mercado.</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514350" lvl="0" indent="-514350" algn="just">
              <a:buFont typeface="+mj-lt"/>
              <a:buAutoNum type="arabicPeriod"/>
              <a:defRPr/>
            </a:pPr>
            <a:r>
              <a:rPr kumimoji="0" lang="en-GB" altLang="es-ES" sz="2000" b="0" i="0" u="sng" strike="noStrike" kern="1200" cap="none" spc="0" normalizeH="0" baseline="0" noProof="0" dirty="0" err="1" smtClean="0">
                <a:ln>
                  <a:noFill/>
                </a:ln>
                <a:solidFill>
                  <a:prstClr val="black"/>
                </a:solidFill>
                <a:effectLst/>
                <a:uLnTx/>
                <a:uFillTx/>
                <a:latin typeface="Arial Rounded MT Bold" panose="020F0704030504030204" pitchFamily="34" charset="0"/>
              </a:rPr>
              <a:t>Ajuste</a:t>
            </a:r>
            <a:r>
              <a:rPr kumimoji="0" lang="en-GB" altLang="es-ES" sz="2000" b="0" i="0" u="sng" strike="noStrike" kern="1200" cap="none" spc="0" normalizeH="0" baseline="0" noProof="0" dirty="0" smtClean="0">
                <a:ln>
                  <a:noFill/>
                </a:ln>
                <a:solidFill>
                  <a:prstClr val="black"/>
                </a:solidFill>
                <a:effectLst/>
                <a:uLnTx/>
                <a:uFillTx/>
                <a:latin typeface="Arial Rounded MT Bold" panose="020F0704030504030204" pitchFamily="34" charset="0"/>
              </a:rPr>
              <a:t> al </a:t>
            </a:r>
            <a:r>
              <a:rPr kumimoji="0" lang="en-GB" altLang="es-ES" sz="2000" b="0" i="0" u="sng" strike="noStrike" kern="1200" cap="none" spc="0" normalizeH="0" baseline="0" noProof="0" dirty="0" err="1" smtClean="0">
                <a:ln>
                  <a:noFill/>
                </a:ln>
                <a:solidFill>
                  <a:prstClr val="black"/>
                </a:solidFill>
                <a:effectLst/>
                <a:uLnTx/>
                <a:uFillTx/>
                <a:latin typeface="Arial Rounded MT Bold" panose="020F0704030504030204" pitchFamily="34" charset="0"/>
              </a:rPr>
              <a:t>mercado</a:t>
            </a:r>
            <a:r>
              <a:rPr kumimoji="0" lang="en-GB" altLang="es-ES" sz="2000" b="0" i="0" u="none" strike="noStrike" kern="1200" cap="none" spc="0" normalizeH="0" baseline="0" noProof="0" dirty="0" smtClean="0">
                <a:ln>
                  <a:noFill/>
                </a:ln>
                <a:solidFill>
                  <a:prstClr val="black"/>
                </a:solidFill>
                <a:effectLst/>
                <a:uLnTx/>
                <a:uFillTx/>
                <a:latin typeface="Arial Rounded MT Bold" panose="020F0704030504030204" pitchFamily="34" charset="0"/>
              </a:rPr>
              <a:t>: </a:t>
            </a:r>
            <a:r>
              <a:rPr lang="es-ES" sz="2000" dirty="0">
                <a:latin typeface="Arial Rounded MT Bold" panose="020F0704030504030204" pitchFamily="34" charset="0"/>
              </a:rPr>
              <a:t>primera base de clientes y capacidad de respuesta a la demanda</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514350" lvl="0" indent="-514350" algn="just">
              <a:buFont typeface="+mj-lt"/>
              <a:buAutoNum type="arabicPeriod"/>
              <a:defRPr/>
            </a:pPr>
            <a:r>
              <a:rPr kumimoji="0" lang="en-GB" altLang="es-ES" sz="2000" b="0" i="0" u="sng" strike="noStrike" kern="1200" cap="none" spc="0" normalizeH="0" baseline="0" noProof="0" dirty="0" err="1" smtClean="0">
                <a:ln>
                  <a:noFill/>
                </a:ln>
                <a:solidFill>
                  <a:prstClr val="black"/>
                </a:solidFill>
                <a:effectLst/>
                <a:uLnTx/>
                <a:uFillTx/>
                <a:latin typeface="Arial Rounded MT Bold" panose="020F0704030504030204" pitchFamily="34" charset="0"/>
              </a:rPr>
              <a:t>Escalado</a:t>
            </a:r>
            <a:r>
              <a:rPr kumimoji="0" lang="en-GB" altLang="es-ES" sz="2000" b="0" i="0" u="none" strike="noStrike" kern="1200" cap="none" spc="0" normalizeH="0" baseline="0" noProof="0" dirty="0" smtClean="0">
                <a:ln>
                  <a:noFill/>
                </a:ln>
                <a:solidFill>
                  <a:prstClr val="black"/>
                </a:solidFill>
                <a:effectLst/>
                <a:uLnTx/>
                <a:uFillTx/>
                <a:latin typeface="Arial Rounded MT Bold" panose="020F0704030504030204" pitchFamily="34" charset="0"/>
              </a:rPr>
              <a:t>: </a:t>
            </a:r>
            <a:r>
              <a:rPr lang="es-ES" sz="2000" dirty="0">
                <a:latin typeface="Arial Rounded MT Bold" panose="020F0704030504030204" pitchFamily="34" charset="0"/>
              </a:rPr>
              <a:t>crecimiento exponencial en el conocimiento de la marca y las cuotas de mercado</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mj-lt"/>
              <a:buAutoNum type="arabicPeriod"/>
              <a:tabLst/>
              <a:defRPr/>
            </a:pP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514350" lvl="0" indent="-514350" algn="just">
              <a:buFont typeface="+mj-lt"/>
              <a:buAutoNum type="arabicPeriod"/>
              <a:defRPr/>
            </a:pPr>
            <a:r>
              <a:rPr kumimoji="0" lang="en-GB" altLang="es-ES" sz="2000" b="0" i="0" u="sng" strike="noStrike" kern="1200" cap="none" spc="0" normalizeH="0" baseline="0" noProof="0" dirty="0" err="1" smtClean="0">
                <a:ln>
                  <a:noFill/>
                </a:ln>
                <a:solidFill>
                  <a:prstClr val="black"/>
                </a:solidFill>
                <a:effectLst/>
                <a:uLnTx/>
                <a:uFillTx/>
                <a:latin typeface="Arial Rounded MT Bold" panose="020F0704030504030204" pitchFamily="34" charset="0"/>
              </a:rPr>
              <a:t>Madurez</a:t>
            </a:r>
            <a:r>
              <a:rPr kumimoji="0" lang="en-GB" altLang="es-ES" sz="2000" b="0" i="0" u="none" strike="noStrike" kern="1200" cap="none" spc="0" normalizeH="0" baseline="0" noProof="0" dirty="0" smtClean="0">
                <a:ln>
                  <a:noFill/>
                </a:ln>
                <a:solidFill>
                  <a:prstClr val="black"/>
                </a:solidFill>
                <a:effectLst/>
                <a:uLnTx/>
                <a:uFillTx/>
                <a:latin typeface="Arial Rounded MT Bold" panose="020F0704030504030204" pitchFamily="34" charset="0"/>
              </a:rPr>
              <a:t>: </a:t>
            </a:r>
            <a:r>
              <a:rPr lang="es-ES" sz="2000" dirty="0">
                <a:latin typeface="Arial Rounded MT Bold" panose="020F0704030504030204" pitchFamily="34" charset="0"/>
              </a:rPr>
              <a:t>después de cinco años desde la fundación (marcando la duración legal de una Start-up, el camino de crecimiento se puede seguir solo gracias a dos medios</a:t>
            </a:r>
            <a:r>
              <a:rPr lang="es-ES" sz="2000" dirty="0" smtClean="0">
                <a:latin typeface="Arial Rounded MT Bold" panose="020F0704030504030204" pitchFamily="34" charset="0"/>
              </a:rPr>
              <a:t>:</a:t>
            </a:r>
            <a:r>
              <a:rPr kumimoji="0" lang="en-GB" altLang="es-ES" sz="2000" b="0" i="0" u="none" strike="noStrike" kern="1200" cap="none" spc="0" normalizeH="0" baseline="0" noProof="0" dirty="0" smtClean="0">
                <a:ln>
                  <a:noFill/>
                </a:ln>
                <a:solidFill>
                  <a:prstClr val="black"/>
                </a:solidFill>
                <a:effectLst/>
                <a:uLnTx/>
                <a:uFillTx/>
                <a:latin typeface="Arial Rounded MT Bold" panose="020F0704030504030204" pitchFamily="34" charset="0"/>
              </a:rPr>
              <a:t> </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lvl="0" algn="just">
              <a:defRPr/>
            </a:pPr>
            <a:r>
              <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rPr>
              <a:t>	a) </a:t>
            </a:r>
            <a:r>
              <a:rPr lang="es-ES" sz="2000" dirty="0">
                <a:latin typeface="Arial Rounded MT Bold" panose="020F0704030504030204" pitchFamily="34" charset="0"/>
              </a:rPr>
              <a:t>Adquisición, generalmente de empresas grandes y establecidas</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lvl="0" algn="just">
              <a:defRPr/>
            </a:pPr>
            <a:r>
              <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rPr>
              <a:t>	b) </a:t>
            </a:r>
            <a:r>
              <a:rPr lang="es-ES" sz="2000" dirty="0">
                <a:latin typeface="Arial Rounded MT Bold" panose="020F0704030504030204" pitchFamily="34" charset="0"/>
              </a:rPr>
              <a:t>Cotización en bolsa mediante OPI (Oferta Pública Inicial) </a:t>
            </a:r>
            <a:endParaRPr kumimoji="0" lang="en-GB" altLang="es-ES" sz="20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1520"/>
            <a:ext cx="837762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76169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ttangolo 9"/>
          <p:cNvSpPr/>
          <p:nvPr/>
        </p:nvSpPr>
        <p:spPr>
          <a:xfrm>
            <a:off x="2158298" y="0"/>
            <a:ext cx="836746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graphicFrame>
        <p:nvGraphicFramePr>
          <p:cNvPr id="6" name="Tabella 5"/>
          <p:cNvGraphicFramePr>
            <a:graphicFrameLocks noGrp="1"/>
          </p:cNvGraphicFramePr>
          <p:nvPr>
            <p:extLst>
              <p:ext uri="{D42A27DB-BD31-4B8C-83A1-F6EECF244321}">
                <p14:modId xmlns:p14="http://schemas.microsoft.com/office/powerpoint/2010/main" val="1697278403"/>
              </p:ext>
            </p:extLst>
          </p:nvPr>
        </p:nvGraphicFramePr>
        <p:xfrm>
          <a:off x="2158297" y="1895633"/>
          <a:ext cx="10033701" cy="4114800"/>
        </p:xfrm>
        <a:graphic>
          <a:graphicData uri="http://schemas.openxmlformats.org/drawingml/2006/table">
            <a:tbl>
              <a:tblPr firstRow="1" bandRow="1">
                <a:tableStyleId>{5C22544A-7EE6-4342-B048-85BDC9FD1C3A}</a:tableStyleId>
              </a:tblPr>
              <a:tblGrid>
                <a:gridCol w="3344567">
                  <a:extLst>
                    <a:ext uri="{9D8B030D-6E8A-4147-A177-3AD203B41FA5}">
                      <a16:colId xmlns="" xmlns:a16="http://schemas.microsoft.com/office/drawing/2014/main" val="1437872493"/>
                    </a:ext>
                  </a:extLst>
                </a:gridCol>
                <a:gridCol w="3344567">
                  <a:extLst>
                    <a:ext uri="{9D8B030D-6E8A-4147-A177-3AD203B41FA5}">
                      <a16:colId xmlns="" xmlns:a16="http://schemas.microsoft.com/office/drawing/2014/main" val="384736347"/>
                    </a:ext>
                  </a:extLst>
                </a:gridCol>
                <a:gridCol w="3344567">
                  <a:extLst>
                    <a:ext uri="{9D8B030D-6E8A-4147-A177-3AD203B41FA5}">
                      <a16:colId xmlns="" xmlns:a16="http://schemas.microsoft.com/office/drawing/2014/main" val="3058862668"/>
                    </a:ext>
                  </a:extLst>
                </a:gridCol>
              </a:tblGrid>
              <a:tr h="361462">
                <a:tc>
                  <a:txBody>
                    <a:bodyPr/>
                    <a:lstStyle/>
                    <a:p>
                      <a:pPr algn="ctr"/>
                      <a:r>
                        <a:rPr lang="en-GB" altLang="es-ES" sz="1800" b="0" dirty="0">
                          <a:latin typeface="Arial Rounded MT Bold" panose="020F0704030504030204" pitchFamily="34" charset="0"/>
                        </a:rPr>
                        <a:t>Super </a:t>
                      </a:r>
                      <a:r>
                        <a:rPr lang="en-GB" altLang="es-ES" sz="1800" b="0" dirty="0" smtClean="0">
                          <a:latin typeface="Arial Rounded MT Bold" panose="020F0704030504030204" pitchFamily="34" charset="0"/>
                        </a:rPr>
                        <a:t>Angeles </a:t>
                      </a:r>
                      <a:endParaRPr lang="it-IT" b="0" dirty="0"/>
                    </a:p>
                  </a:txBody>
                  <a:tcPr/>
                </a:tc>
                <a:tc>
                  <a:txBody>
                    <a:bodyPr/>
                    <a:lstStyle/>
                    <a:p>
                      <a:pPr algn="ctr"/>
                      <a:r>
                        <a:rPr lang="en-GB" altLang="es-ES" sz="1800" b="0" dirty="0" smtClean="0">
                          <a:latin typeface="Arial Rounded MT Bold" panose="020F0704030504030204" pitchFamily="34" charset="0"/>
                        </a:rPr>
                        <a:t>Angeles</a:t>
                      </a:r>
                      <a:endParaRPr lang="it-IT" b="0" dirty="0"/>
                    </a:p>
                  </a:txBody>
                  <a:tcPr/>
                </a:tc>
                <a:tc>
                  <a:txBody>
                    <a:bodyPr/>
                    <a:lstStyle/>
                    <a:p>
                      <a:pPr algn="ctr"/>
                      <a:r>
                        <a:rPr lang="en-GB" altLang="es-ES" sz="1800" b="0" dirty="0" err="1" smtClean="0">
                          <a:latin typeface="Arial Rounded MT Bold" panose="020F0704030504030204" pitchFamily="34" charset="0"/>
                        </a:rPr>
                        <a:t>Capitalista</a:t>
                      </a:r>
                      <a:r>
                        <a:rPr lang="en-GB" altLang="es-ES" sz="1800" b="0" baseline="0" dirty="0" smtClean="0">
                          <a:latin typeface="Arial Rounded MT Bold" panose="020F0704030504030204" pitchFamily="34" charset="0"/>
                        </a:rPr>
                        <a:t> de </a:t>
                      </a:r>
                      <a:r>
                        <a:rPr lang="en-GB" altLang="es-ES" sz="1800" b="0" baseline="0" dirty="0" err="1" smtClean="0">
                          <a:latin typeface="Arial Rounded MT Bold" panose="020F0704030504030204" pitchFamily="34" charset="0"/>
                        </a:rPr>
                        <a:t>riesgo</a:t>
                      </a:r>
                      <a:r>
                        <a:rPr lang="en-GB" altLang="es-ES" sz="1800" b="0" dirty="0" smtClean="0">
                          <a:latin typeface="Arial Rounded MT Bold" panose="020F0704030504030204" pitchFamily="34" charset="0"/>
                        </a:rPr>
                        <a:t> </a:t>
                      </a:r>
                      <a:endParaRPr lang="it-IT" b="0" dirty="0"/>
                    </a:p>
                  </a:txBody>
                  <a:tcPr/>
                </a:tc>
                <a:extLst>
                  <a:ext uri="{0D108BD9-81ED-4DB2-BD59-A6C34878D82A}">
                    <a16:rowId xmlns="" xmlns:a16="http://schemas.microsoft.com/office/drawing/2014/main" val="2970003741"/>
                  </a:ext>
                </a:extLst>
              </a:tr>
              <a:tr h="2917825">
                <a:tc>
                  <a:txBody>
                    <a:bodyPr/>
                    <a:lstStyle/>
                    <a:p>
                      <a:pPr algn="l"/>
                      <a:r>
                        <a:rPr lang="es-ES" sz="2000" dirty="0" smtClean="0">
                          <a:latin typeface="Arial Rounded MT Bold" panose="020F0704030504030204" pitchFamily="34" charset="0"/>
                        </a:rPr>
                        <a:t>Representan al primer interlocutor de una </a:t>
                      </a:r>
                      <a:r>
                        <a:rPr lang="es-ES" sz="2000" dirty="0" err="1" smtClean="0">
                          <a:latin typeface="Arial Rounded MT Bold" panose="020F0704030504030204" pitchFamily="34" charset="0"/>
                        </a:rPr>
                        <a:t>Startup</a:t>
                      </a:r>
                      <a:r>
                        <a:rPr lang="es-ES" sz="2000" dirty="0" smtClean="0">
                          <a:latin typeface="Arial Rounded MT Bold" panose="020F0704030504030204" pitchFamily="34" charset="0"/>
                        </a:rPr>
                        <a:t>: familiares, amigos y cualquier otra persona tan cercana para darle el dinero suficiente para sustentar el</a:t>
                      </a:r>
                      <a:r>
                        <a:rPr lang="es-ES" sz="2000" baseline="0" dirty="0" smtClean="0">
                          <a:latin typeface="Arial Rounded MT Bold" panose="020F0704030504030204" pitchFamily="34" charset="0"/>
                        </a:rPr>
                        <a:t> inicio</a:t>
                      </a:r>
                      <a:r>
                        <a:rPr lang="es-ES" sz="2000" dirty="0" smtClean="0">
                          <a:latin typeface="Arial Rounded MT Bold" panose="020F0704030504030204" pitchFamily="34" charset="0"/>
                        </a:rPr>
                        <a:t> y primer desarrollo del negocio. </a:t>
                      </a:r>
                      <a:endParaRPr lang="en-US" sz="2000" kern="1200" dirty="0">
                        <a:solidFill>
                          <a:schemeClr val="dk1"/>
                        </a:solidFill>
                        <a:latin typeface="Arial Rounded MT Bold" panose="020F0704030504030204" pitchFamily="34" charset="0"/>
                        <a:ea typeface="+mn-ea"/>
                        <a:cs typeface="+mn-cs"/>
                      </a:endParaRPr>
                    </a:p>
                  </a:txBody>
                  <a:tcPr>
                    <a:solidFill>
                      <a:schemeClr val="bg1"/>
                    </a:solidFill>
                  </a:tcPr>
                </a:tc>
                <a:tc>
                  <a:txBody>
                    <a:bodyPr/>
                    <a:lstStyle/>
                    <a:p>
                      <a:pPr algn="l"/>
                      <a:r>
                        <a:rPr lang="es-ES" sz="2000" dirty="0" smtClean="0">
                          <a:latin typeface="Arial Rounded MT Bold" panose="020F0704030504030204" pitchFamily="34" charset="0"/>
                        </a:rPr>
                        <a:t>Los ángeles son personas adineradas que buscan una oportunidad de inversión rentable. Los ángeles proporcionan capitales financieros a cambio de un porcentaje directo sobre las ganancias / acciones de la empresa. </a:t>
                      </a:r>
                      <a:endParaRPr lang="en-US" sz="2000" kern="1200" dirty="0">
                        <a:solidFill>
                          <a:schemeClr val="dk1"/>
                        </a:solidFill>
                        <a:latin typeface="Arial Rounded MT Bold" panose="020F0704030504030204" pitchFamily="34" charset="0"/>
                        <a:ea typeface="+mn-ea"/>
                        <a:cs typeface="+mn-cs"/>
                      </a:endParaRPr>
                    </a:p>
                  </a:txBody>
                  <a:tcPr>
                    <a:solidFill>
                      <a:schemeClr val="bg1"/>
                    </a:solidFill>
                  </a:tcPr>
                </a:tc>
                <a:tc>
                  <a:txBody>
                    <a:bodyPr/>
                    <a:lstStyle/>
                    <a:p>
                      <a:pPr algn="l"/>
                      <a:r>
                        <a:rPr lang="es-ES" sz="2000" dirty="0" smtClean="0">
                          <a:latin typeface="Arial Rounded MT Bold" panose="020F0704030504030204" pitchFamily="34" charset="0"/>
                        </a:rPr>
                        <a:t>Una vez que los ángeles están a bordo, la start-up tiene suficiente capital para iniciar la actividad comercial real. A partir de ahora, los capitalistas de riesgo son los que tienen las sumas de capital más consistentes para las necesidades financieras actuales de la puesta en marcha. </a:t>
                      </a:r>
                      <a:endParaRPr lang="en-US" sz="2000" kern="1200" dirty="0">
                        <a:solidFill>
                          <a:schemeClr val="dk1"/>
                        </a:solidFill>
                        <a:latin typeface="Arial Rounded MT Bold" panose="020F0704030504030204" pitchFamily="34" charset="0"/>
                        <a:ea typeface="+mn-ea"/>
                        <a:cs typeface="+mn-cs"/>
                      </a:endParaRPr>
                    </a:p>
                  </a:txBody>
                  <a:tcPr>
                    <a:solidFill>
                      <a:schemeClr val="bg1"/>
                    </a:solidFill>
                  </a:tcPr>
                </a:tc>
                <a:extLst>
                  <a:ext uri="{0D108BD9-81ED-4DB2-BD59-A6C34878D82A}">
                    <a16:rowId xmlns="" xmlns:a16="http://schemas.microsoft.com/office/drawing/2014/main" val="2905172884"/>
                  </a:ext>
                </a:extLst>
              </a:tr>
            </a:tbl>
          </a:graphicData>
        </a:graphic>
      </p:graphicFrame>
      <p:graphicFrame>
        <p:nvGraphicFramePr>
          <p:cNvPr id="3" name="Tabella 6">
            <a:extLst>
              <a:ext uri="{FF2B5EF4-FFF2-40B4-BE49-F238E27FC236}">
                <a16:creationId xmlns="" xmlns:a16="http://schemas.microsoft.com/office/drawing/2014/main" id="{6930FCC7-85E7-4DCB-8CCF-5239734FAA80}"/>
              </a:ext>
            </a:extLst>
          </p:cNvPr>
          <p:cNvGraphicFramePr>
            <a:graphicFrameLocks noGrp="1"/>
          </p:cNvGraphicFramePr>
          <p:nvPr>
            <p:extLst>
              <p:ext uri="{D42A27DB-BD31-4B8C-83A1-F6EECF244321}">
                <p14:modId xmlns:p14="http://schemas.microsoft.com/office/powerpoint/2010/main" val="3173723091"/>
              </p:ext>
            </p:extLst>
          </p:nvPr>
        </p:nvGraphicFramePr>
        <p:xfrm>
          <a:off x="2158298" y="944430"/>
          <a:ext cx="10033701" cy="951202"/>
        </p:xfrm>
        <a:graphic>
          <a:graphicData uri="http://schemas.openxmlformats.org/drawingml/2006/table">
            <a:tbl>
              <a:tblPr firstRow="1" bandRow="1">
                <a:tableStyleId>{5C22544A-7EE6-4342-B048-85BDC9FD1C3A}</a:tableStyleId>
              </a:tblPr>
              <a:tblGrid>
                <a:gridCol w="1930375">
                  <a:extLst>
                    <a:ext uri="{9D8B030D-6E8A-4147-A177-3AD203B41FA5}">
                      <a16:colId xmlns="" xmlns:a16="http://schemas.microsoft.com/office/drawing/2014/main" val="2872443209"/>
                    </a:ext>
                  </a:extLst>
                </a:gridCol>
                <a:gridCol w="1423852">
                  <a:extLst>
                    <a:ext uri="{9D8B030D-6E8A-4147-A177-3AD203B41FA5}">
                      <a16:colId xmlns="" xmlns:a16="http://schemas.microsoft.com/office/drawing/2014/main" val="4125498834"/>
                    </a:ext>
                  </a:extLst>
                </a:gridCol>
                <a:gridCol w="1397726">
                  <a:extLst>
                    <a:ext uri="{9D8B030D-6E8A-4147-A177-3AD203B41FA5}">
                      <a16:colId xmlns="" xmlns:a16="http://schemas.microsoft.com/office/drawing/2014/main" val="3873503653"/>
                    </a:ext>
                  </a:extLst>
                </a:gridCol>
                <a:gridCol w="1933302">
                  <a:extLst>
                    <a:ext uri="{9D8B030D-6E8A-4147-A177-3AD203B41FA5}">
                      <a16:colId xmlns="" xmlns:a16="http://schemas.microsoft.com/office/drawing/2014/main" val="2041921303"/>
                    </a:ext>
                  </a:extLst>
                </a:gridCol>
                <a:gridCol w="1341706">
                  <a:extLst>
                    <a:ext uri="{9D8B030D-6E8A-4147-A177-3AD203B41FA5}">
                      <a16:colId xmlns="" xmlns:a16="http://schemas.microsoft.com/office/drawing/2014/main" val="2724550669"/>
                    </a:ext>
                  </a:extLst>
                </a:gridCol>
                <a:gridCol w="2006740">
                  <a:extLst>
                    <a:ext uri="{9D8B030D-6E8A-4147-A177-3AD203B41FA5}">
                      <a16:colId xmlns="" xmlns:a16="http://schemas.microsoft.com/office/drawing/2014/main" val="2955463876"/>
                    </a:ext>
                  </a:extLst>
                </a:gridCol>
              </a:tblGrid>
              <a:tr h="951202">
                <a:tc>
                  <a:txBody>
                    <a:bodyPr/>
                    <a:lstStyle/>
                    <a:p>
                      <a:pPr algn="ctr"/>
                      <a:endParaRPr lang="en-GB" b="0" noProof="0" dirty="0">
                        <a:latin typeface="Arial Rounded MT Bold" panose="020F0704030504030204" pitchFamily="34" charset="0"/>
                      </a:endParaRPr>
                    </a:p>
                    <a:p>
                      <a:pPr algn="ctr"/>
                      <a:r>
                        <a:rPr lang="en-GB" b="0" noProof="0" dirty="0" err="1" smtClean="0">
                          <a:latin typeface="Arial Rounded MT Bold" panose="020F0704030504030204" pitchFamily="34" charset="0"/>
                        </a:rPr>
                        <a:t>Ajuste</a:t>
                      </a:r>
                      <a:r>
                        <a:rPr lang="en-GB" b="0" noProof="0" dirty="0" smtClean="0">
                          <a:latin typeface="Arial Rounded MT Bold" panose="020F0704030504030204" pitchFamily="34" charset="0"/>
                        </a:rPr>
                        <a:t> de </a:t>
                      </a:r>
                      <a:r>
                        <a:rPr lang="en-GB" b="0" noProof="0" dirty="0" err="1" smtClean="0">
                          <a:latin typeface="Arial Rounded MT Bold" panose="020F0704030504030204" pitchFamily="34" charset="0"/>
                        </a:rPr>
                        <a:t>solución</a:t>
                      </a:r>
                      <a:endParaRPr lang="en-GB" b="0" noProof="0" dirty="0">
                        <a:latin typeface="Arial Rounded MT Bold" panose="020F0704030504030204" pitchFamily="34" charset="0"/>
                      </a:endParaRP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a:latin typeface="Arial Rounded MT Bold" panose="020F0704030504030204" pitchFamily="34" charset="0"/>
                        </a:rPr>
                        <a:t>MVP </a:t>
                      </a: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err="1" smtClean="0">
                          <a:latin typeface="Arial Rounded MT Bold" panose="020F0704030504030204" pitchFamily="34" charset="0"/>
                        </a:rPr>
                        <a:t>Ajuste</a:t>
                      </a:r>
                      <a:r>
                        <a:rPr lang="en-GB" b="0" noProof="0" dirty="0" smtClean="0">
                          <a:latin typeface="Arial Rounded MT Bold" panose="020F0704030504030204" pitchFamily="34" charset="0"/>
                        </a:rPr>
                        <a:t> de </a:t>
                      </a:r>
                      <a:r>
                        <a:rPr lang="en-GB" b="0" noProof="0" dirty="0" err="1" smtClean="0">
                          <a:latin typeface="Arial Rounded MT Bold" panose="020F0704030504030204" pitchFamily="34" charset="0"/>
                        </a:rPr>
                        <a:t>mercado</a:t>
                      </a:r>
                      <a:endParaRPr lang="en-GB" b="0" noProof="0" dirty="0">
                        <a:latin typeface="Arial Rounded MT Bold" panose="020F0704030504030204" pitchFamily="34" charset="0"/>
                      </a:endParaRP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err="1" smtClean="0">
                          <a:latin typeface="Arial Rounded MT Bold" panose="020F0704030504030204" pitchFamily="34" charset="0"/>
                        </a:rPr>
                        <a:t>Ajuste</a:t>
                      </a:r>
                      <a:r>
                        <a:rPr lang="en-GB" b="0" noProof="0" dirty="0" smtClean="0">
                          <a:latin typeface="Arial Rounded MT Bold" panose="020F0704030504030204" pitchFamily="34" charset="0"/>
                        </a:rPr>
                        <a:t> de </a:t>
                      </a:r>
                      <a:r>
                        <a:rPr lang="en-GB" b="0" noProof="0" dirty="0" err="1" smtClean="0">
                          <a:latin typeface="Arial Rounded MT Bold" panose="020F0704030504030204" pitchFamily="34" charset="0"/>
                        </a:rPr>
                        <a:t>producto</a:t>
                      </a:r>
                      <a:r>
                        <a:rPr lang="en-GB" b="0" noProof="0" dirty="0" smtClean="0">
                          <a:latin typeface="Arial Rounded MT Bold" panose="020F0704030504030204" pitchFamily="34" charset="0"/>
                        </a:rPr>
                        <a:t> </a:t>
                      </a:r>
                      <a:endParaRPr lang="en-GB" b="0" noProof="0" dirty="0">
                        <a:latin typeface="Arial Rounded MT Bold" panose="020F0704030504030204" pitchFamily="34" charset="0"/>
                      </a:endParaRP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err="1" smtClean="0">
                          <a:latin typeface="Arial Rounded MT Bold" panose="020F0704030504030204" pitchFamily="34" charset="0"/>
                        </a:rPr>
                        <a:t>Escalado</a:t>
                      </a:r>
                      <a:endParaRPr lang="en-GB" b="0" noProof="0" dirty="0">
                        <a:latin typeface="Arial Rounded MT Bold" panose="020F0704030504030204" pitchFamily="34" charset="0"/>
                      </a:endParaRPr>
                    </a:p>
                  </a:txBody>
                  <a:tcPr>
                    <a:solidFill>
                      <a:schemeClr val="accent1">
                        <a:lumMod val="60000"/>
                        <a:lumOff val="40000"/>
                      </a:schemeClr>
                    </a:solidFill>
                  </a:tcPr>
                </a:tc>
                <a:tc>
                  <a:txBody>
                    <a:bodyPr/>
                    <a:lstStyle/>
                    <a:p>
                      <a:pPr algn="ctr"/>
                      <a:endParaRPr lang="en-GB" b="0" noProof="0" dirty="0">
                        <a:latin typeface="Arial Rounded MT Bold" panose="020F0704030504030204" pitchFamily="34" charset="0"/>
                      </a:endParaRPr>
                    </a:p>
                    <a:p>
                      <a:pPr algn="ctr"/>
                      <a:r>
                        <a:rPr lang="en-GB" b="0" noProof="0" dirty="0" err="1" smtClean="0">
                          <a:latin typeface="Arial Rounded MT Bold" panose="020F0704030504030204" pitchFamily="34" charset="0"/>
                        </a:rPr>
                        <a:t>Madurez</a:t>
                      </a:r>
                      <a:endParaRPr lang="en-GB" b="0" noProof="0" dirty="0">
                        <a:latin typeface="Arial Rounded MT Bold" panose="020F0704030504030204" pitchFamily="34" charset="0"/>
                      </a:endParaRPr>
                    </a:p>
                  </a:txBody>
                  <a:tcPr>
                    <a:solidFill>
                      <a:schemeClr val="accent1">
                        <a:lumMod val="60000"/>
                        <a:lumOff val="40000"/>
                      </a:schemeClr>
                    </a:solidFill>
                  </a:tcPr>
                </a:tc>
                <a:extLst>
                  <a:ext uri="{0D108BD9-81ED-4DB2-BD59-A6C34878D82A}">
                    <a16:rowId xmlns="" xmlns:a16="http://schemas.microsoft.com/office/drawing/2014/main" val="866740635"/>
                  </a:ext>
                </a:extLst>
              </a:tr>
            </a:tbl>
          </a:graphicData>
        </a:graphic>
      </p:graphicFrame>
    </p:spTree>
    <p:extLst>
      <p:ext uri="{BB962C8B-B14F-4D97-AF65-F5344CB8AC3E}">
        <p14:creationId xmlns:p14="http://schemas.microsoft.com/office/powerpoint/2010/main" val="68237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Super</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ángeles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ángeles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capitalistas</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riesgo</a:t>
            </a:r>
            <a:r>
              <a:rPr kumimoji="0" lang="en-GB" alt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a:t>
            </a:r>
            <a:endPar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Los súper ángeles no pueden considerarse </a:t>
            </a:r>
            <a:r>
              <a:rPr lang="es-ES" sz="2400" dirty="0" smtClean="0">
                <a:latin typeface="Arial Rounded MT Bold" panose="020F0704030504030204" pitchFamily="34" charset="0"/>
              </a:rPr>
              <a:t>exactamente inversores</a:t>
            </a:r>
            <a:r>
              <a:rPr lang="es-ES" sz="2400" dirty="0">
                <a:latin typeface="Arial Rounded MT Bold" panose="020F0704030504030204" pitchFamily="34" charset="0"/>
              </a:rPr>
              <a:t>: su contribución no está motivada por expectativas de ganancias personales, sino principalmente por el deseo genuino de ver triunfar a sus allegados.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VS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srgbClr val="FF0000"/>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Motivados únicamente por la lógica del beneficio, tanto los Business </a:t>
            </a:r>
            <a:r>
              <a:rPr lang="es-ES" sz="2400" dirty="0" err="1">
                <a:latin typeface="Arial Rounded MT Bold" panose="020F0704030504030204" pitchFamily="34" charset="0"/>
              </a:rPr>
              <a:t>Angels</a:t>
            </a:r>
            <a:r>
              <a:rPr lang="es-ES" sz="2400" dirty="0">
                <a:latin typeface="Arial Rounded MT Bold" panose="020F0704030504030204" pitchFamily="34" charset="0"/>
              </a:rPr>
              <a:t> como los </a:t>
            </a:r>
            <a:r>
              <a:rPr lang="es-ES" sz="2400" dirty="0" smtClean="0">
                <a:latin typeface="Arial Rounded MT Bold" panose="020F0704030504030204" pitchFamily="34" charset="0"/>
              </a:rPr>
              <a:t>capitalistas de riesgo </a:t>
            </a:r>
            <a:r>
              <a:rPr lang="es-ES" sz="2400" dirty="0">
                <a:latin typeface="Arial Rounded MT Bold" panose="020F0704030504030204" pitchFamily="34" charset="0"/>
              </a:rPr>
              <a:t>son inversores que esperan un beneficio personal de la inversión: su diferenciación está motivada por la cantidad de capital a su disposición (mucho mayor para los segundos).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32682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7483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4893647"/>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Elevator Pitch – </a:t>
            </a:r>
            <a:r>
              <a:rPr kumimoji="0" lang="en-GB" altLang="es-ES"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Definición</a:t>
            </a:r>
            <a:r>
              <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propósito</a:t>
            </a:r>
            <a:endParaRPr kumimoji="0" lang="en-GB" alt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El primer contacto entre un Inversor y una </a:t>
            </a:r>
            <a:r>
              <a:rPr lang="es-ES" sz="2400" dirty="0" smtClean="0">
                <a:latin typeface="Arial Rounded MT Bold" panose="020F0704030504030204" pitchFamily="34" charset="0"/>
              </a:rPr>
              <a:t>start-up </a:t>
            </a:r>
            <a:r>
              <a:rPr lang="es-ES" sz="2400" dirty="0">
                <a:latin typeface="Arial Rounded MT Bold" panose="020F0704030504030204" pitchFamily="34" charset="0"/>
              </a:rPr>
              <a:t>parte de una narrativa muy breve de la idea de negocio presentada por esta última.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Esta </a:t>
            </a:r>
            <a:r>
              <a:rPr lang="es-ES" sz="2400" dirty="0">
                <a:latin typeface="Arial Rounded MT Bold" panose="020F0704030504030204" pitchFamily="34" charset="0"/>
              </a:rPr>
              <a:t>descripción se conoce formalmente como "</a:t>
            </a:r>
            <a:r>
              <a:rPr lang="es-ES" sz="2400" dirty="0" err="1">
                <a:latin typeface="Arial Rounded MT Bold" panose="020F0704030504030204" pitchFamily="34" charset="0"/>
              </a:rPr>
              <a:t>Elevator</a:t>
            </a:r>
            <a:r>
              <a:rPr lang="es-ES" sz="2400" dirty="0">
                <a:latin typeface="Arial Rounded MT Bold" panose="020F0704030504030204" pitchFamily="34" charset="0"/>
              </a:rPr>
              <a:t> Pitch": una presentación </a:t>
            </a:r>
            <a:r>
              <a:rPr lang="es-ES" sz="2400" dirty="0" smtClean="0">
                <a:latin typeface="Arial Rounded MT Bold" panose="020F0704030504030204" pitchFamily="34" charset="0"/>
              </a:rPr>
              <a:t>que atraiga e intrigue sobre </a:t>
            </a:r>
            <a:r>
              <a:rPr lang="es-ES" sz="2400" dirty="0">
                <a:latin typeface="Arial Rounded MT Bold" panose="020F0704030504030204" pitchFamily="34" charset="0"/>
              </a:rPr>
              <a:t>la idea de negocio destinada a conquistar y </a:t>
            </a:r>
            <a:r>
              <a:rPr lang="es-ES" sz="2400" dirty="0" smtClean="0">
                <a:latin typeface="Arial Rounded MT Bold" panose="020F0704030504030204" pitchFamily="34" charset="0"/>
              </a:rPr>
              <a:t>embelesar al inversor</a:t>
            </a:r>
            <a:r>
              <a:rPr lang="es-ES" sz="2400" dirty="0">
                <a:latin typeface="Arial Rounded MT Bold" panose="020F0704030504030204" pitchFamily="34" charset="0"/>
              </a:rPr>
              <a:t>.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Los </a:t>
            </a:r>
            <a:r>
              <a:rPr lang="es-ES" sz="2400" dirty="0" err="1">
                <a:latin typeface="Arial Rounded MT Bold" panose="020F0704030504030204" pitchFamily="34" charset="0"/>
              </a:rPr>
              <a:t>Elevator</a:t>
            </a:r>
            <a:r>
              <a:rPr lang="es-ES" sz="2400" dirty="0">
                <a:latin typeface="Arial Rounded MT Bold" panose="020F0704030504030204" pitchFamily="34" charset="0"/>
              </a:rPr>
              <a:t> Pitches son conocidos por la característica de ser extremadamente cortos y concisos: pueden durar desde un mínimo de 30 </a:t>
            </a:r>
            <a:r>
              <a:rPr lang="es-ES" sz="2400" dirty="0" smtClean="0">
                <a:latin typeface="Arial Rounded MT Bold" panose="020F0704030504030204" pitchFamily="34" charset="0"/>
              </a:rPr>
              <a:t>segundos </a:t>
            </a:r>
            <a:r>
              <a:rPr lang="es-ES" sz="2400" dirty="0">
                <a:latin typeface="Arial Rounded MT Bold" panose="020F0704030504030204" pitchFamily="34" charset="0"/>
              </a:rPr>
              <a:t>hasta un máximo de 2 min.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17442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06481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01675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Definición</a:t>
            </a:r>
            <a:r>
              <a:rPr kumimoji="0" lang="it-IT"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emprendimiento digital </a:t>
            </a:r>
            <a:r>
              <a:rPr kumimoji="0" lang="en-GB"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la </a:t>
            </a:r>
            <a:r>
              <a:rPr kumimoji="0" lang="en-GB" sz="2400" b="1"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perspectiva</a:t>
            </a:r>
            <a:r>
              <a:rPr kumimoji="0" lang="en-GB"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sz="2400" b="1"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académica</a:t>
            </a:r>
            <a:r>
              <a:rPr kumimoji="0" lang="it-IT"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it-IT"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“El espíritu empresarial digital se puede definir como las oportunidades empresariales que se crean y se buscan mediante el uso de plataformas tecnológicas y otros materiales de comunicación de la información. Por lo tanto, el emprendimiento digital puede entrar dentro de muchas categorías de negocios. A medida que la tecnología avanza y se cultiva, también lo harán estas categorías (por ejemplo, marketing, ventas, productos, distribución, gestión de las partes interesadas, operaciones) y además potencialmente se podrán crear nuevas categorías</a:t>
            </a:r>
            <a:r>
              <a:rPr lang="es-ES" sz="2400" dirty="0" smtClean="0">
                <a:latin typeface="Arial Rounded MT Bold" panose="020F0704030504030204" pitchFamily="34" charset="0"/>
              </a:rPr>
              <a:t>”.</a:t>
            </a:r>
          </a:p>
          <a:p>
            <a:pPr lvl="0" algn="ju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a:t>
            </a:r>
            <a:endPar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https://www.ncbi.nlm.nih.gov/pmc/articles/PMC7134220/</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val="371678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214972" y="519773"/>
            <a:ext cx="10033701"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La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fórmula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típica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un </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Elevator </a:t>
            </a:r>
            <a:r>
              <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Pitch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consiste</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en</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Una</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breve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introducción</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de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uno</a:t>
            </a:r>
            <a:r>
              <a:rPr kumimoji="0" lang="en-GB" altLang="es-ES" sz="2400" b="0"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a:t>
            </a:r>
            <a:r>
              <a:rPr kumimoji="0" lang="en-GB" altLang="es-ES" sz="2400" b="0" i="0" u="none" strike="noStrike" kern="1200" cap="none" spc="0" normalizeH="0" noProof="0" dirty="0" err="1" smtClean="0">
                <a:ln>
                  <a:noFill/>
                </a:ln>
                <a:solidFill>
                  <a:prstClr val="black"/>
                </a:solidFill>
                <a:effectLst/>
                <a:uLnTx/>
                <a:uFillTx/>
                <a:latin typeface="Arial Rounded MT Bold" panose="020F0704030504030204" pitchFamily="34" charset="0"/>
                <a:ea typeface="+mn-ea"/>
                <a:cs typeface="+mn-cs"/>
              </a:rPr>
              <a:t>mismo</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lvl="0" indent="-514350" algn="just">
              <a:buFont typeface="+mj-lt"/>
              <a:buAutoNum type="arabicPeriod"/>
              <a:defRPr/>
            </a:pPr>
            <a:r>
              <a:rPr lang="es-ES" sz="2400" dirty="0">
                <a:latin typeface="Arial Rounded MT Bold" panose="020F0704030504030204" pitchFamily="34" charset="0"/>
              </a:rPr>
              <a:t>La (s) necesidad (s) insatisfechas subyacentes a la idea de </a:t>
            </a:r>
            <a:r>
              <a:rPr lang="es-ES" sz="2400" dirty="0" smtClean="0">
                <a:latin typeface="Arial Rounded MT Bold" panose="020F0704030504030204" pitchFamily="34" charset="0"/>
              </a:rPr>
              <a:t>negocio</a:t>
            </a:r>
          </a:p>
          <a:p>
            <a:pPr marL="514350" lvl="0" indent="-514350" algn="just">
              <a:buFont typeface="+mj-lt"/>
              <a:buAutoNum type="arabicPeriod"/>
              <a:defRPr/>
            </a:pP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Ventajas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y </a:t>
            </a:r>
            <a:r>
              <a:rPr kumimoji="0" lang="en-GB" altLang="es-ES" sz="2400" b="0" i="0" u="none"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oportunidades</a:t>
            </a:r>
            <a:r>
              <a:rPr kumimoji="0" lang="en-GB" altLang="es-ES" sz="24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r>
              <a:rPr lang="en-GB" altLang="es-ES" sz="2400" dirty="0" err="1" smtClean="0">
                <a:solidFill>
                  <a:prstClr val="black"/>
                </a:solidFill>
                <a:latin typeface="Arial Rounded MT Bold" panose="020F0704030504030204" pitchFamily="34" charset="0"/>
              </a:rPr>
              <a:t>aprovechables</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514350" lvl="0" indent="-514350" algn="just">
              <a:buFont typeface="+mj-lt"/>
              <a:buAutoNum type="arabicPeriod"/>
              <a:defRPr/>
            </a:pPr>
            <a:r>
              <a:rPr lang="es-ES" sz="2400" dirty="0">
                <a:latin typeface="Arial Rounded MT Bold" panose="020F0704030504030204" pitchFamily="34" charset="0"/>
              </a:rPr>
              <a:t>Instantánea del estado del mercado (¿ya existe algún competidor? ¿Cuál es nuestra estrategia </a:t>
            </a:r>
            <a:r>
              <a:rPr lang="es-ES" sz="2400" dirty="0" smtClean="0">
                <a:latin typeface="Arial Rounded MT Bold" panose="020F0704030504030204" pitchFamily="34" charset="0"/>
              </a:rPr>
              <a:t>diferenciadora? </a:t>
            </a:r>
            <a:r>
              <a:rPr lang="es-ES" sz="2400" dirty="0">
                <a:latin typeface="Arial Rounded MT Bold" panose="020F0704030504030204" pitchFamily="34" charset="0"/>
              </a:rPr>
              <a:t>Etc</a:t>
            </a:r>
            <a:r>
              <a:rPr lang="es-ES" sz="2400" dirty="0" smtClean="0">
                <a:latin typeface="Arial Rounded MT Bold" panose="020F0704030504030204" pitchFamily="34" charset="0"/>
              </a:rPr>
              <a:t>.)</a:t>
            </a:r>
          </a:p>
          <a:p>
            <a:pPr marL="514350" lvl="0" indent="-514350" algn="just">
              <a:buFont typeface="+mj-lt"/>
              <a:buAutoNum type="arabicPeriod"/>
              <a:defRPr/>
            </a:pPr>
            <a:r>
              <a:rPr lang="es-ES" sz="2400" dirty="0">
                <a:latin typeface="Arial Rounded MT Bold" panose="020F0704030504030204" pitchFamily="34" charset="0"/>
              </a:rPr>
              <a:t>Etapa de implementación actual y recursos adicionales </a:t>
            </a:r>
            <a:r>
              <a:rPr lang="es-ES" sz="2400" dirty="0" smtClean="0">
                <a:latin typeface="Arial Rounded MT Bold" panose="020F0704030504030204" pitchFamily="34" charset="0"/>
              </a:rPr>
              <a:t>necesarios</a:t>
            </a:r>
          </a:p>
          <a:p>
            <a:pPr marL="514350" lvl="0" indent="-514350" algn="just">
              <a:buFont typeface="+mj-lt"/>
              <a:buAutoNum type="arabicPeriod"/>
              <a:defRPr/>
            </a:pPr>
            <a:r>
              <a:rPr lang="es-ES" sz="2400" dirty="0">
                <a:latin typeface="Arial Rounded MT Bold" panose="020F0704030504030204" pitchFamily="34" charset="0"/>
              </a:rPr>
              <a:t>Conclusiones y solicitudes financieras </a:t>
            </a:r>
            <a:r>
              <a:rPr lang="es-ES" sz="2400" dirty="0" smtClean="0">
                <a:latin typeface="Arial Rounded MT Bold" panose="020F0704030504030204" pitchFamily="34" charset="0"/>
              </a:rPr>
              <a:t>formales</a:t>
            </a:r>
          </a:p>
          <a:p>
            <a:pPr lvl="0" algn="just">
              <a:defRPr/>
            </a:pP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Debido a la cantidad de información que uno </a:t>
            </a:r>
            <a:r>
              <a:rPr lang="es-ES" sz="2400" dirty="0" smtClean="0">
                <a:latin typeface="Arial Rounded MT Bold" panose="020F0704030504030204" pitchFamily="34" charset="0"/>
              </a:rPr>
              <a:t>debe aportar </a:t>
            </a:r>
            <a:r>
              <a:rPr lang="es-ES" sz="2400" dirty="0">
                <a:latin typeface="Arial Rounded MT Bold" panose="020F0704030504030204" pitchFamily="34" charset="0"/>
              </a:rPr>
              <a:t>en un período de tiempo tan corto, ser capaz de desarrollar un </a:t>
            </a:r>
            <a:r>
              <a:rPr lang="es-ES" sz="2400" dirty="0" err="1">
                <a:latin typeface="Arial Rounded MT Bold" panose="020F0704030504030204" pitchFamily="34" charset="0"/>
              </a:rPr>
              <a:t>Elevator</a:t>
            </a:r>
            <a:r>
              <a:rPr lang="es-ES" sz="2400" dirty="0">
                <a:latin typeface="Arial Rounded MT Bold" panose="020F0704030504030204" pitchFamily="34" charset="0"/>
              </a:rPr>
              <a:t> Pitch </a:t>
            </a:r>
            <a:r>
              <a:rPr lang="es-ES" sz="2400" dirty="0" smtClean="0">
                <a:latin typeface="Arial Rounded MT Bold" panose="020F0704030504030204" pitchFamily="34" charset="0"/>
              </a:rPr>
              <a:t>eficaz </a:t>
            </a:r>
            <a:r>
              <a:rPr lang="es-ES" sz="2400" dirty="0">
                <a:latin typeface="Arial Rounded MT Bold" panose="020F0704030504030204" pitchFamily="34" charset="0"/>
              </a:rPr>
              <a:t>se considera generalmente como una competencia muy sofisticada en sí misma.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43858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348696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 xmlns:a16="http://schemas.microsoft.com/office/drawing/2014/main" id="{976701B4-6DF0-4CEE-A08F-7C887CCE011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Rettangolo 1">
            <a:extLst>
              <a:ext uri="{FF2B5EF4-FFF2-40B4-BE49-F238E27FC236}">
                <a16:creationId xmlns="" xmlns:a16="http://schemas.microsoft.com/office/drawing/2014/main" id="{50937956-F9E8-4796-8E1E-2932BB6CF382}"/>
              </a:ext>
            </a:extLst>
          </p:cNvPr>
          <p:cNvSpPr/>
          <p:nvPr/>
        </p:nvSpPr>
        <p:spPr>
          <a:xfrm>
            <a:off x="2158299" y="595993"/>
            <a:ext cx="10033701" cy="3046988"/>
          </a:xfrm>
          <a:prstGeom prst="rect">
            <a:avLst/>
          </a:prstGeom>
        </p:spPr>
        <p:txBody>
          <a:bodyPr wrap="square">
            <a:spAutoFit/>
          </a:bodyPr>
          <a:lstStyle/>
          <a:p>
            <a:pPr lvl="0" algn="just">
              <a:defRPr/>
            </a:pPr>
            <a:r>
              <a:rPr lang="es-ES" sz="2400" dirty="0">
                <a:latin typeface="Arial Rounded MT Bold" panose="020F0704030504030204" pitchFamily="34" charset="0"/>
              </a:rPr>
              <a:t>A partir de ahí, si el (los) inversor (es) está (n) </a:t>
            </a:r>
            <a:r>
              <a:rPr lang="es-ES" sz="2400" dirty="0" smtClean="0">
                <a:latin typeface="Arial Rounded MT Bold" panose="020F0704030504030204" pitchFamily="34" charset="0"/>
              </a:rPr>
              <a:t>de acuerdo en participar, </a:t>
            </a:r>
            <a:r>
              <a:rPr lang="es-ES" sz="2400" dirty="0">
                <a:latin typeface="Arial Rounded MT Bold" panose="020F0704030504030204" pitchFamily="34" charset="0"/>
              </a:rPr>
              <a:t>las dos partes inician la negociación de su acuerdo definiendo </a:t>
            </a:r>
            <a:r>
              <a:rPr lang="es-ES" sz="2400">
                <a:latin typeface="Arial Rounded MT Bold" panose="020F0704030504030204" pitchFamily="34" charset="0"/>
              </a:rPr>
              <a:t>y </a:t>
            </a:r>
            <a:r>
              <a:rPr lang="es-ES" sz="2400" smtClean="0">
                <a:latin typeface="Arial Rounded MT Bold" panose="020F0704030504030204" pitchFamily="34" charset="0"/>
              </a:rPr>
              <a:t>concretando las </a:t>
            </a:r>
            <a:r>
              <a:rPr lang="es-ES" sz="2400" dirty="0">
                <a:latin typeface="Arial Rounded MT Bold" panose="020F0704030504030204" pitchFamily="34" charset="0"/>
              </a:rPr>
              <a:t>condiciones del financiamiento. </a:t>
            </a:r>
            <a:endParaRPr lang="es-ES" sz="2400" dirty="0" smtClean="0">
              <a:latin typeface="Arial Rounded MT Bold" panose="020F0704030504030204" pitchFamily="34" charset="0"/>
            </a:endParaRPr>
          </a:p>
          <a:p>
            <a:pPr lvl="0" algn="just">
              <a:defRPr/>
            </a:pPr>
            <a:endParaRPr lang="es-ES" sz="2400" dirty="0">
              <a:latin typeface="Arial Rounded MT Bold" panose="020F0704030504030204" pitchFamily="34" charset="0"/>
            </a:endParaRPr>
          </a:p>
          <a:p>
            <a:pPr lvl="0" algn="just">
              <a:defRPr/>
            </a:pPr>
            <a:r>
              <a:rPr lang="es-ES" sz="2400" dirty="0" smtClean="0">
                <a:latin typeface="Arial Rounded MT Bold" panose="020F0704030504030204" pitchFamily="34" charset="0"/>
              </a:rPr>
              <a:t>Lo </a:t>
            </a:r>
            <a:r>
              <a:rPr lang="es-ES" sz="2400" dirty="0">
                <a:latin typeface="Arial Rounded MT Bold" panose="020F0704030504030204" pitchFamily="34" charset="0"/>
              </a:rPr>
              <a:t>que generalmente sucede es que el </a:t>
            </a:r>
            <a:r>
              <a:rPr lang="es-ES" sz="2400" dirty="0" err="1">
                <a:latin typeface="Arial Rounded MT Bold" panose="020F0704030504030204" pitchFamily="34" charset="0"/>
              </a:rPr>
              <a:t>Angel</a:t>
            </a:r>
            <a:r>
              <a:rPr lang="es-ES" sz="2400" dirty="0">
                <a:latin typeface="Arial Rounded MT Bold" panose="020F0704030504030204" pitchFamily="34" charset="0"/>
              </a:rPr>
              <a:t> o Venture </a:t>
            </a:r>
            <a:r>
              <a:rPr lang="es-ES" sz="2400" dirty="0" err="1">
                <a:latin typeface="Arial Rounded MT Bold" panose="020F0704030504030204" pitchFamily="34" charset="0"/>
              </a:rPr>
              <a:t>Capitalist</a:t>
            </a:r>
            <a:r>
              <a:rPr lang="es-ES" sz="2400" dirty="0">
                <a:latin typeface="Arial Rounded MT Bold" panose="020F0704030504030204" pitchFamily="34" charset="0"/>
              </a:rPr>
              <a:t> proporciona recursos económicos a cambio de acciones en las ganancias, propiedad parcial de una unidad de negocio (o más) y / o una combinación de ambas alternativas. </a:t>
            </a:r>
            <a:endParaRPr kumimoji="0" lang="en-GB" altLang="es-ES"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
        <p:nvSpPr>
          <p:cNvPr id="10" name="Rettangolo 9"/>
          <p:cNvSpPr/>
          <p:nvPr/>
        </p:nvSpPr>
        <p:spPr>
          <a:xfrm>
            <a:off x="2158298" y="0"/>
            <a:ext cx="8255701"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1.4</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Los </a:t>
            </a:r>
            <a:r>
              <a:rPr lang="en-US" sz="2800" dirty="0" err="1">
                <a:solidFill>
                  <a:prstClr val="black"/>
                </a:solidFill>
                <a:latin typeface="Arial Rounded MT Bold" panose="020F0704030504030204" pitchFamily="34" charset="0"/>
              </a:rPr>
              <a:t>comienzos</a:t>
            </a:r>
            <a:r>
              <a:rPr lang="en-US" sz="2800" dirty="0">
                <a:solidFill>
                  <a:prstClr val="black"/>
                </a:solidFill>
                <a:latin typeface="Arial Rounded MT Bold" panose="020F0704030504030204" pitchFamily="34" charset="0"/>
              </a:rPr>
              <a:t> de </a:t>
            </a:r>
            <a:r>
              <a:rPr lang="en-US" sz="2800" dirty="0" err="1">
                <a:solidFill>
                  <a:prstClr val="black"/>
                </a:solidFill>
                <a:latin typeface="Arial Rounded MT Bold" panose="020F0704030504030204" pitchFamily="34" charset="0"/>
              </a:rPr>
              <a:t>una</a:t>
            </a:r>
            <a:r>
              <a:rPr lang="en-US" sz="2800" dirty="0">
                <a:solidFill>
                  <a:prstClr val="black"/>
                </a:solidFill>
                <a:latin typeface="Arial Rounded MT Bold" panose="020F0704030504030204" pitchFamily="34" charset="0"/>
              </a:rPr>
              <a:t> start-up </a:t>
            </a:r>
            <a:r>
              <a:rPr lang="en-US" sz="2800" dirty="0" err="1">
                <a:solidFill>
                  <a:prstClr val="black"/>
                </a:solidFill>
                <a:latin typeface="Arial Rounded MT Bold" panose="020F0704030504030204" pitchFamily="34" charset="0"/>
              </a:rPr>
              <a:t>en</a:t>
            </a:r>
            <a:r>
              <a:rPr lang="en-US" sz="2800" dirty="0">
                <a:solidFill>
                  <a:prstClr val="black"/>
                </a:solidFill>
                <a:latin typeface="Arial Rounded MT Bold" panose="020F0704030504030204" pitchFamily="34" charset="0"/>
              </a:rPr>
              <a:t> internet</a:t>
            </a:r>
            <a:endParaRPr kumimoji="0" lang="en-GB" sz="2800" b="1" i="0" u="none" strike="noStrike" kern="1200" cap="none" spc="0" normalizeH="0" baseline="0" noProof="0" dirty="0">
              <a:ln>
                <a:noFill/>
              </a:ln>
              <a:solidFill>
                <a:srgbClr val="4472C4">
                  <a:lumMod val="75000"/>
                </a:srgbClr>
              </a:solidFill>
              <a:effectLst/>
              <a:uLnTx/>
              <a:uFillTx/>
              <a:latin typeface="Calibri" panose="020F0502020204030204"/>
              <a:ea typeface="+mn-ea"/>
              <a:cs typeface="+mn-cs"/>
            </a:endParaRPr>
          </a:p>
        </p:txBody>
      </p:sp>
      <p:pic>
        <p:nvPicPr>
          <p:cNvPr id="11" name="Picture 6">
            <a:extLst>
              <a:ext uri="{FF2B5EF4-FFF2-40B4-BE49-F238E27FC236}">
                <a16:creationId xmlns="" xmlns:a16="http://schemas.microsoft.com/office/drawing/2014/main"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225195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415498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Entendiendo la transformación</a:t>
            </a:r>
            <a:r>
              <a:rPr kumimoji="0" lang="es-ES" sz="2400" b="1" i="0" u="none" strike="noStrike" kern="1200" cap="none" spc="0" normalizeH="0" noProof="0" dirty="0" smtClean="0">
                <a:ln>
                  <a:noFill/>
                </a:ln>
                <a:solidFill>
                  <a:prstClr val="black"/>
                </a:solidFill>
                <a:effectLst/>
                <a:uLnTx/>
                <a:uFillTx/>
                <a:latin typeface="Arial Rounded MT Bold" panose="020F0704030504030204" pitchFamily="34" charset="0"/>
                <a:ea typeface="+mn-ea"/>
                <a:cs typeface="+mn-cs"/>
              </a:rPr>
              <a:t> digital</a:t>
            </a:r>
            <a:endParaRPr kumimoji="0" lang="it-IT"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“La transformación digital se refiere a los efectos económicos y sociales de la digitalización (es decir, la conversión de datos y procesos analógicos en un formato legible por una máquina) y la digitalización (es decir, el uso de tecnologías y datos digitales, así como las interconexiones que dan como resultado actividades nuevas o modificadas</a:t>
            </a:r>
            <a:r>
              <a:rPr lang="es-ES" sz="2400" dirty="0" smtClean="0">
                <a:latin typeface="Arial Rounded MT Bold" panose="020F0704030504030204" pitchFamily="34" charset="0"/>
              </a:rPr>
              <a:t>)”.</a:t>
            </a:r>
          </a:p>
          <a:p>
            <a:pPr lvl="0" algn="just">
              <a:defRPr/>
            </a:pP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a:t>
            </a:r>
            <a:endPar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https://www.oecd-ilibrary.org/science-and-technology/going-digital-shaping-policies-improving-lives_9789264312012-en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val="363869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595993"/>
            <a:ext cx="10033701" cy="5509200"/>
          </a:xfrm>
          <a:prstGeom prst="rect">
            <a:avLst/>
          </a:prstGeom>
        </p:spPr>
        <p:txBody>
          <a:bodyPr wrap="square">
            <a:spAutoFit/>
          </a:bodyPr>
          <a:lstStyle/>
          <a:p>
            <a:pPr lvl="0" algn="just">
              <a:defRPr/>
            </a:pPr>
            <a:r>
              <a:rPr lang="es-ES" sz="2400" dirty="0">
                <a:latin typeface="Arial Rounded MT Bold" panose="020F0704030504030204" pitchFamily="34" charset="0"/>
              </a:rPr>
              <a:t>Principales impulsores de la transformación digital identificados por la OCDE </a:t>
            </a:r>
            <a:r>
              <a:rPr kumimoji="0" lang="en-GB" sz="2400" b="1"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Internet </a:t>
            </a:r>
            <a:r>
              <a:rPr kumimoji="0" lang="en-GB"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de las </a:t>
            </a:r>
            <a:r>
              <a:rPr kumimoji="0" lang="en-GB" sz="2400" b="0" i="0" u="sng" strike="noStrike" kern="1200" cap="none" spc="0" normalizeH="0" baseline="0" noProof="0" dirty="0" err="1" smtClean="0">
                <a:ln>
                  <a:noFill/>
                </a:ln>
                <a:solidFill>
                  <a:prstClr val="black"/>
                </a:solidFill>
                <a:effectLst/>
                <a:uLnTx/>
                <a:uFillTx/>
                <a:latin typeface="Arial Rounded MT Bold" panose="020F0704030504030204" pitchFamily="34" charset="0"/>
                <a:ea typeface="+mn-ea"/>
                <a:cs typeface="+mn-cs"/>
              </a:rPr>
              <a:t>cosas</a:t>
            </a:r>
            <a:r>
              <a:rPr kumimoji="0" lang="en-GB" sz="2400" b="0" i="0" u="sng"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 </a:t>
            </a:r>
            <a:endParaRPr kumimoji="0" lang="en-GB" sz="2400" b="0" i="0" u="sng"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dirty="0">
                <a:latin typeface="Arial Rounded MT Bold" panose="020F0704030504030204" pitchFamily="34" charset="0"/>
              </a:rPr>
              <a:t>“Una extensión de la conectividad a Internet en dispositivos y objetos, lo que les permite ser </a:t>
            </a:r>
            <a:r>
              <a:rPr lang="es-ES" sz="2400" dirty="0" smtClean="0">
                <a:latin typeface="Arial Rounded MT Bold" panose="020F0704030504030204" pitchFamily="34" charset="0"/>
              </a:rPr>
              <a:t>monitorizados </a:t>
            </a:r>
            <a:r>
              <a:rPr lang="es-ES" sz="2400" dirty="0">
                <a:latin typeface="Arial Rounded MT Bold" panose="020F0704030504030204" pitchFamily="34" charset="0"/>
              </a:rPr>
              <a:t>y controlados de forma remota. Esto permite nuevos modelos de negocio, aplicaciones y servicios basados en datos recopilados de dispositivos y objetos ”. </a:t>
            </a:r>
            <a:endParaRPr lang="es-ES" sz="2400" dirty="0" smtClean="0">
              <a:latin typeface="Arial Rounded MT Bold" panose="020F0704030504030204" pitchFamily="34" charset="0"/>
            </a:endParaRPr>
          </a:p>
          <a:p>
            <a:pPr lvl="0" algn="ju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Arial Rounded MT Bold" panose="020F0704030504030204" pitchFamily="34" charset="0"/>
                <a:ea typeface="+mn-ea"/>
                <a:cs typeface="+mn-cs"/>
              </a:rPr>
              <a:t>*Fuentes:</a:t>
            </a:r>
            <a:endPar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5"/>
              </a:rPr>
              <a:t>https://www.oecd-ilibrary.org/science-and-technology/going-digital-shaping-policies-improving-lives_9789264312012-en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6"/>
              </a:rPr>
              <a:t>https://www.oecd-ilibrary.org/science-and-technology/artificial-intelligence-in-society_eedfee77-en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hlinkClick r:id="rId7"/>
              </a:rPr>
              <a:t>https://www.oecd-ilibrary.org/science-and-technology/cloud-computing-the-concept-impacts-and-the-role-of-government-policy_5jxzf4lcc7f5-en</a:t>
            </a:r>
            <a:r>
              <a:rPr kumimoji="0" lang="en-GB" sz="16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p>
        </p:txBody>
      </p:sp>
    </p:spTree>
    <p:extLst>
      <p:ext uri="{BB962C8B-B14F-4D97-AF65-F5344CB8AC3E}">
        <p14:creationId xmlns:p14="http://schemas.microsoft.com/office/powerpoint/2010/main" val="349897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sp>
        <p:nvSpPr>
          <p:cNvPr id="8" name="Rectangle 7">
            <a:extLst>
              <a:ext uri="{FF2B5EF4-FFF2-40B4-BE49-F238E27FC236}">
                <a16:creationId xmlns="" xmlns:a16="http://schemas.microsoft.com/office/drawing/2014/main"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6">
            <a:extLst>
              <a:ext uri="{FF2B5EF4-FFF2-40B4-BE49-F238E27FC236}">
                <a16:creationId xmlns="" xmlns:a16="http://schemas.microsoft.com/office/drawing/2014/main" id="{16FE8CDF-E525-4D48-807A-666B11F67E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pic>
        <p:nvPicPr>
          <p:cNvPr id="14" name="Picture 9">
            <a:extLst>
              <a:ext uri="{FF2B5EF4-FFF2-40B4-BE49-F238E27FC236}">
                <a16:creationId xmlns="" xmlns:a16="http://schemas.microsoft.com/office/drawing/2014/main" id="{D49E67A1-F9B6-4FE0-9FF3-64270F09376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ttangolo 12">
            <a:extLst>
              <a:ext uri="{FF2B5EF4-FFF2-40B4-BE49-F238E27FC236}">
                <a16:creationId xmlns="" xmlns:a16="http://schemas.microsoft.com/office/drawing/2014/main" id="{C75F29DC-74FD-472C-BBEA-0BD849A53E78}"/>
              </a:ext>
            </a:extLst>
          </p:cNvPr>
          <p:cNvSpPr/>
          <p:nvPr/>
        </p:nvSpPr>
        <p:spPr>
          <a:xfrm>
            <a:off x="2158299" y="0"/>
            <a:ext cx="7381278" cy="523220"/>
          </a:xfrm>
          <a:prstGeom prst="rect">
            <a:avLst/>
          </a:prstGeom>
        </p:spPr>
        <p:txBody>
          <a:bodyPr wrap="square">
            <a:spAutoFit/>
          </a:bodyPr>
          <a:lstStyle/>
          <a:p>
            <a:pPr lvl="0">
              <a:defRPr/>
            </a:pPr>
            <a:r>
              <a:rPr kumimoji="0" lang="it-IT"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1.1</a:t>
            </a:r>
            <a:r>
              <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rPr>
              <a:t> </a:t>
            </a:r>
            <a:r>
              <a:rPr lang="en-US" sz="2800" dirty="0">
                <a:solidFill>
                  <a:prstClr val="black"/>
                </a:solidFill>
                <a:latin typeface="Arial Rounded MT Bold" panose="020F0704030504030204" pitchFamily="34" charset="0"/>
              </a:rPr>
              <a:t>Que </a:t>
            </a:r>
            <a:r>
              <a:rPr lang="en-US" sz="2800" dirty="0" err="1">
                <a:solidFill>
                  <a:prstClr val="black"/>
                </a:solidFill>
                <a:latin typeface="Arial Rounded MT Bold" panose="020F0704030504030204" pitchFamily="34" charset="0"/>
              </a:rPr>
              <a:t>es</a:t>
            </a:r>
            <a:r>
              <a:rPr lang="en-US" sz="2800" dirty="0">
                <a:solidFill>
                  <a:prstClr val="black"/>
                </a:solidFill>
                <a:latin typeface="Arial Rounded MT Bold" panose="020F0704030504030204" pitchFamily="34" charset="0"/>
              </a:rPr>
              <a:t> el </a:t>
            </a:r>
            <a:r>
              <a:rPr lang="en-US" sz="2800" dirty="0" err="1">
                <a:solidFill>
                  <a:prstClr val="black"/>
                </a:solidFill>
                <a:latin typeface="Arial Rounded MT Bold" panose="020F0704030504030204" pitchFamily="34" charset="0"/>
              </a:rPr>
              <a:t>emprendimiento</a:t>
            </a:r>
            <a:r>
              <a:rPr lang="en-US" sz="2800" dirty="0">
                <a:solidFill>
                  <a:prstClr val="black"/>
                </a:solidFill>
                <a:latin typeface="Arial Rounded MT Bold" panose="020F0704030504030204" pitchFamily="34" charset="0"/>
              </a:rPr>
              <a:t> digital</a:t>
            </a:r>
            <a:endParaRPr kumimoji="0" lang="en-US" sz="2800" b="0"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p:txBody>
      </p:sp>
      <p:sp>
        <p:nvSpPr>
          <p:cNvPr id="16" name="Rettangolo 15">
            <a:extLst>
              <a:ext uri="{FF2B5EF4-FFF2-40B4-BE49-F238E27FC236}">
                <a16:creationId xmlns="" xmlns:a16="http://schemas.microsoft.com/office/drawing/2014/main" id="{02631966-DCC9-4DFA-A3CB-DA5AEBCA1C85}"/>
              </a:ext>
            </a:extLst>
          </p:cNvPr>
          <p:cNvSpPr/>
          <p:nvPr/>
        </p:nvSpPr>
        <p:spPr>
          <a:xfrm>
            <a:off x="2158299" y="428178"/>
            <a:ext cx="10033701" cy="5632311"/>
          </a:xfrm>
          <a:prstGeom prst="rect">
            <a:avLst/>
          </a:prstGeom>
        </p:spPr>
        <p:txBody>
          <a:bodyPr wrap="square">
            <a:spAutoFit/>
          </a:bodyPr>
          <a:lstStyle/>
          <a:p>
            <a:pPr algn="just">
              <a:defRPr/>
            </a:pPr>
            <a:r>
              <a:rPr lang="es-ES" sz="2400" dirty="0">
                <a:latin typeface="Arial Rounded MT Bold" panose="020F0704030504030204" pitchFamily="34" charset="0"/>
              </a:rPr>
              <a:t>Principales impulsores de la transformación digital identificados por la OCDE </a:t>
            </a:r>
            <a:r>
              <a:rPr lang="en-GB" sz="2400" b="1" dirty="0">
                <a:solidFill>
                  <a:prstClr val="black"/>
                </a:solidFill>
                <a:latin typeface="Arial Rounded MT Bold" panose="020F07040305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Arial Rounded MT Bold" panose="020F0704030504030204" pitchFamily="34" charset="0"/>
              <a:ea typeface="+mn-ea"/>
              <a:cs typeface="+mn-cs"/>
            </a:endParaRPr>
          </a:p>
          <a:p>
            <a:pPr lvl="0" algn="just">
              <a:defRPr/>
            </a:pPr>
            <a:r>
              <a:rPr lang="es-ES" sz="2400" u="sng" dirty="0">
                <a:latin typeface="Arial Rounded MT Bold" panose="020F0704030504030204" pitchFamily="34" charset="0"/>
              </a:rPr>
              <a:t>Redes inalámbricas de próxima generación (5G y más) </a:t>
            </a:r>
            <a:endParaRPr lang="es-ES" sz="2400" u="sng" dirty="0" smtClean="0">
              <a:latin typeface="Arial Rounded MT Bold" panose="020F0704030504030204" pitchFamily="34" charset="0"/>
            </a:endParaRPr>
          </a:p>
          <a:p>
            <a:pPr lvl="0" algn="just">
              <a:defRPr/>
            </a:pPr>
            <a:r>
              <a:rPr lang="es-ES" sz="2400" dirty="0" smtClean="0">
                <a:latin typeface="Arial Rounded MT Bold" panose="020F0704030504030204" pitchFamily="34" charset="0"/>
              </a:rPr>
              <a:t>“</a:t>
            </a:r>
            <a:r>
              <a:rPr lang="es-ES" sz="2400" dirty="0">
                <a:latin typeface="Arial Rounded MT Bold" panose="020F0704030504030204" pitchFamily="34" charset="0"/>
              </a:rPr>
              <a:t>Las mejoras en las redes inalámbricas incluyen velocidades más altas </a:t>
            </a:r>
            <a:r>
              <a:rPr lang="es-ES" sz="2400" dirty="0" smtClean="0">
                <a:latin typeface="Arial Rounded MT Bold" panose="020F0704030504030204" pitchFamily="34" charset="0"/>
              </a:rPr>
              <a:t>(200 </a:t>
            </a:r>
            <a:r>
              <a:rPr lang="es-ES" sz="2400" dirty="0">
                <a:latin typeface="Arial Rounded MT Bold" panose="020F0704030504030204" pitchFamily="34" charset="0"/>
              </a:rPr>
              <a:t>veces más rápido que 4G) y redes que soportan mejor diversas aplicaciones a través de la virtualización de las capas físicas. Esto mejorará la conectividad entre dispositivos y objetos, y es fundamental para aplicaciones como </a:t>
            </a:r>
            <a:r>
              <a:rPr lang="es-ES" sz="2400" dirty="0" smtClean="0">
                <a:latin typeface="Arial Rounded MT Bold" panose="020F0704030504030204" pitchFamily="34" charset="0"/>
              </a:rPr>
              <a:t>vehículos </a:t>
            </a:r>
            <a:r>
              <a:rPr lang="es-ES" sz="2400" dirty="0">
                <a:latin typeface="Arial Rounded MT Bold" panose="020F0704030504030204" pitchFamily="34" charset="0"/>
              </a:rPr>
              <a:t>autónomos ”. </a:t>
            </a:r>
            <a:endParaRPr lang="es-ES" sz="2400" dirty="0" smtClean="0">
              <a:latin typeface="Arial Rounded MT Bold" panose="020F0704030504030204" pitchFamily="34" charset="0"/>
            </a:endParaRPr>
          </a:p>
          <a:p>
            <a:pPr lvl="0" algn="just">
              <a:defRPr/>
            </a:pPr>
            <a:r>
              <a:rPr lang="es-ES" sz="2400" u="sng" dirty="0" smtClean="0">
                <a:latin typeface="Arial Rounded MT Bold" panose="020F0704030504030204" pitchFamily="34" charset="0"/>
              </a:rPr>
              <a:t>Analítica </a:t>
            </a:r>
            <a:r>
              <a:rPr lang="es-ES" sz="2400" u="sng" dirty="0">
                <a:latin typeface="Arial Rounded MT Bold" panose="020F0704030504030204" pitchFamily="34" charset="0"/>
              </a:rPr>
              <a:t>de Big Data</a:t>
            </a:r>
            <a:r>
              <a:rPr lang="es-ES" sz="2400" dirty="0">
                <a:latin typeface="Arial Rounded MT Bold" panose="020F0704030504030204" pitchFamily="34" charset="0"/>
              </a:rPr>
              <a:t> </a:t>
            </a:r>
            <a:endParaRPr lang="es-ES" sz="2400" dirty="0" smtClean="0">
              <a:latin typeface="Arial Rounded MT Bold" panose="020F0704030504030204" pitchFamily="34" charset="0"/>
            </a:endParaRPr>
          </a:p>
          <a:p>
            <a:pPr lvl="0" algn="just">
              <a:defRPr/>
            </a:pPr>
            <a:r>
              <a:rPr lang="es-ES" sz="2400" dirty="0" smtClean="0">
                <a:latin typeface="Arial Rounded MT Bold" panose="020F0704030504030204" pitchFamily="34" charset="0"/>
              </a:rPr>
              <a:t>“</a:t>
            </a:r>
            <a:r>
              <a:rPr lang="es-ES" sz="2400" dirty="0">
                <a:latin typeface="Arial Rounded MT Bold" panose="020F0704030504030204" pitchFamily="34" charset="0"/>
              </a:rPr>
              <a:t>Los datos que se caracterizan por su gran volumen, velocidad y variedad, a menudo provienen </a:t>
            </a:r>
            <a:r>
              <a:rPr lang="es-ES" sz="2400" dirty="0" smtClean="0">
                <a:latin typeface="Arial Rounded MT Bold" panose="020F0704030504030204" pitchFamily="34" charset="0"/>
              </a:rPr>
              <a:t>del internet de las cosas. </a:t>
            </a:r>
            <a:r>
              <a:rPr lang="es-ES" sz="2400" dirty="0">
                <a:latin typeface="Arial Rounded MT Bold" panose="020F0704030504030204" pitchFamily="34" charset="0"/>
              </a:rPr>
              <a:t>Los </a:t>
            </a:r>
            <a:r>
              <a:rPr lang="es-ES" sz="2400" dirty="0" err="1">
                <a:latin typeface="Arial Rounded MT Bold" panose="020F0704030504030204" pitchFamily="34" charset="0"/>
              </a:rPr>
              <a:t>macrodatos</a:t>
            </a:r>
            <a:r>
              <a:rPr lang="es-ES" sz="2400" dirty="0">
                <a:latin typeface="Arial Rounded MT Bold" panose="020F0704030504030204" pitchFamily="34" charset="0"/>
              </a:rPr>
              <a:t> se pueden utilizar para desarrollar nuevos productos y servicios, procesos, métodos organizativos y mercados, y permiten la innovación impulsada por los datos ”. </a:t>
            </a:r>
            <a:endParaRPr kumimoji="0" lang="en-GB" sz="2400" b="0" i="0" u="none" strike="noStrike" kern="1200" cap="none" spc="0" normalizeH="0" baseline="0" noProof="0" dirty="0">
              <a:ln>
                <a:noFill/>
              </a:ln>
              <a:solidFill>
                <a:prstClr val="black"/>
              </a:solidFill>
              <a:effectLst/>
              <a:uLnTx/>
              <a:uFillTx/>
              <a:latin typeface="Arial Rounded MT Bold" panose="020F0704030504030204" pitchFamily="34" charset="0"/>
            </a:endParaRPr>
          </a:p>
        </p:txBody>
      </p:sp>
    </p:spTree>
    <p:extLst>
      <p:ext uri="{BB962C8B-B14F-4D97-AF65-F5344CB8AC3E}">
        <p14:creationId xmlns:p14="http://schemas.microsoft.com/office/powerpoint/2010/main" val="352814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2945</TotalTime>
  <Words>4780</Words>
  <Application>Microsoft Office PowerPoint</Application>
  <PresentationFormat>Personalizado</PresentationFormat>
  <Paragraphs>453</Paragraphs>
  <Slides>61</Slides>
  <Notes>3</Notes>
  <HiddenSlides>0</HiddenSlides>
  <MMClips>0</MMClips>
  <ScaleCrop>false</ScaleCrop>
  <HeadingPairs>
    <vt:vector size="4" baseType="variant">
      <vt:variant>
        <vt:lpstr>Tema</vt:lpstr>
      </vt:variant>
      <vt:variant>
        <vt:i4>1</vt:i4>
      </vt:variant>
      <vt:variant>
        <vt:lpstr>Títulos de diapositiva</vt:lpstr>
      </vt:variant>
      <vt:variant>
        <vt:i4>61</vt:i4>
      </vt:variant>
    </vt:vector>
  </HeadingPairs>
  <TitlesOfParts>
    <vt:vector size="62" baseType="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Usuario</dc:creator>
  <cp:lastModifiedBy>Fran</cp:lastModifiedBy>
  <cp:revision>186</cp:revision>
  <dcterms:created xsi:type="dcterms:W3CDTF">2020-02-17T08:41:25Z</dcterms:created>
  <dcterms:modified xsi:type="dcterms:W3CDTF">2021-02-03T20:05:26Z</dcterms:modified>
</cp:coreProperties>
</file>