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72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EA900"/>
    <a:srgbClr val="B48900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388BAA-5A5A-485A-AC8A-B2D4ADDD9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33A8A17-DBF6-4025-923D-C2D27CF00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B1D6D3C-F7BE-4569-953A-8CCD8F7B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186320-7960-486F-ABC5-C261A524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23A938-A495-49C6-B7BA-3C6E0B72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E6006B-7A1E-4145-9470-C3EF7FF3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E9FBD1E-8733-4387-A03E-430EAF61F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7FA3C5-E902-4809-9B96-8BEBA9C9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04C939-63D3-449E-8B6C-9EBB2D57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DD2669-3889-4BEC-93EC-7B2FC72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1CB0E72-E4AF-4B37-82DF-ABDA306FE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4150701-0CCD-438F-BF0F-B113138E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A3B0B7-4122-4E87-8AAA-83D6315F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8B0132-5964-4810-A365-03A948A1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2F7F8C-FBEA-4085-A6E0-935E8B39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8825F-A7FB-4372-A68A-451DE629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841E7E-00E2-459C-A792-E27545EB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717AAD-CCE6-459A-9997-6697FD9E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BD81F-C2F1-4588-A36A-1A24297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CEC396-F190-40C6-B76A-28340B1B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8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DC4F29-61D0-410E-9991-438E3F9F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73E8149-5D81-4C4D-AF90-200F6A7E3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F8916A-E980-4A4A-A485-F9B2021E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0725E0-5FA7-4978-AEB5-EBB85CF5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BB1E08-90E9-4A6D-9FEB-29480A00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7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554F2C-39C6-4B31-8D7A-90F7DC5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D0F527-F413-4ED6-9C9C-71546EC48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DE1246-A8CA-4CEE-A402-DD8E57883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0D94DAE-0096-4A53-A504-DB060A7A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F08FDC-74B1-42A6-99DC-C3C40253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12ECE0-BE8A-4599-B689-96BD9236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BD27C3-2BD6-488A-A7EE-9D0A7A6B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146C4F8-1EE6-4FFE-A174-C9C29D32F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DD999C3-EE8F-471A-82A7-5EA186A49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BF1C0B-015C-4008-AD9B-E97ECCF77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6A8A51C-04AF-49E1-B6B5-D8EEF35A6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10AB48D-915B-4681-8269-8396013F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A8BB24D-EEC8-4173-BECB-1BF70A44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4442EEB-9BCD-4A5A-BF9C-8B5FBB32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441F85-F752-4B00-8136-56F115BE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80CCE8-CBE5-4EB4-9A15-E400F514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9221776-7057-4D03-A3AB-B0E172A3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AED8FE3-083A-49DF-AC22-FB84B8EB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79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C31B772-2AC1-4C96-A175-8170B701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1139720-9A7C-445A-90C7-210E98FB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12EA49D-D020-4AA5-8A11-66768369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8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5B9196-858A-484F-9D4E-5867D0B9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0A7096-E75F-4D9F-89A3-CF38F294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4212CEF-1E40-4F8D-BDF2-E5C8A169D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2A62D7-8492-41BC-BB55-D85C7D88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02900C-3649-44A6-8EC9-1D088809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43CD822-F532-4961-981A-32FF0B8A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2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507C7A-BA87-4E61-A073-83690444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00BEFC4-C54E-4887-B83D-457E48AB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A7F5089-DC77-46C5-8C91-4C452D85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4C53158-1EE6-4C1C-97D8-C9DD8D3F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2B6F58-6DA2-4C09-8D75-97774B8D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BF89D9-1473-4F50-AF30-9F92825F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6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80E2EEA-FD1B-44AA-B2FB-B4770982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BAEA3BA-86A7-4D9E-8D76-511AA9F5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6870E79-7D77-4B15-AA2F-8B93EC8C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F948-2B49-47E7-B0FB-856D8D08BD94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0595399-304F-4F01-B406-A31468FF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02D952-3264-4E89-B284-43CBD2ADF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3315-8739-44A1-8018-82DC33E57E0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3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150" y="6294690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86" y="6294691"/>
            <a:ext cx="7374477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946" y="650330"/>
            <a:ext cx="2798112" cy="20187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7B78FCD5-F2E4-4BB0-B244-446F47A5FEC3}"/>
              </a:ext>
            </a:extLst>
          </p:cNvPr>
          <p:cNvSpPr txBox="1"/>
          <p:nvPr/>
        </p:nvSpPr>
        <p:spPr>
          <a:xfrm>
            <a:off x="2463768" y="3003307"/>
            <a:ext cx="9312496" cy="206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4000" b="1" dirty="0"/>
              <a:t>Conocimientos necesarios para el emprendimiento digital y como potenciarlos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C15AEEB2-DB28-4876-829B-F09E9CA02196}"/>
              </a:ext>
            </a:extLst>
          </p:cNvPr>
          <p:cNvSpPr/>
          <p:nvPr/>
        </p:nvSpPr>
        <p:spPr>
          <a:xfrm>
            <a:off x="4849625" y="5038351"/>
            <a:ext cx="5141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Arial Rounded MT Bold" panose="020F0704030504030204" pitchFamily="34" charset="0"/>
              </a:rPr>
              <a:t>(Emprendimiento Digital)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4274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623029" y="1653240"/>
            <a:ext cx="8768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Rounded MT Bold" panose="020F0704030504030204" pitchFamily="34" charset="0"/>
              </a:rPr>
              <a:t>Hay </a:t>
            </a:r>
            <a:r>
              <a:rPr lang="en-GB" dirty="0" err="1" smtClean="0">
                <a:latin typeface="Arial Rounded MT Bold" panose="020F0704030504030204" pitchFamily="34" charset="0"/>
              </a:rPr>
              <a:t>muchos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programas</a:t>
            </a:r>
            <a:r>
              <a:rPr lang="en-GB" dirty="0" smtClean="0">
                <a:latin typeface="Arial Rounded MT Bold" panose="020F0704030504030204" pitchFamily="34" charset="0"/>
              </a:rPr>
              <a:t> que </a:t>
            </a:r>
            <a:r>
              <a:rPr lang="en-GB" dirty="0" err="1" smtClean="0">
                <a:latin typeface="Arial Rounded MT Bold" panose="020F0704030504030204" pitchFamily="34" charset="0"/>
              </a:rPr>
              <a:t>podemos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usar</a:t>
            </a:r>
            <a:r>
              <a:rPr lang="en-GB" dirty="0" smtClean="0">
                <a:latin typeface="Arial Rounded MT Bold" panose="020F0704030504030204" pitchFamily="34" charset="0"/>
              </a:rPr>
              <a:t> para </a:t>
            </a:r>
            <a:r>
              <a:rPr lang="en-GB" dirty="0" err="1" smtClean="0">
                <a:latin typeface="Arial Rounded MT Bold" panose="020F0704030504030204" pitchFamily="34" charset="0"/>
              </a:rPr>
              <a:t>crear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dirty="0" smtClean="0">
                <a:latin typeface="Arial Rounded MT Bold" panose="020F0704030504030204" pitchFamily="34" charset="0"/>
              </a:rPr>
              <a:t> web y </a:t>
            </a:r>
            <a:r>
              <a:rPr lang="en-GB" dirty="0" err="1" smtClean="0">
                <a:latin typeface="Arial Rounded MT Bold" panose="020F0704030504030204" pitchFamily="34" charset="0"/>
              </a:rPr>
              <a:t>podemos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elegir</a:t>
            </a:r>
            <a:r>
              <a:rPr lang="en-GB" dirty="0" smtClean="0">
                <a:latin typeface="Arial Rounded MT Bold" panose="020F0704030504030204" pitchFamily="34" charset="0"/>
              </a:rPr>
              <a:t> entre </a:t>
            </a:r>
            <a:r>
              <a:rPr lang="en-GB" dirty="0" err="1" smtClean="0">
                <a:latin typeface="Arial Rounded MT Bold" panose="020F0704030504030204" pitchFamily="34" charset="0"/>
              </a:rPr>
              <a:t>distintas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plantillas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gratuitas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disponibles</a:t>
            </a:r>
            <a:r>
              <a:rPr lang="en-GB" dirty="0" smtClean="0">
                <a:latin typeface="Arial Rounded MT Bold" panose="020F0704030504030204" pitchFamily="34" charset="0"/>
              </a:rPr>
              <a:t> online.</a:t>
            </a:r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b="1" dirty="0">
                <a:latin typeface="Arial Rounded MT Bold" panose="020F0704030504030204" pitchFamily="34" charset="0"/>
              </a:rPr>
              <a:t>WORDPRESS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muy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fácil</a:t>
            </a:r>
            <a:r>
              <a:rPr lang="en-GB" dirty="0" smtClean="0">
                <a:latin typeface="Arial Rounded MT Bold" panose="020F0704030504030204" pitchFamily="34" charset="0"/>
              </a:rPr>
              <a:t> de </a:t>
            </a:r>
            <a:r>
              <a:rPr lang="en-GB" dirty="0" err="1" smtClean="0">
                <a:latin typeface="Arial Rounded MT Bold" panose="020F0704030504030204" pitchFamily="34" charset="0"/>
              </a:rPr>
              <a:t>gestionar</a:t>
            </a:r>
            <a:r>
              <a:rPr lang="en-GB" dirty="0" smtClean="0">
                <a:latin typeface="Arial Rounded MT Bold" panose="020F0704030504030204" pitchFamily="34" charset="0"/>
              </a:rPr>
              <a:t> y </a:t>
            </a:r>
            <a:r>
              <a:rPr lang="en-GB" dirty="0" err="1" smtClean="0">
                <a:latin typeface="Arial Rounded MT Bold" panose="020F0704030504030204" pitchFamily="34" charset="0"/>
              </a:rPr>
              <a:t>también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fácil</a:t>
            </a:r>
            <a:r>
              <a:rPr lang="en-GB" dirty="0" smtClean="0">
                <a:latin typeface="Arial Rounded MT Bold" panose="020F0704030504030204" pitchFamily="34" charset="0"/>
              </a:rPr>
              <a:t> de </a:t>
            </a:r>
            <a:r>
              <a:rPr lang="en-GB" dirty="0" err="1" smtClean="0">
                <a:latin typeface="Arial Rounded MT Bold" panose="020F0704030504030204" pitchFamily="34" charset="0"/>
              </a:rPr>
              <a:t>usar</a:t>
            </a:r>
            <a:r>
              <a:rPr lang="en-GB" dirty="0" smtClean="0">
                <a:latin typeface="Arial Rounded MT Bold" panose="020F0704030504030204" pitchFamily="34" charset="0"/>
              </a:rPr>
              <a:t> y lo </a:t>
            </a:r>
            <a:r>
              <a:rPr lang="en-GB" dirty="0" err="1" smtClean="0">
                <a:latin typeface="Arial Rounded MT Bold" panose="020F0704030504030204" pitchFamily="34" charset="0"/>
              </a:rPr>
              <a:t>podemos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utilizar</a:t>
            </a:r>
            <a:r>
              <a:rPr lang="en-GB" dirty="0" smtClean="0">
                <a:latin typeface="Arial Rounded MT Bold" panose="020F0704030504030204" pitchFamily="34" charset="0"/>
              </a:rPr>
              <a:t> sin </a:t>
            </a:r>
            <a:r>
              <a:rPr lang="en-GB" dirty="0" err="1" smtClean="0">
                <a:latin typeface="Arial Rounded MT Bold" panose="020F0704030504030204" pitchFamily="34" charset="0"/>
              </a:rPr>
              <a:t>tener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conocimiento</a:t>
            </a:r>
            <a:r>
              <a:rPr lang="en-GB" dirty="0" err="1" smtClean="0">
                <a:latin typeface="Arial Rounded MT Bold" panose="020F0704030504030204" pitchFamily="34" charset="0"/>
              </a:rPr>
              <a:t>s</a:t>
            </a:r>
            <a:r>
              <a:rPr lang="en-GB" dirty="0" smtClean="0">
                <a:latin typeface="Arial Rounded MT Bold" panose="020F0704030504030204" pitchFamily="34" charset="0"/>
              </a:rPr>
              <a:t> de </a:t>
            </a:r>
            <a:r>
              <a:rPr lang="en-GB" dirty="0" err="1" smtClean="0">
                <a:latin typeface="Arial Rounded MT Bold" panose="020F0704030504030204" pitchFamily="34" charset="0"/>
              </a:rPr>
              <a:t>programación</a:t>
            </a:r>
            <a:r>
              <a:rPr lang="en-GB" dirty="0" smtClean="0">
                <a:latin typeface="Arial Rounded MT Bold" panose="020F0704030504030204" pitchFamily="34" charset="0"/>
              </a:rPr>
              <a:t>.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058FCB42-0098-42ED-B9C3-C0405BCB596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022" y="2911189"/>
            <a:ext cx="5960349" cy="3247107"/>
          </a:xfrm>
          <a:prstGeom prst="rect">
            <a:avLst/>
          </a:prstGeom>
        </p:spPr>
      </p:pic>
      <p:sp>
        <p:nvSpPr>
          <p:cNvPr id="13" name="TextBox 2">
            <a:extLst/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3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804817" y="1496949"/>
            <a:ext cx="91871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4. </a:t>
            </a:r>
            <a:r>
              <a:rPr lang="en-GB" altLang="es-ES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Implementación</a:t>
            </a:r>
            <a:r>
              <a:rPr lang="en-GB" altLang="es-ES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Dale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vida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a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 smtClean="0">
                <a:latin typeface="Arial Rounded MT Bold" panose="020F0704030504030204" pitchFamily="34" charset="0"/>
              </a:rPr>
              <a:t>Tutorial de WordPress </a:t>
            </a:r>
            <a:r>
              <a:rPr lang="en-GB" altLang="es-ES" sz="2000" dirty="0"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Paso </a:t>
            </a:r>
            <a:r>
              <a:rPr lang="en-GB" altLang="es-ES" dirty="0">
                <a:latin typeface="Arial Rounded MT Bold" panose="020F0704030504030204" pitchFamily="34" charset="0"/>
              </a:rPr>
              <a:t>1: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Elije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un </a:t>
            </a:r>
            <a:r>
              <a:rPr lang="en-GB" altLang="es-ES" dirty="0">
                <a:latin typeface="Arial Rounded MT Bold" panose="020F0704030504030204" pitchFamily="34" charset="0"/>
              </a:rPr>
              <a:t>hosting.</a:t>
            </a: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Paso 2</a:t>
            </a:r>
            <a:r>
              <a:rPr lang="en-GB" altLang="es-ES" dirty="0">
                <a:latin typeface="Arial Rounded MT Bold" panose="020F0704030504030204" pitchFamily="34" charset="0"/>
              </a:rPr>
              <a:t>: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Instala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>
                <a:latin typeface="Arial Rounded MT Bold" panose="020F0704030504030204" pitchFamily="34" charset="0"/>
              </a:rPr>
              <a:t>WordPress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Hosting</a:t>
            </a:r>
            <a:r>
              <a:rPr lang="en-GB" altLang="es-ES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Paso 3</a:t>
            </a:r>
            <a:r>
              <a:rPr lang="en-GB" altLang="es-ES" dirty="0">
                <a:latin typeface="Arial Rounded MT Bold" panose="020F0704030504030204" pitchFamily="34" charset="0"/>
              </a:rPr>
              <a:t>: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Crea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una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base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datos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Paso 4</a:t>
            </a:r>
            <a:r>
              <a:rPr lang="en-GB" altLang="es-ES" dirty="0">
                <a:latin typeface="Arial Rounded MT Bold" panose="020F0704030504030204" pitchFamily="34" charset="0"/>
              </a:rPr>
              <a:t>: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Crea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un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usuario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añádelo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a la base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datos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con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todos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permisos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5. </a:t>
            </a:r>
            <a:r>
              <a:rPr lang="en-GB" altLang="es-ES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Testeo</a:t>
            </a:r>
            <a:r>
              <a:rPr lang="en-GB" altLang="es-ES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Antes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indexar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motores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búsqueda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tenemos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asegurarnos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todo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está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correcto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smtClean="0">
                <a:latin typeface="Arial Rounded MT Bold" panose="020F0704030504030204" pitchFamily="34" charset="0"/>
              </a:rPr>
              <a:t>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corregir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errores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Chequea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 con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diferentes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navegadores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Pide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a amigos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cuenten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su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experiencia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visitando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web. </a:t>
            </a: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5122" name="Picture 2" descr="WordPress - Wikipedia, la enciclopedia libre">
            <a:extLst>
              <a:ext uri="{FF2B5EF4-FFF2-40B4-BE49-F238E27FC236}">
                <a16:creationId xmlns="" xmlns:a16="http://schemas.microsoft.com/office/drawing/2014/main" id="{9B0767F1-7070-425B-862A-E04D9AFFF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006" y="1694291"/>
            <a:ext cx="2676979" cy="166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5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17946" y="501768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ttangolo 1">
            <a:extLst>
              <a:ext uri="{FF2B5EF4-FFF2-40B4-BE49-F238E27FC236}">
                <a16:creationId xmlns="" xmlns:a16="http://schemas.microsoft.com/office/drawing/2014/main" id="{629E30EE-89D7-40E3-9304-DB6953470EFF}"/>
              </a:ext>
            </a:extLst>
          </p:cNvPr>
          <p:cNvSpPr/>
          <p:nvPr/>
        </p:nvSpPr>
        <p:spPr>
          <a:xfrm>
            <a:off x="2415483" y="1635449"/>
            <a:ext cx="6477523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6. </a:t>
            </a:r>
            <a:r>
              <a:rPr lang="en-GB" altLang="es-ES" sz="17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Lanzamiento</a:t>
            </a:r>
            <a:r>
              <a:rPr lang="en-GB" altLang="es-ES" sz="17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  <a:endParaRPr lang="en-GB" altLang="es-ES" sz="17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 smtClean="0">
                <a:latin typeface="Arial Rounded MT Bold" panose="020F0704030504030204" pitchFamily="34" charset="0"/>
              </a:rPr>
              <a:t>Si has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completado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pasos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anteriores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correctamente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podemos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empezar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con el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indexado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motores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búsqueda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Asegúrate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todas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las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páginas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se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indexan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.  </a:t>
            </a: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7. </a:t>
            </a:r>
            <a:r>
              <a:rPr lang="en-GB" altLang="es-ES" sz="17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Tras</a:t>
            </a:r>
            <a:r>
              <a:rPr lang="en-GB" altLang="es-ES" sz="17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el </a:t>
            </a:r>
            <a:r>
              <a:rPr lang="en-GB" altLang="es-ES" sz="17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lanzamiento</a:t>
            </a:r>
            <a:endParaRPr lang="en-GB" altLang="es-ES" sz="17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 err="1" smtClean="0">
                <a:latin typeface="Arial Rounded MT Bold" panose="020F0704030504030204" pitchFamily="34" charset="0"/>
              </a:rPr>
              <a:t>Planifica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una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estrategia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SEO para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mejorar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la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visibilidad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la web. Para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conseguir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esto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podemos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utilizar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herramientas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como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Google </a:t>
            </a:r>
            <a:r>
              <a:rPr lang="en-GB" altLang="es-ES" sz="1700" dirty="0">
                <a:latin typeface="Arial Rounded MT Bold" panose="020F0704030504030204" pitchFamily="34" charset="0"/>
              </a:rPr>
              <a:t>Search Console 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o </a:t>
            </a:r>
            <a:r>
              <a:rPr lang="en-GB" altLang="es-ES" sz="1700" dirty="0">
                <a:latin typeface="Arial Rounded MT Bold" panose="020F0704030504030204" pitchFamily="34" charset="0"/>
              </a:rPr>
              <a:t>Google Analytics, 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que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ofecen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informes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datos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estadísticas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información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sobre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errores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la web. </a:t>
            </a: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Siempre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busca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distintas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formas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mejor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crear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nuevos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contenidos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(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usa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herramientas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como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Powtoon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o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Freepik</a:t>
            </a:r>
            <a:r>
              <a:rPr lang="en-GB" altLang="es-ES" sz="1700" dirty="0">
                <a:latin typeface="Arial Rounded MT Bold" panose="020F0704030504030204" pitchFamily="34" charset="0"/>
              </a:rPr>
              <a:t>), 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y ten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cuenta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las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opiniones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tus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clientes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. </a:t>
            </a:r>
            <a:endParaRPr lang="en-GB" altLang="es-ES" sz="1700" dirty="0">
              <a:latin typeface="Arial Rounded MT Bold" panose="020F0704030504030204" pitchFamily="34" charset="0"/>
            </a:endParaRPr>
          </a:p>
        </p:txBody>
      </p:sp>
      <p:pic>
        <p:nvPicPr>
          <p:cNvPr id="6146" name="Picture 2" descr="Ilustración del concepto de lanzamiento vector gratuito">
            <a:extLst>
              <a:ext uri="{FF2B5EF4-FFF2-40B4-BE49-F238E27FC236}">
                <a16:creationId xmlns="" xmlns:a16="http://schemas.microsoft.com/office/drawing/2014/main" id="{B42D1ED5-9B78-4105-A8CA-6B9A69A41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334" y="2302262"/>
            <a:ext cx="2957794" cy="341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4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ow to use Adwords Editor – PPC Land">
            <a:extLst>
              <a:ext uri="{FF2B5EF4-FFF2-40B4-BE49-F238E27FC236}">
                <a16:creationId xmlns="" xmlns:a16="http://schemas.microsoft.com/office/drawing/2014/main" id="{AD7782C0-B58C-4DA7-A124-644189D2F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595" y="4185751"/>
            <a:ext cx="2731355" cy="1857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Screaming Frog: La guía definitiva para aprender a usar ScreamingFrog">
            <a:extLst>
              <a:ext uri="{FF2B5EF4-FFF2-40B4-BE49-F238E27FC236}">
                <a16:creationId xmlns="" xmlns:a16="http://schemas.microsoft.com/office/drawing/2014/main" id="{3DD6BCA8-7379-4B64-B75E-A8DE9C0E4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992" y="2776737"/>
            <a:ext cx="2122654" cy="72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8" y="311540"/>
            <a:ext cx="7905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Herramientas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Online de  Marketing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ttangolo 1">
            <a:extLst>
              <a:ext uri="{FF2B5EF4-FFF2-40B4-BE49-F238E27FC236}">
                <a16:creationId xmlns="" xmlns:a16="http://schemas.microsoft.com/office/drawing/2014/main" id="{629E30EE-89D7-40E3-9304-DB6953470EFF}"/>
              </a:ext>
            </a:extLst>
          </p:cNvPr>
          <p:cNvSpPr/>
          <p:nvPr/>
        </p:nvSpPr>
        <p:spPr>
          <a:xfrm>
            <a:off x="2437065" y="1333910"/>
            <a:ext cx="6107158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s-ES" sz="1700" dirty="0" smtClean="0">
                <a:latin typeface="Arial Rounded MT Bold" panose="020F0704030504030204" pitchFamily="34" charset="0"/>
              </a:rPr>
              <a:t>El marketing online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cubre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distintas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áreas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pero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aquí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nos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centraremos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algunos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los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más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relevantes</a:t>
            </a: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SEO and SEM: </a:t>
            </a: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“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n-GB" altLang="es-ES" sz="1700" dirty="0">
                <a:latin typeface="Arial Rounded MT Bold" panose="020F0704030504030204" pitchFamily="34" charset="0"/>
              </a:rPr>
              <a:t>earch 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</a:t>
            </a:r>
            <a:r>
              <a:rPr lang="en-GB" altLang="es-ES" sz="1700" dirty="0">
                <a:latin typeface="Arial Rounded MT Bold" panose="020F0704030504030204" pitchFamily="34" charset="0"/>
              </a:rPr>
              <a:t>ngine 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O</a:t>
            </a:r>
            <a:r>
              <a:rPr lang="en-GB" altLang="es-ES" sz="1700" dirty="0">
                <a:latin typeface="Arial Rounded MT Bold" panose="020F0704030504030204" pitchFamily="34" charset="0"/>
              </a:rPr>
              <a:t>ptimization”: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Estrategias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para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mejorar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la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visibilidad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web,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así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apareceremos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más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arriba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listados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de las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búsquedas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para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una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palabra clave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concreta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.  </a:t>
            </a: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s-E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700" dirty="0">
                <a:latin typeface="Arial Rounded MT Bold" panose="020F0704030504030204" pitchFamily="34" charset="0"/>
              </a:rPr>
              <a:t>“</a:t>
            </a:r>
            <a:r>
              <a:rPr lang="es-ES" altLang="es-ES" sz="1700" b="1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earch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b="1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ngine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</a:t>
            </a:r>
            <a:r>
              <a:rPr lang="es-ES" altLang="es-ES" sz="1700" dirty="0">
                <a:latin typeface="Arial Rounded MT Bold" panose="020F0704030504030204" pitchFamily="34" charset="0"/>
              </a:rPr>
              <a:t>arketing”: </a:t>
            </a:r>
            <a:r>
              <a:rPr lang="es-ES" altLang="es-ES" sz="1700" dirty="0" smtClean="0">
                <a:latin typeface="Arial Rounded MT Bold" panose="020F0704030504030204" pitchFamily="34" charset="0"/>
              </a:rPr>
              <a:t>Campañas de pago en páginas de búsquedas, así apareceremos mejor posicionados gracias a un sistema de pujas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</a:t>
            </a: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700" dirty="0">
                <a:latin typeface="Arial Rounded MT Bold" panose="020F0704030504030204" pitchFamily="34" charset="0"/>
              </a:rPr>
              <a:t>SEM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complementario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al </a:t>
            </a:r>
            <a:r>
              <a:rPr lang="en-US" altLang="es-ES" sz="1700" dirty="0">
                <a:latin typeface="Arial Rounded MT Bold" panose="020F0704030504030204" pitchFamily="34" charset="0"/>
              </a:rPr>
              <a:t>SEO, 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no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alternativa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</a:t>
            </a: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700" dirty="0" err="1" smtClean="0">
                <a:latin typeface="Arial Rounded MT Bold" panose="020F0704030504030204" pitchFamily="34" charset="0"/>
              </a:rPr>
              <a:t>Realiza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un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seguimiento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tu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web para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ver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que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tipo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visibilidad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tiene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</a:t>
            </a:r>
            <a:endParaRPr lang="es-ES" altLang="es-ES" sz="1700" dirty="0">
              <a:latin typeface="Arial Rounded MT Bold" panose="020F07040305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2AF389CE-C1D6-41BB-96A0-4948711307F3}"/>
              </a:ext>
            </a:extLst>
          </p:cNvPr>
          <p:cNvSpPr txBox="1"/>
          <p:nvPr/>
        </p:nvSpPr>
        <p:spPr>
          <a:xfrm>
            <a:off x="9896782" y="1646823"/>
            <a:ext cx="1457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B267D4DB-6AA1-4B6F-9F29-7CFC1485A8AC}"/>
              </a:ext>
            </a:extLst>
          </p:cNvPr>
          <p:cNvSpPr txBox="1"/>
          <p:nvPr/>
        </p:nvSpPr>
        <p:spPr>
          <a:xfrm>
            <a:off x="9770499" y="4142460"/>
            <a:ext cx="1583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</a:p>
        </p:txBody>
      </p:sp>
      <p:pic>
        <p:nvPicPr>
          <p:cNvPr id="7170" name="Picture 2" descr="Complete SEO software solution: backlinks, optimization, analysis,  rankings, keywords, competitive intelligence">
            <a:extLst>
              <a:ext uri="{FF2B5EF4-FFF2-40B4-BE49-F238E27FC236}">
                <a16:creationId xmlns="" xmlns:a16="http://schemas.microsoft.com/office/drawing/2014/main" id="{0DBDE424-1BAB-44DC-A53C-05B7A259B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166" y="2475275"/>
            <a:ext cx="1984884" cy="34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Inicia sesión en tu cuenta">
            <a:extLst>
              <a:ext uri="{FF2B5EF4-FFF2-40B4-BE49-F238E27FC236}">
                <a16:creationId xmlns="" xmlns:a16="http://schemas.microsoft.com/office/drawing/2014/main" id="{9261C2EA-C7AF-4CF3-A469-DF9F2D39A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991" y="3352780"/>
            <a:ext cx="2128845" cy="31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SEMrush ¿Qué es y cómo funciona? La herramienta más completa para tu  estrategia de posicionamiento">
            <a:extLst>
              <a:ext uri="{FF2B5EF4-FFF2-40B4-BE49-F238E27FC236}">
                <a16:creationId xmlns="" xmlns:a16="http://schemas.microsoft.com/office/drawing/2014/main" id="{2B51AEAE-F5E6-4406-B8FA-A57AB8A70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739" y="5272374"/>
            <a:ext cx="1801178" cy="101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26564" y="568876"/>
            <a:ext cx="7338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Herramientas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Online de  Marketing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=""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38754" y="1215207"/>
            <a:ext cx="650884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Redes</a:t>
            </a: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Sociales</a:t>
            </a: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0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700" dirty="0" smtClean="0">
                <a:latin typeface="Arial Rounded MT Bold" panose="020F0704030504030204" pitchFamily="34" charset="0"/>
              </a:rPr>
              <a:t>La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gente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pasa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sobre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1 hora al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día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las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redes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sociales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así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que no hay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duda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que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herramienta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ideal para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llegar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nuestros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clientes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potenciales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Hay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muchas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redes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sociales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distintas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pero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no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todas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son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iguales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: </a:t>
            </a: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-</a:t>
            </a:r>
            <a:r>
              <a:rPr lang="en-GB" altLang="es-ES" sz="17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Twitter</a:t>
            </a:r>
            <a:r>
              <a:rPr lang="en-GB" altLang="es-ES" sz="1700" dirty="0">
                <a:latin typeface="Arial Rounded MT Bold" panose="020F0704030504030204" pitchFamily="34" charset="0"/>
              </a:rPr>
              <a:t>: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Mensajes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 smtClean="0">
                <a:latin typeface="Arial Rounded MT Bold" panose="020F0704030504030204" pitchFamily="34" charset="0"/>
              </a:rPr>
              <a:t>cortos</a:t>
            </a:r>
            <a:r>
              <a:rPr lang="en-GB" altLang="es-ES" sz="1700" dirty="0" smtClean="0">
                <a:latin typeface="Arial Rounded MT Bold" panose="020F0704030504030204" pitchFamily="34" charset="0"/>
              </a:rPr>
              <a:t> (tweets</a:t>
            </a:r>
            <a:r>
              <a:rPr lang="en-GB" altLang="es-ES" sz="1700" dirty="0">
                <a:latin typeface="Arial Rounded MT Bold" panose="020F0704030504030204" pitchFamily="34" charset="0"/>
              </a:rPr>
              <a:t>).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Los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mensajes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son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públicos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Los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usuarios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tienen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entre 31 y </a:t>
            </a:r>
            <a:r>
              <a:rPr lang="en-US" altLang="es-ES" sz="1700" dirty="0">
                <a:latin typeface="Arial Rounded MT Bold" panose="020F0704030504030204" pitchFamily="34" charset="0"/>
              </a:rPr>
              <a:t>45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años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El sector audiovisual y del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entretenimiento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son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muy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populares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esta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red social. </a:t>
            </a: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-</a:t>
            </a:r>
            <a:r>
              <a:rPr lang="en-GB" altLang="es-ES" sz="17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Facebook: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muy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usada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por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jóvenes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adultos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Se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usa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cada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vez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menos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pero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aún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de las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redes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sociales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más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usadas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.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muy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útil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para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los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sectores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de la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belleza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salud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turístico</a:t>
            </a:r>
            <a:r>
              <a:rPr lang="en-US" altLang="es-ES" sz="1700" dirty="0" smtClean="0">
                <a:latin typeface="Arial Rounded MT Bold" panose="020F0704030504030204" pitchFamily="34" charset="0"/>
              </a:rPr>
              <a:t> y </a:t>
            </a:r>
            <a:r>
              <a:rPr lang="en-US" altLang="es-ES" sz="1700" dirty="0" err="1" smtClean="0">
                <a:latin typeface="Arial Rounded MT Bold" panose="020F0704030504030204" pitchFamily="34" charset="0"/>
              </a:rPr>
              <a:t>tecnológico</a:t>
            </a:r>
            <a:r>
              <a:rPr lang="es-ES" altLang="es-ES" sz="1700" dirty="0" smtClean="0">
                <a:latin typeface="Arial Rounded MT Bold" panose="020F0704030504030204" pitchFamily="34" charset="0"/>
              </a:rPr>
              <a:t>.</a:t>
            </a:r>
            <a:endParaRPr lang="en-GB" altLang="es-ES" sz="1700" dirty="0">
              <a:latin typeface="Arial Rounded MT Bold" panose="020F0704030504030204" pitchFamily="34" charset="0"/>
            </a:endParaRPr>
          </a:p>
        </p:txBody>
      </p:sp>
      <p:pic>
        <p:nvPicPr>
          <p:cNvPr id="8194" name="Picture 2" descr="Como conseguir seguidores en Twitter sin trampas?">
            <a:extLst>
              <a:ext uri="{FF2B5EF4-FFF2-40B4-BE49-F238E27FC236}">
                <a16:creationId xmlns="" xmlns:a16="http://schemas.microsoft.com/office/drawing/2014/main" id="{C8FB751F-DCEE-449B-9E46-7E24D3659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329" y="1847633"/>
            <a:ext cx="1757842" cy="175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14 Ventajas y Desventajas de Facebook - Lifeder">
            <a:extLst>
              <a:ext uri="{FF2B5EF4-FFF2-40B4-BE49-F238E27FC236}">
                <a16:creationId xmlns="" xmlns:a16="http://schemas.microsoft.com/office/drawing/2014/main" id="{874E0938-820F-4E33-8114-70AEFC361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687" y="36054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48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gregar de LinkedIn - World Open Business">
            <a:extLst>
              <a:ext uri="{FF2B5EF4-FFF2-40B4-BE49-F238E27FC236}">
                <a16:creationId xmlns="" xmlns:a16="http://schemas.microsoft.com/office/drawing/2014/main" id="{B98DBA00-BABB-4152-AFC2-FD7724B10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04" y="4203446"/>
            <a:ext cx="2221066" cy="22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Instagram: con este truco podrás volver a ver los &quot;me gusta&quot; | Tecnologia |  Tecnología Y Ciencia | La Prensa Peru">
            <a:extLst>
              <a:ext uri="{FF2B5EF4-FFF2-40B4-BE49-F238E27FC236}">
                <a16:creationId xmlns="" xmlns:a16="http://schemas.microsoft.com/office/drawing/2014/main" id="{61F6D82F-34E7-4CA5-909F-68391CF38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964" y="1694291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8" y="311540"/>
            <a:ext cx="7338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Herramientas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Online de  Marketing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=""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13923" y="957871"/>
            <a:ext cx="687003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Redes</a:t>
            </a: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sociales</a:t>
            </a: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6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600" dirty="0">
                <a:latin typeface="Arial Rounded MT Bold" panose="020F0704030504030204" pitchFamily="34" charset="0"/>
              </a:rPr>
              <a:t>-</a:t>
            </a:r>
            <a:r>
              <a:rPr lang="es-ES" altLang="es-ES" sz="1600" dirty="0">
                <a:solidFill>
                  <a:srgbClr val="CC0066"/>
                </a:solidFill>
                <a:latin typeface="Arial Rounded MT Bold" panose="020F0704030504030204" pitchFamily="34" charset="0"/>
              </a:rPr>
              <a:t>Instagram: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Esta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rede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social se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basa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imágenes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se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pueden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subir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fotos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productos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de la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tienda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promociones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…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Sus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usuarios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tienen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entre 15 y </a:t>
            </a:r>
            <a:r>
              <a:rPr lang="en-US" altLang="es-ES" sz="1600" dirty="0">
                <a:latin typeface="Arial Rounded MT Bold" panose="020F0704030504030204" pitchFamily="34" charset="0"/>
              </a:rPr>
              <a:t>30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años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>
                <a:latin typeface="Arial Rounded MT Bold" panose="020F0704030504030204" pitchFamily="34" charset="0"/>
              </a:rPr>
              <a:t>. 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Su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uso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está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creciendo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.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Permite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la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suscripción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y la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posibilidad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crear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cuenta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profesional</a:t>
            </a:r>
            <a:r>
              <a:rPr lang="es-ES" altLang="es-ES" sz="1600" dirty="0" smtClean="0">
                <a:latin typeface="Arial Rounded MT Bold" panose="020F0704030504030204" pitchFamily="34" charset="0"/>
              </a:rPr>
              <a:t>.</a:t>
            </a:r>
            <a:endParaRPr lang="es-E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s-E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600" dirty="0">
                <a:latin typeface="Arial Rounded MT Bold" panose="020F0704030504030204" pitchFamily="34" charset="0"/>
              </a:rPr>
              <a:t>- </a:t>
            </a:r>
            <a:r>
              <a:rPr lang="es-ES" altLang="es-E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YouTube: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plataforma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audiovisual.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Sus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usuarios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son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variados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de 14 a </a:t>
            </a:r>
            <a:r>
              <a:rPr lang="en-US" altLang="es-ES" sz="1600" dirty="0">
                <a:latin typeface="Arial Rounded MT Bold" panose="020F0704030504030204" pitchFamily="34" charset="0"/>
              </a:rPr>
              <a:t>45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años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y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tiene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gran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diversidad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temáticas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.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importante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cuidar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la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calidad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los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contenidos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. Los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contenidos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virales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funcionan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muy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bien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esta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red social, y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podemos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ganar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visualizaciones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y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suscriptores</a:t>
            </a:r>
            <a:r>
              <a:rPr lang="es-ES" altLang="es-ES" sz="1600" dirty="0" smtClean="0">
                <a:latin typeface="Arial Rounded MT Bold" panose="020F0704030504030204" pitchFamily="34" charset="0"/>
              </a:rPr>
              <a:t>.</a:t>
            </a:r>
            <a:endParaRPr lang="es-E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s-E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600" dirty="0">
                <a:latin typeface="Arial Rounded MT Bold" panose="020F0704030504030204" pitchFamily="34" charset="0"/>
              </a:rPr>
              <a:t>-</a:t>
            </a:r>
            <a:r>
              <a:rPr lang="es-ES" altLang="es-ES" sz="16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LinkedIn:</a:t>
            </a:r>
            <a:r>
              <a:rPr lang="es-ES" altLang="es-ES" sz="1600" dirty="0">
                <a:latin typeface="Arial Rounded MT Bold" panose="020F0704030504030204" pitchFamily="34" charset="0"/>
              </a:rPr>
              <a:t> </a:t>
            </a:r>
            <a:r>
              <a:rPr lang="es-ES" altLang="es-ES" sz="1600" dirty="0" smtClean="0">
                <a:latin typeface="Arial Rounded MT Bold" panose="020F0704030504030204" pitchFamily="34" charset="0"/>
              </a:rPr>
              <a:t>Red Social enfocada al trabajo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.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Necesaria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para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empresas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. Los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usuarios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(entre 30 y </a:t>
            </a:r>
            <a:r>
              <a:rPr lang="en-US" altLang="es-ES" sz="1600" dirty="0">
                <a:latin typeface="Arial Rounded MT Bold" panose="020F0704030504030204" pitchFamily="34" charset="0"/>
              </a:rPr>
              <a:t>45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años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)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puede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buscarte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y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ver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tu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experiencia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así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como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colaborar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con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tu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empresa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o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buscar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un </a:t>
            </a:r>
            <a:r>
              <a:rPr lang="en-US" altLang="es-ES" sz="1600" smtClean="0">
                <a:latin typeface="Arial Rounded MT Bold" panose="020F0704030504030204" pitchFamily="34" charset="0"/>
              </a:rPr>
              <a:t>empleo</a:t>
            </a:r>
            <a:r>
              <a:rPr lang="en-US" altLang="es-ES" sz="1600" smtClean="0">
                <a:latin typeface="Arial Rounded MT Bold" panose="020F0704030504030204" pitchFamily="34" charset="0"/>
              </a:rPr>
              <a:t>. </a:t>
            </a:r>
            <a:endParaRPr lang="en-U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US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600" dirty="0" smtClean="0">
                <a:latin typeface="Arial Rounded MT Bold" panose="020F0704030504030204" pitchFamily="34" charset="0"/>
              </a:rPr>
              <a:t>Hay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muchas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herramientas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para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ayudarte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la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gestión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redes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sociales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sz="1600" dirty="0" err="1" smtClean="0">
                <a:latin typeface="Arial Rounded MT Bold" panose="020F0704030504030204" pitchFamily="34" charset="0"/>
              </a:rPr>
              <a:t>como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1600" dirty="0">
                <a:latin typeface="Arial Rounded MT Bold" panose="020F0704030504030204" pitchFamily="34" charset="0"/>
              </a:rPr>
              <a:t>Hootsuite </a:t>
            </a:r>
            <a:r>
              <a:rPr lang="en-US" altLang="es-ES" sz="1600" dirty="0" smtClean="0">
                <a:latin typeface="Arial Rounded MT Bold" panose="020F0704030504030204" pitchFamily="34" charset="0"/>
              </a:rPr>
              <a:t>o </a:t>
            </a:r>
            <a:r>
              <a:rPr lang="en-US" altLang="es-ES" sz="1600" dirty="0">
                <a:latin typeface="Arial Rounded MT Bold" panose="020F0704030504030204" pitchFamily="34" charset="0"/>
              </a:rPr>
              <a:t>Audience. </a:t>
            </a:r>
            <a:endParaRPr lang="es-ES" altLang="es-ES" sz="1600" dirty="0">
              <a:latin typeface="Arial Rounded MT Bold" panose="020F0704030504030204" pitchFamily="34" charset="0"/>
            </a:endParaRPr>
          </a:p>
        </p:txBody>
      </p:sp>
      <p:pic>
        <p:nvPicPr>
          <p:cNvPr id="9220" name="Picture 4" descr="Quién creó YouTube? ¿Cuál fue el primer vídeo que se subió?">
            <a:extLst>
              <a:ext uri="{FF2B5EF4-FFF2-40B4-BE49-F238E27FC236}">
                <a16:creationId xmlns="" xmlns:a16="http://schemas.microsoft.com/office/drawing/2014/main" id="{205149B0-A49D-4F3A-B619-138F761B2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62" y="3429000"/>
            <a:ext cx="1421754" cy="99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0" name="Picture 10" descr="Benchmark Review 2019: Todo Sobre Esta Plataforma de Email Marketing">
            <a:extLst>
              <a:ext uri="{FF2B5EF4-FFF2-40B4-BE49-F238E27FC236}">
                <a16:creationId xmlns="" xmlns:a16="http://schemas.microsoft.com/office/drawing/2014/main" id="{3DED9643-9C2E-4D4B-9155-F47B7A528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830" y="2813703"/>
            <a:ext cx="7882317" cy="472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7" y="528822"/>
            <a:ext cx="7338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Herramientas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Online de  Marketing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=""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06457" y="1200401"/>
            <a:ext cx="8948897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Marketin</a:t>
            </a: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g </a:t>
            </a:r>
            <a:r>
              <a:rPr lang="en-GB" altLang="es-E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por</a:t>
            </a: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altLang="es-ES" sz="2800" dirty="0" smtClean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dirty="0" smtClean="0">
                <a:latin typeface="Arial Rounded MT Bold" panose="020F0704030504030204" pitchFamily="34" charset="0"/>
              </a:rPr>
              <a:t>El marketing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por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Email cobra especial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relevancia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ya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supone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una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importante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parte del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volumen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tráfico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página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web.</a:t>
            </a:r>
            <a:endParaRPr lang="en-US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US" altLang="es-ES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dirty="0" err="1" smtClean="0">
                <a:latin typeface="Arial Rounded MT Bold" panose="020F0704030504030204" pitchFamily="34" charset="0"/>
              </a:rPr>
              <a:t>Consiste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en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campañas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publicidad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vía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email: se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envían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mensajes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para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conseguir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nuevos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clientes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fidelizar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a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ya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existentes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interactuar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con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contactos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incrementar</a:t>
            </a:r>
            <a:r>
              <a:rPr lang="en-US" altLang="es-ES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dirty="0" err="1" smtClean="0">
                <a:latin typeface="Arial Rounded MT Bold" panose="020F0704030504030204" pitchFamily="34" charset="0"/>
              </a:rPr>
              <a:t>ventas</a:t>
            </a:r>
            <a:r>
              <a:rPr lang="en-US" altLang="es-ES" dirty="0" smtClean="0">
                <a:latin typeface="Arial Rounded MT Bold" panose="020F0704030504030204" pitchFamily="34" charset="0"/>
              </a:rPr>
              <a:t>…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42" name="Picture 2" descr="Qué es Mailchimp y cómo usarlo para tus newsletter - Blog Eventbrite España">
            <a:extLst>
              <a:ext uri="{FF2B5EF4-FFF2-40B4-BE49-F238E27FC236}">
                <a16:creationId xmlns="" xmlns:a16="http://schemas.microsoft.com/office/drawing/2014/main" id="{39447DB1-E7E1-4918-86B8-EAF198521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58" y="4142930"/>
            <a:ext cx="3431235" cy="189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Activos - Mailjet">
            <a:extLst>
              <a:ext uri="{FF2B5EF4-FFF2-40B4-BE49-F238E27FC236}">
                <a16:creationId xmlns="" xmlns:a16="http://schemas.microsoft.com/office/drawing/2014/main" id="{3B157B6A-7B49-4587-BA8C-CF362D41B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834" y="4818520"/>
            <a:ext cx="2583712" cy="100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5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28" y="340594"/>
            <a:ext cx="4753049" cy="34291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B350676-2BB7-4900-A69C-E79493157A87}"/>
              </a:ext>
            </a:extLst>
          </p:cNvPr>
          <p:cNvSpPr txBox="1"/>
          <p:nvPr/>
        </p:nvSpPr>
        <p:spPr>
          <a:xfrm>
            <a:off x="2773276" y="4389954"/>
            <a:ext cx="8779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¡Gracias por su atención!</a:t>
            </a:r>
            <a:endParaRPr lang="es-E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19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93CD764-443A-4093-9286-256B7829FEE3}"/>
              </a:ext>
            </a:extLst>
          </p:cNvPr>
          <p:cNvSpPr/>
          <p:nvPr/>
        </p:nvSpPr>
        <p:spPr>
          <a:xfrm>
            <a:off x="3329354" y="540129"/>
            <a:ext cx="609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it-IT" sz="4400" dirty="0" err="1" smtClean="0">
                <a:latin typeface="Arial Rounded MT Bold" panose="020F0704030504030204" pitchFamily="34" charset="0"/>
              </a:rPr>
              <a:t>Objetivos</a:t>
            </a:r>
            <a:r>
              <a:rPr lang="en-GB" altLang="it-IT" sz="4400" dirty="0" smtClean="0">
                <a:latin typeface="Arial Rounded MT Bold" panose="020F0704030504030204" pitchFamily="34" charset="0"/>
              </a:rPr>
              <a:t>  </a:t>
            </a:r>
            <a:endParaRPr lang="en-GB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8579AF14-3BBD-42D5-95E5-D56A40E10958}"/>
              </a:ext>
            </a:extLst>
          </p:cNvPr>
          <p:cNvSpPr/>
          <p:nvPr/>
        </p:nvSpPr>
        <p:spPr>
          <a:xfrm>
            <a:off x="2673842" y="1918053"/>
            <a:ext cx="650135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FontTx/>
              <a:buNone/>
              <a:defRPr/>
            </a:pPr>
            <a:r>
              <a:rPr lang="en-GB" sz="2800" dirty="0" smtClean="0">
                <a:latin typeface="Arial Rounded MT Bold" panose="020F0704030504030204" pitchFamily="34" charset="0"/>
              </a:rPr>
              <a:t>Al </a:t>
            </a:r>
            <a:r>
              <a:rPr lang="en-GB" sz="2800" dirty="0" err="1" smtClean="0">
                <a:latin typeface="Arial Rounded MT Bold" panose="020F0704030504030204" pitchFamily="34" charset="0"/>
              </a:rPr>
              <a:t>finalizar</a:t>
            </a:r>
            <a:r>
              <a:rPr lang="en-GB" sz="2800" dirty="0" smtClean="0">
                <a:latin typeface="Arial Rounded MT Bold" panose="020F0704030504030204" pitchFamily="34" charset="0"/>
              </a:rPr>
              <a:t> </a:t>
            </a:r>
            <a:r>
              <a:rPr lang="en-GB" sz="2800" dirty="0" err="1" smtClean="0">
                <a:latin typeface="Arial Rounded MT Bold" panose="020F0704030504030204" pitchFamily="34" charset="0"/>
              </a:rPr>
              <a:t>este</a:t>
            </a:r>
            <a:r>
              <a:rPr lang="en-GB" sz="2800" dirty="0" smtClean="0">
                <a:latin typeface="Arial Rounded MT Bold" panose="020F0704030504030204" pitchFamily="34" charset="0"/>
              </a:rPr>
              <a:t> </a:t>
            </a:r>
            <a:r>
              <a:rPr lang="en-GB" sz="2800" dirty="0" err="1" smtClean="0">
                <a:latin typeface="Arial Rounded MT Bold" panose="020F0704030504030204" pitchFamily="34" charset="0"/>
              </a:rPr>
              <a:t>módulo</a:t>
            </a:r>
            <a:r>
              <a:rPr lang="en-GB" sz="2800" dirty="0" smtClean="0">
                <a:latin typeface="Arial Rounded MT Bold" panose="020F0704030504030204" pitchFamily="34" charset="0"/>
              </a:rPr>
              <a:t> </a:t>
            </a:r>
            <a:r>
              <a:rPr lang="en-GB" sz="2800" dirty="0" err="1" smtClean="0">
                <a:latin typeface="Arial Rounded MT Bold" panose="020F0704030504030204" pitchFamily="34" charset="0"/>
              </a:rPr>
              <a:t>seremos</a:t>
            </a:r>
            <a:r>
              <a:rPr lang="en-GB" sz="2800" dirty="0" smtClean="0">
                <a:latin typeface="Arial Rounded MT Bold" panose="020F0704030504030204" pitchFamily="34" charset="0"/>
              </a:rPr>
              <a:t> </a:t>
            </a:r>
            <a:r>
              <a:rPr lang="en-GB" sz="2800" dirty="0" err="1" smtClean="0">
                <a:latin typeface="Arial Rounded MT Bold" panose="020F0704030504030204" pitchFamily="34" charset="0"/>
              </a:rPr>
              <a:t>capaces</a:t>
            </a:r>
            <a:r>
              <a:rPr lang="en-GB" sz="2800" dirty="0" smtClean="0">
                <a:latin typeface="Arial Rounded MT Bold" panose="020F0704030504030204" pitchFamily="34" charset="0"/>
              </a:rPr>
              <a:t> de: </a:t>
            </a:r>
            <a:endParaRPr lang="en-GB" sz="2800" dirty="0">
              <a:latin typeface="Arial Rounded MT Bold" panose="020F0704030504030204" pitchFamily="34" charset="0"/>
            </a:endParaRPr>
          </a:p>
          <a:p>
            <a:pPr marL="82296" indent="0">
              <a:buFontTx/>
              <a:buNone/>
              <a:defRPr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sz="2400" dirty="0">
                <a:latin typeface="Arial Rounded MT Bold" panose="020F0704030504030204" pitchFamily="34" charset="0"/>
              </a:rPr>
              <a:t>-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Crear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propia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sz="2400" dirty="0" smtClean="0">
                <a:latin typeface="Arial Rounded MT Bold" panose="020F0704030504030204" pitchFamily="34" charset="0"/>
              </a:rPr>
              <a:t> web</a:t>
            </a:r>
            <a:endParaRPr lang="en-GB" sz="24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 Rounded MT Bold" panose="020F0704030504030204" pitchFamily="34" charset="0"/>
              </a:rPr>
              <a:t>-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Aprender</a:t>
            </a:r>
            <a:r>
              <a:rPr lang="en-GB" sz="2400" dirty="0" smtClean="0">
                <a:latin typeface="Arial Rounded MT Bold" panose="020F0704030504030204" pitchFamily="34" charset="0"/>
              </a:rPr>
              <a:t> a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gestionar</a:t>
            </a:r>
            <a:r>
              <a:rPr lang="en-GB" sz="2400" dirty="0" smtClean="0">
                <a:latin typeface="Arial Rounded MT Bold" panose="020F0704030504030204" pitchFamily="34" charset="0"/>
              </a:rPr>
              <a:t>,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mejorar</a:t>
            </a:r>
            <a:r>
              <a:rPr lang="en-GB" sz="2400" dirty="0" smtClean="0">
                <a:latin typeface="Arial Rounded MT Bold" panose="020F0704030504030204" pitchFamily="34" charset="0"/>
              </a:rPr>
              <a:t> y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optmizar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sz="2400" dirty="0" smtClean="0">
                <a:latin typeface="Arial Rounded MT Bold" panose="020F0704030504030204" pitchFamily="34" charset="0"/>
              </a:rPr>
              <a:t> web</a:t>
            </a:r>
            <a:endParaRPr lang="en-GB" sz="24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 Rounded MT Bold" panose="020F0704030504030204" pitchFamily="34" charset="0"/>
              </a:rPr>
              <a:t>-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Conocer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herramientas</a:t>
            </a:r>
            <a:r>
              <a:rPr lang="en-GB" sz="2400" dirty="0" smtClean="0">
                <a:latin typeface="Arial Rounded MT Bold" panose="020F0704030504030204" pitchFamily="34" charset="0"/>
              </a:rPr>
              <a:t> que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nos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ayuden</a:t>
            </a:r>
            <a:r>
              <a:rPr lang="en-GB" sz="2400" dirty="0" smtClean="0">
                <a:latin typeface="Arial Rounded MT Bold" panose="020F0704030504030204" pitchFamily="34" charset="0"/>
              </a:rPr>
              <a:t> a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a</a:t>
            </a:r>
            <a:r>
              <a:rPr lang="en-GB" sz="2400" dirty="0" smtClean="0">
                <a:latin typeface="Arial Rounded MT Bold" panose="020F0704030504030204" pitchFamily="34" charset="0"/>
              </a:rPr>
              <a:t>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mejorar</a:t>
            </a:r>
            <a:r>
              <a:rPr lang="en-GB" sz="2400" dirty="0" smtClean="0">
                <a:latin typeface="Arial Rounded MT Bold" panose="020F0704030504030204" pitchFamily="34" charset="0"/>
              </a:rPr>
              <a:t> la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sz="2400" dirty="0" smtClean="0">
                <a:latin typeface="Arial Rounded MT Bold" panose="020F0704030504030204" pitchFamily="34" charset="0"/>
              </a:rPr>
              <a:t> web de la </a:t>
            </a:r>
            <a:r>
              <a:rPr lang="en-GB" sz="2400" dirty="0" err="1" smtClean="0">
                <a:latin typeface="Arial Rounded MT Bold" panose="020F0704030504030204" pitchFamily="34" charset="0"/>
              </a:rPr>
              <a:t>empresa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Ilustración del concepto de motor de búsqueda">
            <a:extLst>
              <a:ext uri="{FF2B5EF4-FFF2-40B4-BE49-F238E27FC236}">
                <a16:creationId xmlns="" xmlns:a16="http://schemas.microsoft.com/office/drawing/2014/main" id="{C3CD0222-F1B3-4E71-A0D2-706599075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37" y="2355472"/>
            <a:ext cx="3538052" cy="23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12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27278" y="326580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527278" y="1694291"/>
            <a:ext cx="58422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escaparate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online,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tenemos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cuidar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su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apariencia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defRPr/>
            </a:pPr>
            <a:r>
              <a:rPr lang="en-GB" altLang="es-ES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Preparación</a:t>
            </a:r>
            <a:r>
              <a:rPr lang="en-GB" altLang="es-ES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Tenemos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pensar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todo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cuidadosamente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Hay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tener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cuenta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las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características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negocio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clientela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ya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establecerán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muchos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criterios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a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llevar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a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cabo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Hay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respetar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imagen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corporativa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si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empezamos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cero,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desarrollar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la “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marca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”.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Establecer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objetivos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diseñar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estrategia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Ilustración del concepto de prueba de usabilidad vector gratuito">
            <a:extLst>
              <a:ext uri="{FF2B5EF4-FFF2-40B4-BE49-F238E27FC236}">
                <a16:creationId xmlns="" xmlns:a16="http://schemas.microsoft.com/office/drawing/2014/main" id="{C259E48B-755A-4616-BAB1-54091A92E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664" y="2411001"/>
            <a:ext cx="3267464" cy="326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03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27277" y="342655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7033964" y="2119765"/>
            <a:ext cx="42000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2. </a:t>
            </a:r>
            <a:r>
              <a:rPr lang="en-GB" altLang="es-ES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Contenidos</a:t>
            </a:r>
            <a:r>
              <a:rPr lang="en-GB" altLang="es-ES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Define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contenidos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como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vas a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mostrar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Incluye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palabras clave.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Párrafos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cortos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dirty="0" smtClean="0">
                <a:latin typeface="Arial Rounded MT Bold" panose="020F0704030504030204" pitchFamily="34" charset="0"/>
              </a:rPr>
              <a:t>palabras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sencillas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contenido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interesante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para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tu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público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NAP: Name- Address- Phone Number </a:t>
            </a:r>
            <a:r>
              <a:rPr lang="en-GB" altLang="es-ES" dirty="0" smtClean="0">
                <a:latin typeface="Arial Rounded MT Bold" panose="020F0704030504030204" pitchFamily="34" charset="0"/>
              </a:rPr>
              <a:t>(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Nombre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–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Dirección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–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Tlf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.)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3074" name="Picture 2" descr="Iconos de navegación dibujados a mano vector gratuito">
            <a:extLst>
              <a:ext uri="{FF2B5EF4-FFF2-40B4-BE49-F238E27FC236}">
                <a16:creationId xmlns="" xmlns:a16="http://schemas.microsoft.com/office/drawing/2014/main" id="{4098A70A-FF46-4697-B318-549B102AD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783" y="1735909"/>
            <a:ext cx="3612696" cy="361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6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55269" y="414924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5582432" y="1512338"/>
            <a:ext cx="66095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3. </a:t>
            </a:r>
            <a:r>
              <a:rPr lang="en-GB" altLang="es-ES" dirty="0" err="1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altLang="es-ES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e imagen: 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smtClean="0">
                <a:latin typeface="Arial Rounded MT Bold" panose="020F0704030504030204" pitchFamily="34" charset="0"/>
              </a:rPr>
              <a:t>“Una imagen vale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más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mil palabras”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Bocetaje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: Primer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boceto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Wireframe: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Nuestro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prototipo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visual de la web.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Sencillez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efectividad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y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línea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gráfica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común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Diseñ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smtClean="0">
                <a:latin typeface="Arial Rounded MT Bold" panose="020F0704030504030204" pitchFamily="34" charset="0"/>
              </a:rPr>
              <a:t>Responsive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Investiga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otras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webs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estén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teniendo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éxito</a:t>
            </a:r>
            <a:r>
              <a:rPr lang="en-GB" altLang="es-ES" dirty="0" smtClean="0">
                <a:latin typeface="Arial Rounded MT Bold" panose="020F0704030504030204" pitchFamily="34" charset="0"/>
              </a:rPr>
              <a:t>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 smtClean="0">
                <a:latin typeface="Arial Rounded MT Bold" panose="020F0704030504030204" pitchFamily="34" charset="0"/>
              </a:rPr>
              <a:t>Menos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más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: No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usar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demasiadas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fuentes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iconos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o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imágenes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(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asegurarse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que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sean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imágenes</a:t>
            </a:r>
            <a:r>
              <a:rPr lang="en-GB" altLang="es-ES" dirty="0" smtClean="0">
                <a:latin typeface="Arial Rounded MT Bold" panose="020F0704030504030204" pitchFamily="34" charset="0"/>
              </a:rPr>
              <a:t> de </a:t>
            </a:r>
            <a:r>
              <a:rPr lang="en-GB" altLang="es-ES" dirty="0" err="1" smtClean="0">
                <a:latin typeface="Arial Rounded MT Bold" panose="020F0704030504030204" pitchFamily="34" charset="0"/>
              </a:rPr>
              <a:t>calidad</a:t>
            </a:r>
            <a:r>
              <a:rPr lang="en-GB" altLang="es-ES" dirty="0" smtClean="0">
                <a:latin typeface="Arial Rounded MT Bold" panose="020F0704030504030204" pitchFamily="34" charset="0"/>
              </a:rPr>
              <a:t>). </a:t>
            </a: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4098" name="Picture 2" descr="Construyendo el proceso creativo del diseño gráfico vector gratuito">
            <a:extLst>
              <a:ext uri="{FF2B5EF4-FFF2-40B4-BE49-F238E27FC236}">
                <a16:creationId xmlns="" xmlns:a16="http://schemas.microsoft.com/office/drawing/2014/main" id="{47B0C88C-BA35-4D43-A72E-05DB4B7C8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89" y="2283832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15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841674" y="2073625"/>
            <a:ext cx="8768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 smtClean="0">
                <a:latin typeface="Arial Rounded MT Bold" panose="020F0704030504030204" pitchFamily="34" charset="0"/>
              </a:rPr>
              <a:t>Los visitantes estarán en tu página web los primeros </a:t>
            </a:r>
            <a:r>
              <a:rPr lang="it-IT" b="1" dirty="0" smtClean="0">
                <a:latin typeface="Arial Rounded MT Bold" panose="020F0704030504030204" pitchFamily="34" charset="0"/>
              </a:rPr>
              <a:t>3 minutos</a:t>
            </a:r>
            <a:r>
              <a:rPr lang="it-IT" dirty="0">
                <a:latin typeface="Arial Rounded MT Bold" panose="020F0704030504030204" pitchFamily="34" charset="0"/>
              </a:rPr>
              <a:t>. </a:t>
            </a:r>
            <a:r>
              <a:rPr lang="it-IT" dirty="0" smtClean="0">
                <a:latin typeface="Arial Rounded MT Bold" panose="020F0704030504030204" pitchFamily="34" charset="0"/>
              </a:rPr>
              <a:t>Ni van a visitar los contenidos ni las secciones por más tiempo. Ese es el motivo por el que la página de inicio de nuestra web debe estar diseñada de forma profesional. </a:t>
            </a:r>
            <a:endParaRPr lang="it-IT" dirty="0">
              <a:latin typeface="Arial Rounded MT Bold" panose="020F0704030504030204" pitchFamily="34" charset="0"/>
            </a:endParaRPr>
          </a:p>
          <a:p>
            <a:pPr lvl="0"/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 Rounded MT Bold" panose="020F0704030504030204" pitchFamily="34" charset="0"/>
              </a:rPr>
              <a:t>Las </a:t>
            </a:r>
            <a:r>
              <a:rPr lang="it-IT" b="1" dirty="0" smtClean="0">
                <a:latin typeface="Arial Rounded MT Bold" panose="020F0704030504030204" pitchFamily="34" charset="0"/>
              </a:rPr>
              <a:t>imágenes</a:t>
            </a:r>
            <a:r>
              <a:rPr lang="it-IT" dirty="0" smtClean="0">
                <a:latin typeface="Arial Rounded MT Bold" panose="020F0704030504030204" pitchFamily="34" charset="0"/>
              </a:rPr>
              <a:t> en la página de inicio son esenciales para captar la atención del usuario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Arial Rounded MT Bold" panose="020F0704030504030204" pitchFamily="34" charset="0"/>
              </a:rPr>
              <a:t>El </a:t>
            </a:r>
            <a:r>
              <a:rPr lang="it-IT" b="1" dirty="0" smtClean="0">
                <a:latin typeface="Arial Rounded MT Bold" panose="020F0704030504030204" pitchFamily="34" charset="0"/>
              </a:rPr>
              <a:t>texto</a:t>
            </a:r>
            <a:r>
              <a:rPr lang="it-IT" dirty="0" smtClean="0">
                <a:latin typeface="Arial Rounded MT Bold" panose="020F0704030504030204" pitchFamily="34" charset="0"/>
              </a:rPr>
              <a:t> es también muy importante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Arial Rounded MT Bold" panose="020F0704030504030204" pitchFamily="34" charset="0"/>
              </a:rPr>
              <a:t>Debería incluir también </a:t>
            </a:r>
            <a:r>
              <a:rPr lang="es-ES" b="1" dirty="0">
                <a:latin typeface="Arial Rounded MT Bold" panose="020F0704030504030204" pitchFamily="34" charset="0"/>
              </a:rPr>
              <a:t>testimonios</a:t>
            </a:r>
            <a:r>
              <a:rPr lang="es-ES" dirty="0">
                <a:latin typeface="Arial Rounded MT Bold" panose="020F0704030504030204" pitchFamily="34" charset="0"/>
              </a:rPr>
              <a:t> de clientes. Si tienes personas o incluso directores de empresas que dicen cosas agradables sobre ti, deberías pedirles no solo que escriban algún comentario, sino también su </a:t>
            </a:r>
            <a:r>
              <a:rPr lang="es-ES" b="1" dirty="0">
                <a:latin typeface="Arial Rounded MT Bold" panose="020F0704030504030204" pitchFamily="34" charset="0"/>
              </a:rPr>
              <a:t>nombre completo y una foto</a:t>
            </a:r>
            <a:r>
              <a:rPr lang="es-ES" dirty="0">
                <a:latin typeface="Arial Rounded MT Bold" panose="020F0704030504030204" pitchFamily="34" charset="0"/>
              </a:rPr>
              <a:t>. Esto te dará confiabilidad, en caso contrario se pueden considerar </a:t>
            </a:r>
            <a:r>
              <a:rPr lang="es-ES" dirty="0" err="1">
                <a:latin typeface="Arial Rounded MT Bold" panose="020F0704030504030204" pitchFamily="34" charset="0"/>
              </a:rPr>
              <a:t>fakes</a:t>
            </a:r>
            <a:r>
              <a:rPr lang="es-ES" dirty="0">
                <a:latin typeface="Arial Rounded MT Bold" panose="020F0704030504030204" pitchFamily="34" charset="0"/>
              </a:rPr>
              <a:t> o testimonios no fiables.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b="1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/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3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773276" y="1523856"/>
            <a:ext cx="876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 Rounded MT Bold" panose="020F0704030504030204" pitchFamily="34" charset="0"/>
              </a:rPr>
              <a:t>Ejemplo de testimonios de una web de  batidos sanos:</a:t>
            </a:r>
            <a:endParaRPr lang="it-IT" dirty="0">
              <a:latin typeface="Arial Rounded MT Bold" panose="020F0704030504030204" pitchFamily="34" charset="0"/>
            </a:endParaRPr>
          </a:p>
          <a:p>
            <a:endParaRPr lang="it-IT" dirty="0">
              <a:latin typeface="Arial Rounded MT Bold" panose="020F0704030504030204" pitchFamily="34" charset="0"/>
            </a:endParaRPr>
          </a:p>
          <a:p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44E42223-5291-4A88-B15C-361CC65999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285" y="1985521"/>
            <a:ext cx="6300454" cy="4120337"/>
          </a:xfrm>
          <a:prstGeom prst="rect">
            <a:avLst/>
          </a:prstGeom>
        </p:spPr>
      </p:pic>
      <p:sp>
        <p:nvSpPr>
          <p:cNvPr id="13" name="TextBox 2">
            <a:extLst/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59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841674" y="1280160"/>
            <a:ext cx="8768336" cy="475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1D7F427-1898-42DA-A9A3-FFA774D73B23}"/>
              </a:ext>
            </a:extLst>
          </p:cNvPr>
          <p:cNvSpPr txBox="1"/>
          <p:nvPr/>
        </p:nvSpPr>
        <p:spPr>
          <a:xfrm>
            <a:off x="3061805" y="2382395"/>
            <a:ext cx="8328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s-ES" dirty="0" smtClean="0">
                <a:latin typeface="Arial Rounded MT Bold" panose="020F0704030504030204" pitchFamily="34" charset="0"/>
              </a:rPr>
              <a:t>Hay </a:t>
            </a:r>
            <a:r>
              <a:rPr lang="es-ES" dirty="0">
                <a:latin typeface="Arial Rounded MT Bold" panose="020F0704030504030204" pitchFamily="34" charset="0"/>
              </a:rPr>
              <a:t>otras cosas muy prácticas que tener en cuenta para acelerar la creación de tu página </a:t>
            </a:r>
            <a:r>
              <a:rPr lang="es-ES" dirty="0" smtClean="0">
                <a:latin typeface="Arial Rounded MT Bold" panose="020F0704030504030204" pitchFamily="34" charset="0"/>
              </a:rPr>
              <a:t>web</a:t>
            </a:r>
            <a:r>
              <a:rPr lang="en-GB" dirty="0" smtClean="0">
                <a:latin typeface="Arial Rounded MT Bold" panose="020F0704030504030204" pitchFamily="34" charset="0"/>
              </a:rPr>
              <a:t>: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latin typeface="Arial Rounded MT Bold" panose="020F0704030504030204" pitchFamily="34" charset="0"/>
              </a:rPr>
              <a:t>Un </a:t>
            </a:r>
            <a:r>
              <a:rPr lang="es-ES" b="1" dirty="0">
                <a:latin typeface="Arial Rounded MT Bold" panose="020F0704030504030204" pitchFamily="34" charset="0"/>
              </a:rPr>
              <a:t>logo</a:t>
            </a:r>
            <a:r>
              <a:rPr lang="es-ES" dirty="0">
                <a:latin typeface="Arial Rounded MT Bold" panose="020F0704030504030204" pitchFamily="34" charset="0"/>
              </a:rPr>
              <a:t> en alta resolución y definición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Arial Rounded MT Bold" panose="020F0704030504030204" pitchFamily="34" charset="0"/>
              </a:rPr>
              <a:t>Contenidos</a:t>
            </a:r>
            <a:r>
              <a:rPr lang="it-IT" dirty="0" smtClean="0">
                <a:latin typeface="Arial Rounded MT Bold" panose="020F0704030504030204" pitchFamily="34" charset="0"/>
              </a:rPr>
              <a:t> listos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Rounded MT Bold" panose="020F0704030504030204" pitchFamily="34" charset="0"/>
              </a:rPr>
              <a:t>Site </a:t>
            </a:r>
            <a:r>
              <a:rPr lang="it-IT" b="1" dirty="0" smtClean="0">
                <a:latin typeface="Arial Rounded MT Bold" panose="020F0704030504030204" pitchFamily="34" charset="0"/>
              </a:rPr>
              <a:t>map  </a:t>
            </a:r>
            <a:r>
              <a:rPr lang="it-IT" dirty="0" smtClean="0">
                <a:latin typeface="Arial Rounded MT Bold" panose="020F0704030504030204" pitchFamily="34" charset="0"/>
              </a:rPr>
              <a:t>(</a:t>
            </a:r>
            <a:r>
              <a:rPr lang="es-ES" dirty="0">
                <a:latin typeface="Arial Rounded MT Bold" panose="020F0704030504030204" pitchFamily="34" charset="0"/>
              </a:rPr>
              <a:t>inicio – quienes somos – servicios – noticias - contacto</a:t>
            </a:r>
            <a:r>
              <a:rPr lang="it-IT" dirty="0" smtClean="0">
                <a:latin typeface="Arial Rounded MT Bold" panose="020F0704030504030204" pitchFamily="34" charset="0"/>
              </a:rPr>
              <a:t>)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Arial Rounded MT Bold" panose="020F0704030504030204" pitchFamily="34" charset="0"/>
              </a:rPr>
              <a:t>Estadísticas de visitas </a:t>
            </a:r>
            <a:r>
              <a:rPr lang="it-IT" dirty="0" smtClean="0">
                <a:latin typeface="Arial Rounded MT Bold" panose="020F0704030504030204" pitchFamily="34" charset="0"/>
              </a:rPr>
              <a:t>(</a:t>
            </a:r>
            <a:r>
              <a:rPr lang="es-ES" dirty="0">
                <a:latin typeface="Arial Rounded MT Bold" panose="020F0704030504030204" pitchFamily="34" charset="0"/>
              </a:rPr>
              <a:t>instala google </a:t>
            </a:r>
            <a:r>
              <a:rPr lang="es-ES" dirty="0" err="1">
                <a:latin typeface="Arial Rounded MT Bold" panose="020F0704030504030204" pitchFamily="34" charset="0"/>
              </a:rPr>
              <a:t>analytics</a:t>
            </a:r>
            <a:r>
              <a:rPr lang="es-ES" dirty="0">
                <a:latin typeface="Arial Rounded MT Bold" panose="020F0704030504030204" pitchFamily="34" charset="0"/>
              </a:rPr>
              <a:t> en tu página web. Sabrás así cuanta gente, porcentaje de hombres y mujeres, grupos de edad visitan tu página web diariamente, mensualmente, y al año).</a:t>
            </a:r>
            <a:endParaRPr lang="it-IT" dirty="0">
              <a:latin typeface="Arial Rounded MT Bold" panose="020F0704030504030204" pitchFamily="34" charset="0"/>
            </a:endParaRPr>
          </a:p>
          <a:p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2">
            <a:extLst/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=""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574388" y="2448357"/>
            <a:ext cx="87683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Rounded MT Bold" panose="020F0704030504030204" pitchFamily="34" charset="0"/>
              </a:rPr>
              <a:t>Para </a:t>
            </a:r>
            <a:r>
              <a:rPr lang="en-GB" dirty="0" err="1" smtClean="0">
                <a:latin typeface="Arial Rounded MT Bold" panose="020F0704030504030204" pitchFamily="34" charset="0"/>
              </a:rPr>
              <a:t>crear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dirty="0" smtClean="0">
                <a:latin typeface="Arial Rounded MT Bold" panose="020F0704030504030204" pitchFamily="34" charset="0"/>
              </a:rPr>
              <a:t> web, </a:t>
            </a:r>
            <a:r>
              <a:rPr lang="en-GB" b="1" dirty="0" smtClean="0">
                <a:latin typeface="Arial Rounded MT Bold" panose="020F0704030504030204" pitchFamily="34" charset="0"/>
              </a:rPr>
              <a:t>el primer </a:t>
            </a:r>
            <a:r>
              <a:rPr lang="en-GB" b="1" dirty="0" err="1" smtClean="0">
                <a:latin typeface="Arial Rounded MT Bold" panose="020F0704030504030204" pitchFamily="34" charset="0"/>
              </a:rPr>
              <a:t>paso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b="1" dirty="0" err="1" smtClean="0">
                <a:latin typeface="Arial Rounded MT Bold" panose="020F0704030504030204" pitchFamily="34" charset="0"/>
              </a:rPr>
              <a:t>elegir</a:t>
            </a:r>
            <a:r>
              <a:rPr lang="en-GB" b="1" dirty="0" smtClean="0">
                <a:latin typeface="Arial Rounded MT Bold" panose="020F0704030504030204" pitchFamily="34" charset="0"/>
              </a:rPr>
              <a:t> un </a:t>
            </a:r>
            <a:r>
              <a:rPr lang="en-GB" b="1" dirty="0" err="1" smtClean="0">
                <a:latin typeface="Arial Rounded MT Bold" panose="020F0704030504030204" pitchFamily="34" charset="0"/>
              </a:rPr>
              <a:t>nombre</a:t>
            </a:r>
            <a:r>
              <a:rPr lang="en-GB" b="1" dirty="0" smtClean="0"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latin typeface="Arial Rounded MT Bold" panose="020F0704030504030204" pitchFamily="34" charset="0"/>
              </a:rPr>
              <a:t>para </a:t>
            </a:r>
            <a:r>
              <a:rPr lang="en-GB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dirty="0" smtClean="0">
                <a:latin typeface="Arial Rounded MT Bold" panose="020F0704030504030204" pitchFamily="34" charset="0"/>
              </a:rPr>
              <a:t> web y </a:t>
            </a:r>
            <a:r>
              <a:rPr lang="en-GB" dirty="0" err="1" smtClean="0">
                <a:latin typeface="Arial Rounded MT Bold" panose="020F0704030504030204" pitchFamily="34" charset="0"/>
              </a:rPr>
              <a:t>comprobar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si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está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b="1" dirty="0" err="1" smtClean="0">
                <a:latin typeface="Arial Rounded MT Bold" panose="020F0704030504030204" pitchFamily="34" charset="0"/>
              </a:rPr>
              <a:t>disponible</a:t>
            </a:r>
            <a:r>
              <a:rPr lang="en-GB" dirty="0" smtClean="0">
                <a:latin typeface="Arial Rounded MT Bold" panose="020F0704030504030204" pitchFamily="34" charset="0"/>
              </a:rPr>
              <a:t>. 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 smtClean="0">
                <a:latin typeface="Arial Rounded MT Bold" panose="020F0704030504030204" pitchFamily="34" charset="0"/>
              </a:rPr>
              <a:t>Una </a:t>
            </a:r>
            <a:r>
              <a:rPr lang="en-GB" dirty="0" err="1" smtClean="0">
                <a:latin typeface="Arial Rounded MT Bold" panose="020F0704030504030204" pitchFamily="34" charset="0"/>
              </a:rPr>
              <a:t>vez</a:t>
            </a:r>
            <a:r>
              <a:rPr lang="en-GB" dirty="0" smtClean="0">
                <a:latin typeface="Arial Rounded MT Bold" panose="020F0704030504030204" pitchFamily="34" charset="0"/>
              </a:rPr>
              <a:t> que </a:t>
            </a:r>
            <a:r>
              <a:rPr lang="en-GB" dirty="0" err="1" smtClean="0">
                <a:latin typeface="Arial Rounded MT Bold" panose="020F0704030504030204" pitchFamily="34" charset="0"/>
              </a:rPr>
              <a:t>tenemo</a:t>
            </a:r>
            <a:r>
              <a:rPr lang="en-GB" dirty="0" err="1" smtClean="0">
                <a:latin typeface="Arial Rounded MT Bold" panose="020F0704030504030204" pitchFamily="34" charset="0"/>
              </a:rPr>
              <a:t>s</a:t>
            </a:r>
            <a:r>
              <a:rPr lang="en-GB" dirty="0" smtClean="0">
                <a:latin typeface="Arial Rounded MT Bold" panose="020F0704030504030204" pitchFamily="34" charset="0"/>
              </a:rPr>
              <a:t> el </a:t>
            </a:r>
            <a:r>
              <a:rPr lang="en-GB" dirty="0" err="1" smtClean="0">
                <a:latin typeface="Arial Rounded MT Bold" panose="020F0704030504030204" pitchFamily="34" charset="0"/>
              </a:rPr>
              <a:t>nombre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vamos</a:t>
            </a:r>
            <a:r>
              <a:rPr lang="en-GB" dirty="0" smtClean="0">
                <a:latin typeface="Arial Rounded MT Bold" panose="020F0704030504030204" pitchFamily="34" charset="0"/>
              </a:rPr>
              <a:t> con el </a:t>
            </a:r>
            <a:r>
              <a:rPr lang="en-GB" b="1" dirty="0" err="1" smtClean="0">
                <a:latin typeface="Arial Rounded MT Bold" panose="020F0704030504030204" pitchFamily="34" charset="0"/>
              </a:rPr>
              <a:t>segundo</a:t>
            </a:r>
            <a:r>
              <a:rPr lang="en-GB" b="1" dirty="0" smtClean="0">
                <a:latin typeface="Arial Rounded MT Bold" panose="020F0704030504030204" pitchFamily="34" charset="0"/>
              </a:rPr>
              <a:t> </a:t>
            </a:r>
            <a:r>
              <a:rPr lang="en-GB" b="1" dirty="0" err="1" smtClean="0">
                <a:latin typeface="Arial Rounded MT Bold" panose="020F0704030504030204" pitchFamily="34" charset="0"/>
              </a:rPr>
              <a:t>paso</a:t>
            </a:r>
            <a:r>
              <a:rPr lang="en-GB" dirty="0" smtClean="0">
                <a:latin typeface="Arial Rounded MT Bold" panose="020F0704030504030204" pitchFamily="34" charset="0"/>
              </a:rPr>
              <a:t>: </a:t>
            </a:r>
            <a:r>
              <a:rPr lang="en-GB" dirty="0" err="1" smtClean="0">
                <a:latin typeface="Arial Rounded MT Bold" panose="020F0704030504030204" pitchFamily="34" charset="0"/>
              </a:rPr>
              <a:t>elegir</a:t>
            </a:r>
            <a:r>
              <a:rPr lang="en-GB" dirty="0" smtClean="0">
                <a:latin typeface="Arial Rounded MT Bold" panose="020F0704030504030204" pitchFamily="34" charset="0"/>
              </a:rPr>
              <a:t> un </a:t>
            </a:r>
            <a:r>
              <a:rPr lang="en-GB" b="1" dirty="0">
                <a:latin typeface="Arial Rounded MT Bold" panose="020F0704030504030204" pitchFamily="34" charset="0"/>
              </a:rPr>
              <a:t>hosting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latin typeface="Arial Rounded MT Bold" panose="020F0704030504030204" pitchFamily="34" charset="0"/>
              </a:rPr>
              <a:t>o </a:t>
            </a:r>
            <a:r>
              <a:rPr lang="en-GB" b="1" dirty="0" err="1" smtClean="0">
                <a:latin typeface="Arial Rounded MT Bold" panose="020F0704030504030204" pitchFamily="34" charset="0"/>
              </a:rPr>
              <a:t>servicio</a:t>
            </a:r>
            <a:r>
              <a:rPr lang="en-GB" b="1" dirty="0" smtClean="0">
                <a:latin typeface="Arial Rounded MT Bold" panose="020F0704030504030204" pitchFamily="34" charset="0"/>
              </a:rPr>
              <a:t> web</a:t>
            </a:r>
            <a:r>
              <a:rPr lang="en-GB" dirty="0" smtClean="0">
                <a:latin typeface="Arial Rounded MT Bold" panose="020F0704030504030204" pitchFamily="34" charset="0"/>
              </a:rPr>
              <a:t> y un </a:t>
            </a:r>
            <a:r>
              <a:rPr lang="en-GB" b="1" dirty="0" err="1" smtClean="0">
                <a:latin typeface="Arial Rounded MT Bold" panose="020F0704030504030204" pitchFamily="34" charset="0"/>
              </a:rPr>
              <a:t>dominio</a:t>
            </a:r>
            <a:r>
              <a:rPr lang="en-GB" dirty="0" smtClean="0">
                <a:latin typeface="Arial Rounded MT Bold" panose="020F0704030504030204" pitchFamily="34" charset="0"/>
              </a:rPr>
              <a:t>. 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b="1" dirty="0">
                <a:latin typeface="Arial Rounded MT Bold" panose="020F0704030504030204" pitchFamily="34" charset="0"/>
              </a:rPr>
              <a:t>Hosting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es</a:t>
            </a:r>
            <a:r>
              <a:rPr lang="en-GB" dirty="0" smtClean="0">
                <a:latin typeface="Arial Rounded MT Bold" panose="020F0704030504030204" pitchFamily="34" charset="0"/>
              </a:rPr>
              <a:t> el </a:t>
            </a:r>
            <a:r>
              <a:rPr lang="en-GB" dirty="0" err="1" smtClean="0">
                <a:latin typeface="Arial Rounded MT Bold" panose="020F0704030504030204" pitchFamily="34" charset="0"/>
              </a:rPr>
              <a:t>sitio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donde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almacenaremos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los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ficheros</a:t>
            </a:r>
            <a:r>
              <a:rPr lang="en-GB" dirty="0" smtClean="0">
                <a:latin typeface="Arial Rounded MT Bold" panose="020F0704030504030204" pitchFamily="34" charset="0"/>
              </a:rPr>
              <a:t> de </a:t>
            </a:r>
            <a:r>
              <a:rPr lang="en-GB" dirty="0" err="1" smtClean="0">
                <a:latin typeface="Arial Rounded MT Bold" panose="020F0704030504030204" pitchFamily="34" charset="0"/>
              </a:rPr>
              <a:t>nuestra</a:t>
            </a:r>
            <a:r>
              <a:rPr lang="en-GB" dirty="0" smtClean="0">
                <a:latin typeface="Arial Rounded MT Bold" panose="020F0704030504030204" pitchFamily="34" charset="0"/>
              </a:rPr>
              <a:t> web. 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b="1" dirty="0" err="1" smtClean="0">
                <a:latin typeface="Arial Rounded MT Bold" panose="020F0704030504030204" pitchFamily="34" charset="0"/>
              </a:rPr>
              <a:t>Dominio</a:t>
            </a:r>
            <a:r>
              <a:rPr lang="en-GB" dirty="0" smtClean="0">
                <a:latin typeface="Arial Rounded MT Bold" panose="020F0704030504030204" pitchFamily="34" charset="0"/>
              </a:rPr>
              <a:t> </a:t>
            </a:r>
            <a:r>
              <a:rPr lang="en-GB" dirty="0" err="1" smtClean="0">
                <a:latin typeface="Arial Rounded MT Bold" panose="020F0704030504030204" pitchFamily="34" charset="0"/>
              </a:rPr>
              <a:t>es</a:t>
            </a:r>
            <a:r>
              <a:rPr lang="en-GB" dirty="0" smtClean="0">
                <a:latin typeface="Arial Rounded MT Bold" panose="020F0704030504030204" pitchFamily="34" charset="0"/>
              </a:rPr>
              <a:t> el </a:t>
            </a:r>
            <a:r>
              <a:rPr lang="en-GB" dirty="0" err="1" smtClean="0">
                <a:latin typeface="Arial Rounded MT Bold" panose="020F0704030504030204" pitchFamily="34" charset="0"/>
              </a:rPr>
              <a:t>nombre</a:t>
            </a:r>
            <a:r>
              <a:rPr lang="en-GB" dirty="0" smtClean="0">
                <a:latin typeface="Arial Rounded MT Bold" panose="020F0704030504030204" pitchFamily="34" charset="0"/>
              </a:rPr>
              <a:t> de la </a:t>
            </a:r>
            <a:r>
              <a:rPr lang="en-GB" dirty="0" err="1" smtClean="0">
                <a:latin typeface="Arial Rounded MT Bold" panose="020F0704030504030204" pitchFamily="34" charset="0"/>
              </a:rPr>
              <a:t>página</a:t>
            </a:r>
            <a:r>
              <a:rPr lang="en-GB" dirty="0" smtClean="0">
                <a:latin typeface="Arial Rounded MT Bold" panose="020F0704030504030204" pitchFamily="34" charset="0"/>
              </a:rPr>
              <a:t> web. 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/>
          </p:cNvPr>
          <p:cNvSpPr txBox="1"/>
          <p:nvPr/>
        </p:nvSpPr>
        <p:spPr>
          <a:xfrm>
            <a:off x="2773276" y="395291"/>
            <a:ext cx="733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Diseño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y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creación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de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una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página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web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0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1303</Words>
  <Application>Microsoft Office PowerPoint</Application>
  <PresentationFormat>Personalizado</PresentationFormat>
  <Paragraphs>142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Fran</cp:lastModifiedBy>
  <cp:revision>54</cp:revision>
  <dcterms:created xsi:type="dcterms:W3CDTF">2020-02-17T08:41:25Z</dcterms:created>
  <dcterms:modified xsi:type="dcterms:W3CDTF">2021-01-08T11:27:56Z</dcterms:modified>
</cp:coreProperties>
</file>